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33" r:id="rId4"/>
  </p:sldMasterIdLst>
  <p:notesMasterIdLst>
    <p:notesMasterId r:id="rId26"/>
  </p:notesMasterIdLst>
  <p:handoutMasterIdLst>
    <p:handoutMasterId r:id="rId27"/>
  </p:handoutMasterIdLst>
  <p:sldIdLst>
    <p:sldId id="257" r:id="rId5"/>
    <p:sldId id="263" r:id="rId6"/>
    <p:sldId id="314" r:id="rId7"/>
    <p:sldId id="329" r:id="rId8"/>
    <p:sldId id="336" r:id="rId9"/>
    <p:sldId id="331" r:id="rId10"/>
    <p:sldId id="334" r:id="rId11"/>
    <p:sldId id="340" r:id="rId12"/>
    <p:sldId id="369" r:id="rId13"/>
    <p:sldId id="370" r:id="rId14"/>
    <p:sldId id="376" r:id="rId15"/>
    <p:sldId id="377" r:id="rId16"/>
    <p:sldId id="378" r:id="rId17"/>
    <p:sldId id="379" r:id="rId18"/>
    <p:sldId id="380" r:id="rId19"/>
    <p:sldId id="342" r:id="rId20"/>
    <p:sldId id="385" r:id="rId21"/>
    <p:sldId id="364" r:id="rId22"/>
    <p:sldId id="383" r:id="rId23"/>
    <p:sldId id="359" r:id="rId24"/>
    <p:sldId id="311" r:id="rId25"/>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6786" autoAdjust="0"/>
  </p:normalViewPr>
  <p:slideViewPr>
    <p:cSldViewPr>
      <p:cViewPr varScale="1">
        <p:scale>
          <a:sx n="46" d="100"/>
          <a:sy n="46" d="100"/>
        </p:scale>
        <p:origin x="189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A363B45-23D6-49A7-AB77-21123F510458}" type="datetimeFigureOut">
              <a:rPr lang="en-GB" smtClean="0"/>
              <a:t>04/03/2014</a:t>
            </a:fld>
            <a:endParaRPr lang="en-GB"/>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2C92B19-10CB-4E5A-97C7-058AFBB3AA60}" type="slidenum">
              <a:rPr lang="en-GB" smtClean="0"/>
              <a:t>‹#›</a:t>
            </a:fld>
            <a:endParaRPr lang="en-GB"/>
          </a:p>
        </p:txBody>
      </p:sp>
    </p:spTree>
    <p:extLst>
      <p:ext uri="{BB962C8B-B14F-4D97-AF65-F5344CB8AC3E}">
        <p14:creationId xmlns:p14="http://schemas.microsoft.com/office/powerpoint/2010/main" val="599130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EBAD5A7-70B0-43D7-843B-AEC770E66608}" type="datetimeFigureOut">
              <a:rPr lang="en-GB" smtClean="0"/>
              <a:t>04/03/2014</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617DDBC-BCDA-426E-AFEA-044AFF08513D}" type="slidenum">
              <a:rPr lang="en-GB" smtClean="0"/>
              <a:t>‹#›</a:t>
            </a:fld>
            <a:endParaRPr lang="en-GB"/>
          </a:p>
        </p:txBody>
      </p:sp>
    </p:spTree>
    <p:extLst>
      <p:ext uri="{BB962C8B-B14F-4D97-AF65-F5344CB8AC3E}">
        <p14:creationId xmlns:p14="http://schemas.microsoft.com/office/powerpoint/2010/main" val="328398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BB7950-D309-44A2-8498-C2B56ABA1D3A}" type="slidenum">
              <a:rPr lang="en-GB" altLang="en-US">
                <a:solidFill>
                  <a:prstClr val="black"/>
                </a:solidFill>
                <a:latin typeface="Arial" pitchFamily="34" charset="0"/>
              </a:rPr>
              <a:pPr eaLnBrk="1" hangingPunct="1">
                <a:spcBef>
                  <a:spcPct val="0"/>
                </a:spcBef>
              </a:pPr>
              <a:t>1</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213930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7F7777-6CC1-4354-B802-666EE8A7826D}" type="slidenum">
              <a:rPr lang="en-GB" altLang="en-US">
                <a:solidFill>
                  <a:prstClr val="black"/>
                </a:solidFill>
                <a:latin typeface="Arial" pitchFamily="34" charset="0"/>
              </a:rPr>
              <a:pPr eaLnBrk="1" hangingPunct="1">
                <a:spcBef>
                  <a:spcPct val="0"/>
                </a:spcBef>
              </a:pPr>
              <a:t>17</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366313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CDEFBB-8D94-4583-8DB5-3B830284372F}" type="slidenum">
              <a:rPr lang="en-GB" altLang="en-US">
                <a:solidFill>
                  <a:prstClr val="black"/>
                </a:solidFill>
                <a:latin typeface="Arial" pitchFamily="34" charset="0"/>
              </a:rPr>
              <a:pPr eaLnBrk="1" hangingPunct="1">
                <a:spcBef>
                  <a:spcPct val="0"/>
                </a:spcBef>
              </a:pPr>
              <a:t>18</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297578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C48936-6914-4B46-A63D-A48FA9EC9549}" type="slidenum">
              <a:rPr lang="en-GB" altLang="en-US">
                <a:solidFill>
                  <a:prstClr val="black"/>
                </a:solidFill>
                <a:latin typeface="Arial" pitchFamily="34" charset="0"/>
              </a:rPr>
              <a:pPr eaLnBrk="1" hangingPunct="1">
                <a:spcBef>
                  <a:spcPct val="0"/>
                </a:spcBef>
              </a:pPr>
              <a:t>19</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353596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9DF669-482F-4BF9-A153-D3ED130E47A1}" type="slidenum">
              <a:rPr lang="en-GB" altLang="en-US">
                <a:solidFill>
                  <a:prstClr val="black"/>
                </a:solidFill>
                <a:latin typeface="Arial" pitchFamily="34" charset="0"/>
              </a:rPr>
              <a:pPr eaLnBrk="1" hangingPunct="1">
                <a:spcBef>
                  <a:spcPct val="0"/>
                </a:spcBef>
              </a:pPr>
              <a:t>2</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236010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56624" y="9441265"/>
            <a:ext cx="2948996" cy="496493"/>
          </a:xfrm>
          <a:prstGeom prst="rect">
            <a:avLst/>
          </a:prstGeom>
          <a:noFill/>
          <a:ln w="9525">
            <a:noFill/>
            <a:miter lim="800000"/>
            <a:headEnd/>
            <a:tailEnd/>
          </a:ln>
        </p:spPr>
        <p:txBody>
          <a:bodyPr anchor="b"/>
          <a:lstStyle/>
          <a:p>
            <a:pPr algn="r" fontAlgn="base">
              <a:spcBef>
                <a:spcPct val="0"/>
              </a:spcBef>
              <a:spcAft>
                <a:spcPct val="0"/>
              </a:spcAft>
            </a:pPr>
            <a:fld id="{0D56708B-E88D-4CAE-8214-EABD961B309F}" type="slidenum">
              <a:rPr lang="en-US" sz="1200">
                <a:solidFill>
                  <a:prstClr val="black"/>
                </a:solidFill>
                <a:latin typeface="Arial" charset="0"/>
                <a:cs typeface="Arial" charset="0"/>
              </a:rPr>
              <a:pPr algn="r" fontAlgn="base">
                <a:spcBef>
                  <a:spcPct val="0"/>
                </a:spcBef>
                <a:spcAft>
                  <a:spcPct val="0"/>
                </a:spcAft>
              </a:pPr>
              <a:t>3</a:t>
            </a:fld>
            <a:endParaRPr lang="en-US" sz="1200">
              <a:solidFill>
                <a:prstClr val="black"/>
              </a:solidFill>
              <a:latin typeface="Arial" charset="0"/>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xfrm>
            <a:off x="907627" y="4721423"/>
            <a:ext cx="4991947" cy="4473177"/>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3942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697B59-9B88-4A29-8DC7-3D1B3C2DC509}" type="slidenum">
              <a:rPr lang="en-GB" altLang="en-US">
                <a:solidFill>
                  <a:prstClr val="black"/>
                </a:solidFill>
                <a:latin typeface="Arial" charset="0"/>
              </a:rPr>
              <a:pPr eaLnBrk="1" hangingPunct="1">
                <a:spcBef>
                  <a:spcPct val="0"/>
                </a:spcBef>
              </a:pPr>
              <a:t>4</a:t>
            </a:fld>
            <a:endParaRPr lang="en-GB" altLang="en-US">
              <a:solidFill>
                <a:prstClr val="black"/>
              </a:solidFill>
              <a:latin typeface="Arial" charset="0"/>
            </a:endParaRPr>
          </a:p>
        </p:txBody>
      </p:sp>
    </p:spTree>
    <p:extLst>
      <p:ext uri="{BB962C8B-B14F-4D97-AF65-F5344CB8AC3E}">
        <p14:creationId xmlns:p14="http://schemas.microsoft.com/office/powerpoint/2010/main" val="212981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7F7777-6CC1-4354-B802-666EE8A7826D}" type="slidenum">
              <a:rPr lang="en-GB" altLang="en-US">
                <a:solidFill>
                  <a:prstClr val="black"/>
                </a:solidFill>
                <a:latin typeface="Arial" pitchFamily="34" charset="0"/>
              </a:rPr>
              <a:pPr eaLnBrk="1" hangingPunct="1">
                <a:spcBef>
                  <a:spcPct val="0"/>
                </a:spcBef>
              </a:pPr>
              <a:t>5</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174203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64CB47-8704-41CF-9926-38E80AA5AE9A}" type="slidenum">
              <a:rPr lang="en-GB" smtClean="0">
                <a:solidFill>
                  <a:prstClr val="black"/>
                </a:solidFill>
              </a:rPr>
              <a:pPr/>
              <a:t>7</a:t>
            </a:fld>
            <a:endParaRPr lang="en-GB" smtClean="0">
              <a:solidFill>
                <a:prstClr val="black"/>
              </a:solidFill>
            </a:endParaRPr>
          </a:p>
        </p:txBody>
      </p:sp>
    </p:spTree>
    <p:extLst>
      <p:ext uri="{BB962C8B-B14F-4D97-AF65-F5344CB8AC3E}">
        <p14:creationId xmlns:p14="http://schemas.microsoft.com/office/powerpoint/2010/main" val="35132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Aldwyck has the in-house capability to extract data from systems and to update information. Aldwyck are able to run SSIS packages and can script stored procedures in SQL where required, to facilitate this.  Data can also be output to CSV, Excel or text files. We understand that Aldwyck can also upload (and export) files sent to as CSV, Excel or text files, for Aldwyck to then upload into their system. </a:t>
            </a:r>
          </a:p>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1F2F06-A026-42E1-862F-C0F8213C7335}" type="slidenum">
              <a:rPr lang="en-GB" altLang="en-US">
                <a:solidFill>
                  <a:prstClr val="black"/>
                </a:solidFill>
                <a:latin typeface="Arial" pitchFamily="34" charset="0"/>
              </a:rPr>
              <a:pPr eaLnBrk="1" hangingPunct="1">
                <a:spcBef>
                  <a:spcPct val="0"/>
                </a:spcBef>
              </a:pPr>
              <a:t>10</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208504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0300C0-A6C2-4DCA-A7E7-79DA74020FC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839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This data is collated and passed to the 1st Touch data warehouse. Aldwyck can utilise a variety reporting options and tools to integrate with the data warehouse to perform analysis to manage improvements. </a:t>
            </a:r>
          </a:p>
          <a:p>
            <a:pPr eaLnBrk="1" hangingPunct="1">
              <a:spcBef>
                <a:spcPct val="0"/>
              </a:spcBef>
            </a:pPr>
            <a:r>
              <a:rPr lang="en-GB" altLang="en-US" dirty="0" smtClean="0"/>
              <a:t> </a:t>
            </a:r>
          </a:p>
          <a:p>
            <a:pPr eaLnBrk="1" hangingPunct="1">
              <a:spcBef>
                <a:spcPct val="0"/>
              </a:spcBef>
            </a:pPr>
            <a:r>
              <a:rPr lang="en-GB" altLang="en-US" dirty="0" smtClean="0"/>
              <a:t>Regarding increasing service improvements, the 1st Touch solution enables Social Housing to “get it right first time”. Having the right information available to Housing Officers, Repairs teams, Income managers and other employees out in the field means that more informed discussions can take place. </a:t>
            </a:r>
          </a:p>
          <a:p>
            <a:pPr eaLnBrk="1" hangingPunct="1">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7F7777-6CC1-4354-B802-666EE8A7826D}" type="slidenum">
              <a:rPr lang="en-GB" altLang="en-US">
                <a:solidFill>
                  <a:prstClr val="black"/>
                </a:solidFill>
                <a:latin typeface="Arial" pitchFamily="34" charset="0"/>
              </a:rPr>
              <a:pPr eaLnBrk="1" hangingPunct="1">
                <a:spcBef>
                  <a:spcPct val="0"/>
                </a:spcBef>
              </a:pPr>
              <a:t>16</a:t>
            </a:fld>
            <a:endParaRPr lang="en-GB" altLang="en-US">
              <a:solidFill>
                <a:prstClr val="black"/>
              </a:solidFill>
              <a:latin typeface="Arial" pitchFamily="34" charset="0"/>
            </a:endParaRPr>
          </a:p>
        </p:txBody>
      </p:sp>
    </p:spTree>
    <p:extLst>
      <p:ext uri="{BB962C8B-B14F-4D97-AF65-F5344CB8AC3E}">
        <p14:creationId xmlns:p14="http://schemas.microsoft.com/office/powerpoint/2010/main" val="1860910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1sttouch-foot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3200" dirty="0" smtClean="0">
              <a:solidFill>
                <a:srgbClr val="033C63"/>
              </a:solidFill>
            </a:endParaRPr>
          </a:p>
        </p:txBody>
      </p:sp>
      <p:pic>
        <p:nvPicPr>
          <p:cNvPr id="6" name="Picture 7" descr="1stnewslettertop"/>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141287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1stTouch_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56100" y="115888"/>
            <a:ext cx="45005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banne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341438"/>
            <a:ext cx="9144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16388" name="Rectangle 4"/>
          <p:cNvSpPr>
            <a:spLocks noGrp="1" noChangeArrowheads="1"/>
          </p:cNvSpPr>
          <p:nvPr>
            <p:ph type="subTitle" idx="1"/>
          </p:nvPr>
        </p:nvSpPr>
        <p:spPr>
          <a:xfrm>
            <a:off x="1403350" y="3860800"/>
            <a:ext cx="6400800" cy="1752600"/>
          </a:xfrm>
        </p:spPr>
        <p:txBody>
          <a:bodyPr/>
          <a:lstStyle>
            <a:lvl1pPr marL="0" indent="0" algn="ctr">
              <a:buFont typeface="Wingdings" pitchFamily="2" charset="2"/>
              <a:buNone/>
              <a:defRPr/>
            </a:lvl1pPr>
          </a:lstStyle>
          <a:p>
            <a:r>
              <a:rPr lang="en-GB"/>
              <a:t>Click to edit Master subtitle style</a:t>
            </a:r>
          </a:p>
        </p:txBody>
      </p:sp>
    </p:spTree>
    <p:extLst>
      <p:ext uri="{BB962C8B-B14F-4D97-AF65-F5344CB8AC3E}">
        <p14:creationId xmlns:p14="http://schemas.microsoft.com/office/powerpoint/2010/main" val="400782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681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76250"/>
            <a:ext cx="2057400" cy="4968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476250"/>
            <a:ext cx="6019800"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196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1sttouch-foot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dirty="0" smtClean="0">
              <a:solidFill>
                <a:srgbClr val="000000"/>
              </a:solidFill>
            </a:endParaRPr>
          </a:p>
        </p:txBody>
      </p:sp>
      <p:pic>
        <p:nvPicPr>
          <p:cNvPr id="6" name="Picture 6" descr="1stnewslettertop"/>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141287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1stTouch_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56100" y="115888"/>
            <a:ext cx="45005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anne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341438"/>
            <a:ext cx="9144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ectangle 3"/>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207876" name="Rectangle 4"/>
          <p:cNvSpPr>
            <a:spLocks noGrp="1" noChangeArrowheads="1"/>
          </p:cNvSpPr>
          <p:nvPr>
            <p:ph type="subTitle" idx="1"/>
          </p:nvPr>
        </p:nvSpPr>
        <p:spPr>
          <a:xfrm>
            <a:off x="1403350" y="3860800"/>
            <a:ext cx="6400800" cy="1752600"/>
          </a:xfrm>
        </p:spPr>
        <p:txBody>
          <a:bodyPr/>
          <a:lstStyle>
            <a:lvl1pPr marL="0" indent="0" algn="r">
              <a:buFont typeface="Wingdings" pitchFamily="2" charset="2"/>
              <a:buNone/>
              <a:defRPr baseline="30000"/>
            </a:lvl1pPr>
          </a:lstStyle>
          <a:p>
            <a:endParaRPr lang="en-US"/>
          </a:p>
        </p:txBody>
      </p:sp>
    </p:spTree>
    <p:extLst>
      <p:ext uri="{BB962C8B-B14F-4D97-AF65-F5344CB8AC3E}">
        <p14:creationId xmlns:p14="http://schemas.microsoft.com/office/powerpoint/2010/main" val="351714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78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46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360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66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6508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71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36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87031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503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81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76250"/>
            <a:ext cx="2057400" cy="4968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476250"/>
            <a:ext cx="6019800" cy="4968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480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1sttouch-footer"/>
          <p:cNvPicPr>
            <a:picLocks noChangeAspect="1" noChangeArrowheads="1"/>
          </p:cNvPicPr>
          <p:nvPr userDrawn="1"/>
        </p:nvPicPr>
        <p:blipFill>
          <a:blip r:embed="rId2" cstate="print"/>
          <a:srcRect/>
          <a:stretch>
            <a:fillRect/>
          </a:stretch>
        </p:blipFill>
        <p:spPr bwMode="auto">
          <a:xfrm>
            <a:off x="0" y="6381750"/>
            <a:ext cx="9144000" cy="476250"/>
          </a:xfrm>
          <a:prstGeom prst="rect">
            <a:avLst/>
          </a:prstGeom>
          <a:noFill/>
          <a:ln w="9525">
            <a:noFill/>
            <a:miter lim="800000"/>
            <a:headEnd/>
            <a:tailEnd/>
          </a:ln>
        </p:spPr>
      </p:pic>
      <p:sp>
        <p:nvSpPr>
          <p:cNvPr id="5" name="Rectangle 5"/>
          <p:cNvSpPr>
            <a:spLocks noChangeArrowheads="1"/>
          </p:cNvSpPr>
          <p:nvPr userDrawn="1"/>
        </p:nvSpPr>
        <p:spPr bwMode="auto">
          <a:xfrm>
            <a:off x="457200" y="274638"/>
            <a:ext cx="8229600" cy="1143000"/>
          </a:xfrm>
          <a:prstGeom prst="rect">
            <a:avLst/>
          </a:prstGeom>
          <a:noFill/>
          <a:ln w="9525">
            <a:noFill/>
            <a:miter lim="800000"/>
            <a:headEnd/>
            <a:tailEnd/>
          </a:ln>
          <a:effectLst/>
        </p:spPr>
        <p:txBody>
          <a:bodyPr anchor="ctr"/>
          <a:lstStyle/>
          <a:p>
            <a:pPr fontAlgn="base">
              <a:spcBef>
                <a:spcPct val="0"/>
              </a:spcBef>
              <a:spcAft>
                <a:spcPct val="0"/>
              </a:spcAft>
              <a:defRPr/>
            </a:pPr>
            <a:endParaRPr lang="en-US" sz="3200">
              <a:solidFill>
                <a:srgbClr val="033C63"/>
              </a:solidFill>
              <a:cs typeface="Arial" charset="0"/>
            </a:endParaRPr>
          </a:p>
        </p:txBody>
      </p:sp>
      <p:pic>
        <p:nvPicPr>
          <p:cNvPr id="6" name="Picture 7" descr="1stnewslettertop"/>
          <p:cNvPicPr>
            <a:picLocks noChangeAspect="1" noChangeArrowheads="1"/>
          </p:cNvPicPr>
          <p:nvPr userDrawn="1"/>
        </p:nvPicPr>
        <p:blipFill>
          <a:blip r:embed="rId3" cstate="print"/>
          <a:srcRect/>
          <a:stretch>
            <a:fillRect/>
          </a:stretch>
        </p:blipFill>
        <p:spPr bwMode="auto">
          <a:xfrm>
            <a:off x="0" y="1412875"/>
            <a:ext cx="9144000" cy="142875"/>
          </a:xfrm>
          <a:prstGeom prst="rect">
            <a:avLst/>
          </a:prstGeom>
          <a:noFill/>
          <a:ln w="9525">
            <a:noFill/>
            <a:miter lim="800000"/>
            <a:headEnd/>
            <a:tailEnd/>
          </a:ln>
        </p:spPr>
      </p:pic>
      <p:pic>
        <p:nvPicPr>
          <p:cNvPr id="7" name="Picture 9" descr="1stTouch_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56100" y="115888"/>
            <a:ext cx="4500563" cy="1244600"/>
          </a:xfrm>
          <a:prstGeom prst="rect">
            <a:avLst/>
          </a:prstGeom>
          <a:noFill/>
          <a:ln w="9525">
            <a:noFill/>
            <a:miter lim="800000"/>
            <a:headEnd/>
            <a:tailEnd/>
          </a:ln>
        </p:spPr>
      </p:pic>
      <p:pic>
        <p:nvPicPr>
          <p:cNvPr id="8" name="Picture 12" descr="banne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341438"/>
            <a:ext cx="9144000" cy="2305050"/>
          </a:xfrm>
          <a:prstGeom prst="rect">
            <a:avLst/>
          </a:prstGeom>
          <a:noFill/>
          <a:ln w="9525">
            <a:noFill/>
            <a:miter lim="800000"/>
            <a:headEnd/>
            <a:tailEnd/>
          </a:ln>
        </p:spPr>
      </p:pic>
      <p:sp>
        <p:nvSpPr>
          <p:cNvPr id="16387" name="Rectangle 3"/>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16388" name="Rectangle 4"/>
          <p:cNvSpPr>
            <a:spLocks noGrp="1" noChangeArrowheads="1"/>
          </p:cNvSpPr>
          <p:nvPr>
            <p:ph type="subTitle" idx="1"/>
          </p:nvPr>
        </p:nvSpPr>
        <p:spPr>
          <a:xfrm>
            <a:off x="1403350" y="3860800"/>
            <a:ext cx="6400800" cy="1752600"/>
          </a:xfrm>
        </p:spPr>
        <p:txBody>
          <a:bodyPr/>
          <a:lstStyle>
            <a:lvl1pPr marL="0" indent="0" algn="ctr">
              <a:buFont typeface="Wingdings" pitchFamily="2" charset="2"/>
              <a:buNone/>
              <a:defRPr/>
            </a:lvl1pPr>
          </a:lstStyle>
          <a:p>
            <a:r>
              <a:rPr lang="en-GB"/>
              <a:t>Click to edit Master subtitle style</a:t>
            </a:r>
          </a:p>
        </p:txBody>
      </p:sp>
    </p:spTree>
    <p:extLst>
      <p:ext uri="{BB962C8B-B14F-4D97-AF65-F5344CB8AC3E}">
        <p14:creationId xmlns:p14="http://schemas.microsoft.com/office/powerpoint/2010/main" val="4186132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4065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3477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7766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491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0373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92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6869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3883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928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1224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76250"/>
            <a:ext cx="2057400" cy="4968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476250"/>
            <a:ext cx="6019800"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1496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1sttouch-footer"/>
          <p:cNvPicPr>
            <a:picLocks noChangeAspect="1" noChangeArrowheads="1"/>
          </p:cNvPicPr>
          <p:nvPr userDrawn="1"/>
        </p:nvPicPr>
        <p:blipFill>
          <a:blip r:embed="rId2" cstate="print"/>
          <a:srcRect/>
          <a:stretch>
            <a:fillRect/>
          </a:stretch>
        </p:blipFill>
        <p:spPr bwMode="auto">
          <a:xfrm>
            <a:off x="0" y="6381750"/>
            <a:ext cx="9144000" cy="476250"/>
          </a:xfrm>
          <a:prstGeom prst="rect">
            <a:avLst/>
          </a:prstGeom>
          <a:noFill/>
          <a:ln w="9525">
            <a:noFill/>
            <a:miter lim="800000"/>
            <a:headEnd/>
            <a:tailEnd/>
          </a:ln>
        </p:spPr>
      </p:pic>
      <p:sp>
        <p:nvSpPr>
          <p:cNvPr id="5" name="Rectangle 5"/>
          <p:cNvSpPr>
            <a:spLocks noChangeArrowheads="1"/>
          </p:cNvSpPr>
          <p:nvPr userDrawn="1"/>
        </p:nvSpPr>
        <p:spPr bwMode="auto">
          <a:xfrm>
            <a:off x="457200" y="274638"/>
            <a:ext cx="8229600" cy="1143000"/>
          </a:xfrm>
          <a:prstGeom prst="rect">
            <a:avLst/>
          </a:prstGeom>
          <a:noFill/>
          <a:ln w="9525">
            <a:noFill/>
            <a:miter lim="800000"/>
            <a:headEnd/>
            <a:tailEnd/>
          </a:ln>
          <a:effectLst/>
        </p:spPr>
        <p:txBody>
          <a:bodyPr anchor="ctr"/>
          <a:lstStyle/>
          <a:p>
            <a:pPr fontAlgn="base">
              <a:spcBef>
                <a:spcPct val="0"/>
              </a:spcBef>
              <a:spcAft>
                <a:spcPct val="0"/>
              </a:spcAft>
              <a:defRPr/>
            </a:pPr>
            <a:endParaRPr lang="en-US" sz="3200">
              <a:solidFill>
                <a:srgbClr val="033C63"/>
              </a:solidFill>
              <a:cs typeface="Arial" charset="0"/>
            </a:endParaRPr>
          </a:p>
        </p:txBody>
      </p:sp>
      <p:pic>
        <p:nvPicPr>
          <p:cNvPr id="6" name="Picture 7" descr="1stnewslettertop"/>
          <p:cNvPicPr>
            <a:picLocks noChangeAspect="1" noChangeArrowheads="1"/>
          </p:cNvPicPr>
          <p:nvPr userDrawn="1"/>
        </p:nvPicPr>
        <p:blipFill>
          <a:blip r:embed="rId3" cstate="print"/>
          <a:srcRect/>
          <a:stretch>
            <a:fillRect/>
          </a:stretch>
        </p:blipFill>
        <p:spPr bwMode="auto">
          <a:xfrm>
            <a:off x="0" y="1412875"/>
            <a:ext cx="9144000" cy="142875"/>
          </a:xfrm>
          <a:prstGeom prst="rect">
            <a:avLst/>
          </a:prstGeom>
          <a:noFill/>
          <a:ln w="9525">
            <a:noFill/>
            <a:miter lim="800000"/>
            <a:headEnd/>
            <a:tailEnd/>
          </a:ln>
        </p:spPr>
      </p:pic>
      <p:pic>
        <p:nvPicPr>
          <p:cNvPr id="7" name="Picture 9" descr="1stTouch_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56100" y="115888"/>
            <a:ext cx="4500563" cy="1244600"/>
          </a:xfrm>
          <a:prstGeom prst="rect">
            <a:avLst/>
          </a:prstGeom>
          <a:noFill/>
          <a:ln w="9525">
            <a:noFill/>
            <a:miter lim="800000"/>
            <a:headEnd/>
            <a:tailEnd/>
          </a:ln>
        </p:spPr>
      </p:pic>
      <p:pic>
        <p:nvPicPr>
          <p:cNvPr id="8" name="Picture 12" descr="banne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1341438"/>
            <a:ext cx="9144000" cy="2305050"/>
          </a:xfrm>
          <a:prstGeom prst="rect">
            <a:avLst/>
          </a:prstGeom>
          <a:noFill/>
          <a:ln w="9525">
            <a:noFill/>
            <a:miter lim="800000"/>
            <a:headEnd/>
            <a:tailEnd/>
          </a:ln>
        </p:spPr>
      </p:pic>
      <p:sp>
        <p:nvSpPr>
          <p:cNvPr id="16387" name="Rectangle 3"/>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16388" name="Rectangle 4"/>
          <p:cNvSpPr>
            <a:spLocks noGrp="1" noChangeArrowheads="1"/>
          </p:cNvSpPr>
          <p:nvPr>
            <p:ph type="subTitle" idx="1"/>
          </p:nvPr>
        </p:nvSpPr>
        <p:spPr>
          <a:xfrm>
            <a:off x="1403350" y="3860800"/>
            <a:ext cx="6400800" cy="1752600"/>
          </a:xfrm>
        </p:spPr>
        <p:txBody>
          <a:bodyPr/>
          <a:lstStyle>
            <a:lvl1pPr marL="0" indent="0" algn="ctr">
              <a:buFont typeface="Wingdings" pitchFamily="2" charset="2"/>
              <a:buNone/>
              <a:defRPr/>
            </a:lvl1pPr>
          </a:lstStyle>
          <a:p>
            <a:r>
              <a:rPr lang="en-GB"/>
              <a:t>Click to edit Master subtitle style</a:t>
            </a:r>
          </a:p>
        </p:txBody>
      </p:sp>
    </p:spTree>
    <p:extLst>
      <p:ext uri="{BB962C8B-B14F-4D97-AF65-F5344CB8AC3E}">
        <p14:creationId xmlns:p14="http://schemas.microsoft.com/office/powerpoint/2010/main" val="207352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9837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0119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5412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393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3768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5"/>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117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479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5037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5714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5371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76250"/>
            <a:ext cx="2057400" cy="4968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476250"/>
            <a:ext cx="6019800"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380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9645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5325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69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776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719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76250"/>
            <a:ext cx="82296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68313" y="1628775"/>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0"/>
            <a:r>
              <a:rPr lang="en-US" altLang="en-US" smtClean="0"/>
              <a:t>Fifth level</a:t>
            </a:r>
          </a:p>
        </p:txBody>
      </p:sp>
      <p:sp>
        <p:nvSpPr>
          <p:cNvPr id="1028" name="Rectangle 7"/>
          <p:cNvSpPr>
            <a:spLocks noChangeArrowheads="1"/>
          </p:cNvSpPr>
          <p:nvPr userDrawn="1"/>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3200" dirty="0" smtClean="0">
              <a:solidFill>
                <a:srgbClr val="033C63"/>
              </a:solidFill>
            </a:endParaRPr>
          </a:p>
        </p:txBody>
      </p:sp>
      <p:pic>
        <p:nvPicPr>
          <p:cNvPr id="1029" name="Picture 13" descr="1stlogo"/>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6804025" y="188913"/>
            <a:ext cx="1876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4" descr="1stnewslettertop"/>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141287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6" descr="1sttouch-foote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29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a:solidFill>
            <a:srgbClr val="033C63"/>
          </a:solidFill>
          <a:latin typeface="+mj-lt"/>
          <a:ea typeface="+mj-ea"/>
          <a:cs typeface="+mj-cs"/>
        </a:defRPr>
      </a:lvl1pPr>
      <a:lvl2pPr algn="l" rtl="0" eaLnBrk="0" fontAlgn="base" hangingPunct="0">
        <a:spcBef>
          <a:spcPct val="0"/>
        </a:spcBef>
        <a:spcAft>
          <a:spcPct val="0"/>
        </a:spcAft>
        <a:defRPr sz="3200">
          <a:solidFill>
            <a:srgbClr val="033C63"/>
          </a:solidFill>
          <a:latin typeface="Arial" charset="0"/>
        </a:defRPr>
      </a:lvl2pPr>
      <a:lvl3pPr algn="l" rtl="0" eaLnBrk="0" fontAlgn="base" hangingPunct="0">
        <a:spcBef>
          <a:spcPct val="0"/>
        </a:spcBef>
        <a:spcAft>
          <a:spcPct val="0"/>
        </a:spcAft>
        <a:defRPr sz="3200">
          <a:solidFill>
            <a:srgbClr val="033C63"/>
          </a:solidFill>
          <a:latin typeface="Arial" charset="0"/>
        </a:defRPr>
      </a:lvl3pPr>
      <a:lvl4pPr algn="l" rtl="0" eaLnBrk="0" fontAlgn="base" hangingPunct="0">
        <a:spcBef>
          <a:spcPct val="0"/>
        </a:spcBef>
        <a:spcAft>
          <a:spcPct val="0"/>
        </a:spcAft>
        <a:defRPr sz="3200">
          <a:solidFill>
            <a:srgbClr val="033C63"/>
          </a:solidFill>
          <a:latin typeface="Arial" charset="0"/>
        </a:defRPr>
      </a:lvl4pPr>
      <a:lvl5pPr algn="l" rtl="0" eaLnBrk="0" fontAlgn="base" hangingPunct="0">
        <a:spcBef>
          <a:spcPct val="0"/>
        </a:spcBef>
        <a:spcAft>
          <a:spcPct val="0"/>
        </a:spcAft>
        <a:defRPr sz="3200">
          <a:solidFill>
            <a:srgbClr val="033C63"/>
          </a:solidFill>
          <a:latin typeface="Arial" charset="0"/>
        </a:defRPr>
      </a:lvl5pPr>
      <a:lvl6pPr marL="457200" algn="l" rtl="0" fontAlgn="base">
        <a:spcBef>
          <a:spcPct val="0"/>
        </a:spcBef>
        <a:spcAft>
          <a:spcPct val="0"/>
        </a:spcAft>
        <a:defRPr sz="3200">
          <a:solidFill>
            <a:srgbClr val="033C63"/>
          </a:solidFill>
          <a:latin typeface="Arial" charset="0"/>
        </a:defRPr>
      </a:lvl6pPr>
      <a:lvl7pPr marL="914400" algn="l" rtl="0" fontAlgn="base">
        <a:spcBef>
          <a:spcPct val="0"/>
        </a:spcBef>
        <a:spcAft>
          <a:spcPct val="0"/>
        </a:spcAft>
        <a:defRPr sz="3200">
          <a:solidFill>
            <a:srgbClr val="033C63"/>
          </a:solidFill>
          <a:latin typeface="Arial" charset="0"/>
        </a:defRPr>
      </a:lvl7pPr>
      <a:lvl8pPr marL="1371600" algn="l" rtl="0" fontAlgn="base">
        <a:spcBef>
          <a:spcPct val="0"/>
        </a:spcBef>
        <a:spcAft>
          <a:spcPct val="0"/>
        </a:spcAft>
        <a:defRPr sz="3200">
          <a:solidFill>
            <a:srgbClr val="033C63"/>
          </a:solidFill>
          <a:latin typeface="Arial" charset="0"/>
        </a:defRPr>
      </a:lvl8pPr>
      <a:lvl9pPr marL="1828800" algn="l" rtl="0" fontAlgn="base">
        <a:spcBef>
          <a:spcPct val="0"/>
        </a:spcBef>
        <a:spcAft>
          <a:spcPct val="0"/>
        </a:spcAft>
        <a:defRPr sz="3200">
          <a:solidFill>
            <a:srgbClr val="033C63"/>
          </a:solidFill>
          <a:latin typeface="Arial" charset="0"/>
        </a:defRPr>
      </a:lvl9pPr>
    </p:titleStyle>
    <p:bodyStyle>
      <a:lvl1pPr marL="342900" indent="-342900" algn="l" rtl="0" eaLnBrk="0" fontAlgn="base" hangingPunct="0">
        <a:spcBef>
          <a:spcPct val="20000"/>
        </a:spcBef>
        <a:spcAft>
          <a:spcPct val="0"/>
        </a:spcAft>
        <a:buSzPct val="80000"/>
        <a:buFont typeface="Wingdings" pitchFamily="2" charset="2"/>
        <a:buBlip>
          <a:blip r:embed="rId16"/>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17"/>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476250"/>
            <a:ext cx="82296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68313" y="1628775"/>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0"/>
            <a:r>
              <a:rPr lang="en-US" altLang="en-US" smtClean="0"/>
              <a:t>Fifth level</a:t>
            </a:r>
          </a:p>
        </p:txBody>
      </p:sp>
      <p:sp>
        <p:nvSpPr>
          <p:cNvPr id="2052" name="Rectangle 4"/>
          <p:cNvSpPr>
            <a:spLocks noChangeArrowheads="1"/>
          </p:cNvSpPr>
          <p:nvPr userDrawn="1"/>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3200" dirty="0" smtClean="0">
              <a:solidFill>
                <a:srgbClr val="033C63"/>
              </a:solidFill>
            </a:endParaRPr>
          </a:p>
        </p:txBody>
      </p:sp>
      <p:pic>
        <p:nvPicPr>
          <p:cNvPr id="2053" name="Picture 5" descr="1stlogo"/>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6804025" y="188913"/>
            <a:ext cx="1876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1stnewslettertop"/>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141287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1sttouch-foote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868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a:solidFill>
            <a:srgbClr val="033C63"/>
          </a:solidFill>
          <a:latin typeface="+mj-lt"/>
          <a:ea typeface="+mj-ea"/>
          <a:cs typeface="+mj-cs"/>
        </a:defRPr>
      </a:lvl1pPr>
      <a:lvl2pPr algn="l" rtl="0" eaLnBrk="0" fontAlgn="base" hangingPunct="0">
        <a:spcBef>
          <a:spcPct val="0"/>
        </a:spcBef>
        <a:spcAft>
          <a:spcPct val="0"/>
        </a:spcAft>
        <a:defRPr sz="3200">
          <a:solidFill>
            <a:srgbClr val="033C63"/>
          </a:solidFill>
          <a:latin typeface="Arial" charset="0"/>
        </a:defRPr>
      </a:lvl2pPr>
      <a:lvl3pPr algn="l" rtl="0" eaLnBrk="0" fontAlgn="base" hangingPunct="0">
        <a:spcBef>
          <a:spcPct val="0"/>
        </a:spcBef>
        <a:spcAft>
          <a:spcPct val="0"/>
        </a:spcAft>
        <a:defRPr sz="3200">
          <a:solidFill>
            <a:srgbClr val="033C63"/>
          </a:solidFill>
          <a:latin typeface="Arial" charset="0"/>
        </a:defRPr>
      </a:lvl3pPr>
      <a:lvl4pPr algn="l" rtl="0" eaLnBrk="0" fontAlgn="base" hangingPunct="0">
        <a:spcBef>
          <a:spcPct val="0"/>
        </a:spcBef>
        <a:spcAft>
          <a:spcPct val="0"/>
        </a:spcAft>
        <a:defRPr sz="3200">
          <a:solidFill>
            <a:srgbClr val="033C63"/>
          </a:solidFill>
          <a:latin typeface="Arial" charset="0"/>
        </a:defRPr>
      </a:lvl4pPr>
      <a:lvl5pPr algn="l" rtl="0" eaLnBrk="0" fontAlgn="base" hangingPunct="0">
        <a:spcBef>
          <a:spcPct val="0"/>
        </a:spcBef>
        <a:spcAft>
          <a:spcPct val="0"/>
        </a:spcAft>
        <a:defRPr sz="3200">
          <a:solidFill>
            <a:srgbClr val="033C63"/>
          </a:solidFill>
          <a:latin typeface="Arial" charset="0"/>
        </a:defRPr>
      </a:lvl5pPr>
      <a:lvl6pPr marL="457200" algn="l" rtl="0" fontAlgn="base">
        <a:spcBef>
          <a:spcPct val="0"/>
        </a:spcBef>
        <a:spcAft>
          <a:spcPct val="0"/>
        </a:spcAft>
        <a:defRPr sz="3200">
          <a:solidFill>
            <a:srgbClr val="033C63"/>
          </a:solidFill>
          <a:latin typeface="Arial" charset="0"/>
        </a:defRPr>
      </a:lvl6pPr>
      <a:lvl7pPr marL="914400" algn="l" rtl="0" fontAlgn="base">
        <a:spcBef>
          <a:spcPct val="0"/>
        </a:spcBef>
        <a:spcAft>
          <a:spcPct val="0"/>
        </a:spcAft>
        <a:defRPr sz="3200">
          <a:solidFill>
            <a:srgbClr val="033C63"/>
          </a:solidFill>
          <a:latin typeface="Arial" charset="0"/>
        </a:defRPr>
      </a:lvl7pPr>
      <a:lvl8pPr marL="1371600" algn="l" rtl="0" fontAlgn="base">
        <a:spcBef>
          <a:spcPct val="0"/>
        </a:spcBef>
        <a:spcAft>
          <a:spcPct val="0"/>
        </a:spcAft>
        <a:defRPr sz="3200">
          <a:solidFill>
            <a:srgbClr val="033C63"/>
          </a:solidFill>
          <a:latin typeface="Arial" charset="0"/>
        </a:defRPr>
      </a:lvl8pPr>
      <a:lvl9pPr marL="1828800" algn="l" rtl="0" fontAlgn="base">
        <a:spcBef>
          <a:spcPct val="0"/>
        </a:spcBef>
        <a:spcAft>
          <a:spcPct val="0"/>
        </a:spcAft>
        <a:defRPr sz="3200">
          <a:solidFill>
            <a:srgbClr val="033C63"/>
          </a:solidFill>
          <a:latin typeface="Arial" charset="0"/>
        </a:defRPr>
      </a:lvl9pPr>
    </p:titleStyle>
    <p:bodyStyle>
      <a:lvl1pPr marL="342900" indent="-342900" algn="l" rtl="0" eaLnBrk="0" fontAlgn="base" hangingPunct="0">
        <a:spcBef>
          <a:spcPct val="20000"/>
        </a:spcBef>
        <a:spcAft>
          <a:spcPct val="0"/>
        </a:spcAft>
        <a:buSzPct val="80000"/>
        <a:buFont typeface="Wingdings" pitchFamily="2" charset="2"/>
        <a:buBlip>
          <a:blip r:embed="rId16"/>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17"/>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76250"/>
            <a:ext cx="8229600"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628775"/>
            <a:ext cx="82296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Fifth level</a:t>
            </a:r>
          </a:p>
        </p:txBody>
      </p:sp>
      <p:sp>
        <p:nvSpPr>
          <p:cNvPr id="12295" name="Rectangle 7"/>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fontAlgn="base">
              <a:spcBef>
                <a:spcPct val="0"/>
              </a:spcBef>
              <a:spcAft>
                <a:spcPct val="0"/>
              </a:spcAft>
              <a:defRPr/>
            </a:pPr>
            <a:endParaRPr lang="en-US" sz="3200">
              <a:solidFill>
                <a:srgbClr val="033C63"/>
              </a:solidFill>
              <a:cs typeface="Arial" charset="0"/>
            </a:endParaRPr>
          </a:p>
        </p:txBody>
      </p:sp>
      <p:pic>
        <p:nvPicPr>
          <p:cNvPr id="1029" name="Picture 13" descr="1stlogo"/>
          <p:cNvPicPr>
            <a:picLocks noChangeAspect="1" noChangeArrowheads="1"/>
          </p:cNvPicPr>
          <p:nvPr/>
        </p:nvPicPr>
        <p:blipFill>
          <a:blip r:embed="rId13" cstate="print"/>
          <a:srcRect/>
          <a:stretch>
            <a:fillRect/>
          </a:stretch>
        </p:blipFill>
        <p:spPr bwMode="auto">
          <a:xfrm>
            <a:off x="6804025" y="188913"/>
            <a:ext cx="1876425" cy="285750"/>
          </a:xfrm>
          <a:prstGeom prst="rect">
            <a:avLst/>
          </a:prstGeom>
          <a:noFill/>
          <a:ln w="9525">
            <a:noFill/>
            <a:miter lim="800000"/>
            <a:headEnd/>
            <a:tailEnd/>
          </a:ln>
        </p:spPr>
      </p:pic>
      <p:pic>
        <p:nvPicPr>
          <p:cNvPr id="1030" name="Picture 14" descr="1stnewslettertop"/>
          <p:cNvPicPr>
            <a:picLocks noChangeAspect="1" noChangeArrowheads="1"/>
          </p:cNvPicPr>
          <p:nvPr/>
        </p:nvPicPr>
        <p:blipFill>
          <a:blip r:embed="rId14" cstate="print"/>
          <a:srcRect/>
          <a:stretch>
            <a:fillRect/>
          </a:stretch>
        </p:blipFill>
        <p:spPr bwMode="auto">
          <a:xfrm>
            <a:off x="0" y="1412875"/>
            <a:ext cx="9144000" cy="142875"/>
          </a:xfrm>
          <a:prstGeom prst="rect">
            <a:avLst/>
          </a:prstGeom>
          <a:noFill/>
          <a:ln w="9525">
            <a:noFill/>
            <a:miter lim="800000"/>
            <a:headEnd/>
            <a:tailEnd/>
          </a:ln>
        </p:spPr>
      </p:pic>
      <p:pic>
        <p:nvPicPr>
          <p:cNvPr id="1031" name="Picture 16" descr="1sttouch-footer"/>
          <p:cNvPicPr>
            <a:picLocks noChangeAspect="1" noChangeArrowheads="1"/>
          </p:cNvPicPr>
          <p:nvPr/>
        </p:nvPicPr>
        <p:blipFill>
          <a:blip r:embed="rId15" cstate="print"/>
          <a:srcRect/>
          <a:stretch>
            <a:fillRect/>
          </a:stretch>
        </p:blipFill>
        <p:spPr bwMode="auto">
          <a:xfrm>
            <a:off x="0" y="6381750"/>
            <a:ext cx="9144000" cy="476250"/>
          </a:xfrm>
          <a:prstGeom prst="rect">
            <a:avLst/>
          </a:prstGeom>
          <a:noFill/>
          <a:ln w="9525">
            <a:noFill/>
            <a:miter lim="800000"/>
            <a:headEnd/>
            <a:tailEnd/>
          </a:ln>
        </p:spPr>
      </p:pic>
    </p:spTree>
    <p:extLst>
      <p:ext uri="{BB962C8B-B14F-4D97-AF65-F5344CB8AC3E}">
        <p14:creationId xmlns:p14="http://schemas.microsoft.com/office/powerpoint/2010/main" val="28915838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3200">
          <a:solidFill>
            <a:srgbClr val="033C63"/>
          </a:solidFill>
          <a:latin typeface="+mj-lt"/>
          <a:ea typeface="+mj-ea"/>
          <a:cs typeface="+mj-cs"/>
        </a:defRPr>
      </a:lvl1pPr>
      <a:lvl2pPr algn="l" rtl="0" eaLnBrk="0" fontAlgn="base" hangingPunct="0">
        <a:spcBef>
          <a:spcPct val="0"/>
        </a:spcBef>
        <a:spcAft>
          <a:spcPct val="0"/>
        </a:spcAft>
        <a:defRPr sz="3200">
          <a:solidFill>
            <a:srgbClr val="033C63"/>
          </a:solidFill>
          <a:latin typeface="Arial" charset="0"/>
        </a:defRPr>
      </a:lvl2pPr>
      <a:lvl3pPr algn="l" rtl="0" eaLnBrk="0" fontAlgn="base" hangingPunct="0">
        <a:spcBef>
          <a:spcPct val="0"/>
        </a:spcBef>
        <a:spcAft>
          <a:spcPct val="0"/>
        </a:spcAft>
        <a:defRPr sz="3200">
          <a:solidFill>
            <a:srgbClr val="033C63"/>
          </a:solidFill>
          <a:latin typeface="Arial" charset="0"/>
        </a:defRPr>
      </a:lvl3pPr>
      <a:lvl4pPr algn="l" rtl="0" eaLnBrk="0" fontAlgn="base" hangingPunct="0">
        <a:spcBef>
          <a:spcPct val="0"/>
        </a:spcBef>
        <a:spcAft>
          <a:spcPct val="0"/>
        </a:spcAft>
        <a:defRPr sz="3200">
          <a:solidFill>
            <a:srgbClr val="033C63"/>
          </a:solidFill>
          <a:latin typeface="Arial" charset="0"/>
        </a:defRPr>
      </a:lvl4pPr>
      <a:lvl5pPr algn="l" rtl="0" eaLnBrk="0" fontAlgn="base" hangingPunct="0">
        <a:spcBef>
          <a:spcPct val="0"/>
        </a:spcBef>
        <a:spcAft>
          <a:spcPct val="0"/>
        </a:spcAft>
        <a:defRPr sz="3200">
          <a:solidFill>
            <a:srgbClr val="033C63"/>
          </a:solidFill>
          <a:latin typeface="Arial" charset="0"/>
        </a:defRPr>
      </a:lvl5pPr>
      <a:lvl6pPr marL="457200" algn="l" rtl="0" fontAlgn="base">
        <a:spcBef>
          <a:spcPct val="0"/>
        </a:spcBef>
        <a:spcAft>
          <a:spcPct val="0"/>
        </a:spcAft>
        <a:defRPr sz="3200">
          <a:solidFill>
            <a:srgbClr val="033C63"/>
          </a:solidFill>
          <a:latin typeface="Arial" charset="0"/>
        </a:defRPr>
      </a:lvl6pPr>
      <a:lvl7pPr marL="914400" algn="l" rtl="0" fontAlgn="base">
        <a:spcBef>
          <a:spcPct val="0"/>
        </a:spcBef>
        <a:spcAft>
          <a:spcPct val="0"/>
        </a:spcAft>
        <a:defRPr sz="3200">
          <a:solidFill>
            <a:srgbClr val="033C63"/>
          </a:solidFill>
          <a:latin typeface="Arial" charset="0"/>
        </a:defRPr>
      </a:lvl7pPr>
      <a:lvl8pPr marL="1371600" algn="l" rtl="0" fontAlgn="base">
        <a:spcBef>
          <a:spcPct val="0"/>
        </a:spcBef>
        <a:spcAft>
          <a:spcPct val="0"/>
        </a:spcAft>
        <a:defRPr sz="3200">
          <a:solidFill>
            <a:srgbClr val="033C63"/>
          </a:solidFill>
          <a:latin typeface="Arial" charset="0"/>
        </a:defRPr>
      </a:lvl8pPr>
      <a:lvl9pPr marL="1828800" algn="l" rtl="0" fontAlgn="base">
        <a:spcBef>
          <a:spcPct val="0"/>
        </a:spcBef>
        <a:spcAft>
          <a:spcPct val="0"/>
        </a:spcAft>
        <a:defRPr sz="3200">
          <a:solidFill>
            <a:srgbClr val="033C63"/>
          </a:solidFill>
          <a:latin typeface="Arial" charset="0"/>
        </a:defRPr>
      </a:lvl9pPr>
    </p:titleStyle>
    <p:bodyStyle>
      <a:lvl1pPr marL="342900" indent="-342900" algn="l" rtl="0" eaLnBrk="0" fontAlgn="base" hangingPunct="0">
        <a:spcBef>
          <a:spcPct val="20000"/>
        </a:spcBef>
        <a:spcAft>
          <a:spcPct val="0"/>
        </a:spcAft>
        <a:buSzPct val="80000"/>
        <a:buFont typeface="Wingdings" pitchFamily="2" charset="2"/>
        <a:buBlip>
          <a:blip r:embed="rId16"/>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17"/>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76250"/>
            <a:ext cx="8229600"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628775"/>
            <a:ext cx="82296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Fifth level</a:t>
            </a:r>
          </a:p>
        </p:txBody>
      </p:sp>
      <p:sp>
        <p:nvSpPr>
          <p:cNvPr id="12295" name="Rectangle 7"/>
          <p:cNvSpPr>
            <a:spLocks noChangeArrowheads="1"/>
          </p:cNvSpPr>
          <p:nvPr userDrawn="1"/>
        </p:nvSpPr>
        <p:spPr bwMode="auto">
          <a:xfrm>
            <a:off x="457200" y="274638"/>
            <a:ext cx="8229600" cy="1143000"/>
          </a:xfrm>
          <a:prstGeom prst="rect">
            <a:avLst/>
          </a:prstGeom>
          <a:noFill/>
          <a:ln w="9525">
            <a:noFill/>
            <a:miter lim="800000"/>
            <a:headEnd/>
            <a:tailEnd/>
          </a:ln>
          <a:effectLst/>
        </p:spPr>
        <p:txBody>
          <a:bodyPr anchor="ctr"/>
          <a:lstStyle/>
          <a:p>
            <a:pPr fontAlgn="base">
              <a:spcBef>
                <a:spcPct val="0"/>
              </a:spcBef>
              <a:spcAft>
                <a:spcPct val="0"/>
              </a:spcAft>
              <a:defRPr/>
            </a:pPr>
            <a:endParaRPr lang="en-US" sz="3200">
              <a:solidFill>
                <a:srgbClr val="033C63"/>
              </a:solidFill>
              <a:cs typeface="Arial" charset="0"/>
            </a:endParaRPr>
          </a:p>
        </p:txBody>
      </p:sp>
      <p:pic>
        <p:nvPicPr>
          <p:cNvPr id="1029" name="Picture 13" descr="1stlogo"/>
          <p:cNvPicPr>
            <a:picLocks noChangeAspect="1" noChangeArrowheads="1"/>
          </p:cNvPicPr>
          <p:nvPr userDrawn="1"/>
        </p:nvPicPr>
        <p:blipFill>
          <a:blip r:embed="rId13" cstate="print"/>
          <a:srcRect/>
          <a:stretch>
            <a:fillRect/>
          </a:stretch>
        </p:blipFill>
        <p:spPr bwMode="auto">
          <a:xfrm>
            <a:off x="6804025" y="188913"/>
            <a:ext cx="1876425" cy="285750"/>
          </a:xfrm>
          <a:prstGeom prst="rect">
            <a:avLst/>
          </a:prstGeom>
          <a:noFill/>
          <a:ln w="9525">
            <a:noFill/>
            <a:miter lim="800000"/>
            <a:headEnd/>
            <a:tailEnd/>
          </a:ln>
        </p:spPr>
      </p:pic>
      <p:pic>
        <p:nvPicPr>
          <p:cNvPr id="1030" name="Picture 14" descr="1stnewslettertop"/>
          <p:cNvPicPr>
            <a:picLocks noChangeAspect="1" noChangeArrowheads="1"/>
          </p:cNvPicPr>
          <p:nvPr userDrawn="1"/>
        </p:nvPicPr>
        <p:blipFill>
          <a:blip r:embed="rId14" cstate="print"/>
          <a:srcRect/>
          <a:stretch>
            <a:fillRect/>
          </a:stretch>
        </p:blipFill>
        <p:spPr bwMode="auto">
          <a:xfrm>
            <a:off x="0" y="1412875"/>
            <a:ext cx="9144000" cy="142875"/>
          </a:xfrm>
          <a:prstGeom prst="rect">
            <a:avLst/>
          </a:prstGeom>
          <a:noFill/>
          <a:ln w="9525">
            <a:noFill/>
            <a:miter lim="800000"/>
            <a:headEnd/>
            <a:tailEnd/>
          </a:ln>
        </p:spPr>
      </p:pic>
      <p:pic>
        <p:nvPicPr>
          <p:cNvPr id="1031" name="Picture 16" descr="1sttouch-footer"/>
          <p:cNvPicPr>
            <a:picLocks noChangeAspect="1" noChangeArrowheads="1"/>
          </p:cNvPicPr>
          <p:nvPr userDrawn="1"/>
        </p:nvPicPr>
        <p:blipFill>
          <a:blip r:embed="rId15" cstate="print"/>
          <a:srcRect/>
          <a:stretch>
            <a:fillRect/>
          </a:stretch>
        </p:blipFill>
        <p:spPr bwMode="auto">
          <a:xfrm>
            <a:off x="0" y="6381750"/>
            <a:ext cx="9144000" cy="476250"/>
          </a:xfrm>
          <a:prstGeom prst="rect">
            <a:avLst/>
          </a:prstGeom>
          <a:noFill/>
          <a:ln w="9525">
            <a:noFill/>
            <a:miter lim="800000"/>
            <a:headEnd/>
            <a:tailEnd/>
          </a:ln>
        </p:spPr>
      </p:pic>
    </p:spTree>
    <p:extLst>
      <p:ext uri="{BB962C8B-B14F-4D97-AF65-F5344CB8AC3E}">
        <p14:creationId xmlns:p14="http://schemas.microsoft.com/office/powerpoint/2010/main" val="24550747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3200">
          <a:solidFill>
            <a:srgbClr val="033C63"/>
          </a:solidFill>
          <a:latin typeface="+mj-lt"/>
          <a:ea typeface="+mj-ea"/>
          <a:cs typeface="+mj-cs"/>
        </a:defRPr>
      </a:lvl1pPr>
      <a:lvl2pPr algn="l" rtl="0" eaLnBrk="0" fontAlgn="base" hangingPunct="0">
        <a:spcBef>
          <a:spcPct val="0"/>
        </a:spcBef>
        <a:spcAft>
          <a:spcPct val="0"/>
        </a:spcAft>
        <a:defRPr sz="3200">
          <a:solidFill>
            <a:srgbClr val="033C63"/>
          </a:solidFill>
          <a:latin typeface="Arial" charset="0"/>
        </a:defRPr>
      </a:lvl2pPr>
      <a:lvl3pPr algn="l" rtl="0" eaLnBrk="0" fontAlgn="base" hangingPunct="0">
        <a:spcBef>
          <a:spcPct val="0"/>
        </a:spcBef>
        <a:spcAft>
          <a:spcPct val="0"/>
        </a:spcAft>
        <a:defRPr sz="3200">
          <a:solidFill>
            <a:srgbClr val="033C63"/>
          </a:solidFill>
          <a:latin typeface="Arial" charset="0"/>
        </a:defRPr>
      </a:lvl3pPr>
      <a:lvl4pPr algn="l" rtl="0" eaLnBrk="0" fontAlgn="base" hangingPunct="0">
        <a:spcBef>
          <a:spcPct val="0"/>
        </a:spcBef>
        <a:spcAft>
          <a:spcPct val="0"/>
        </a:spcAft>
        <a:defRPr sz="3200">
          <a:solidFill>
            <a:srgbClr val="033C63"/>
          </a:solidFill>
          <a:latin typeface="Arial" charset="0"/>
        </a:defRPr>
      </a:lvl4pPr>
      <a:lvl5pPr algn="l" rtl="0" eaLnBrk="0" fontAlgn="base" hangingPunct="0">
        <a:spcBef>
          <a:spcPct val="0"/>
        </a:spcBef>
        <a:spcAft>
          <a:spcPct val="0"/>
        </a:spcAft>
        <a:defRPr sz="3200">
          <a:solidFill>
            <a:srgbClr val="033C63"/>
          </a:solidFill>
          <a:latin typeface="Arial" charset="0"/>
        </a:defRPr>
      </a:lvl5pPr>
      <a:lvl6pPr marL="457200" algn="l" rtl="0" fontAlgn="base">
        <a:spcBef>
          <a:spcPct val="0"/>
        </a:spcBef>
        <a:spcAft>
          <a:spcPct val="0"/>
        </a:spcAft>
        <a:defRPr sz="3200">
          <a:solidFill>
            <a:srgbClr val="033C63"/>
          </a:solidFill>
          <a:latin typeface="Arial" charset="0"/>
        </a:defRPr>
      </a:lvl6pPr>
      <a:lvl7pPr marL="914400" algn="l" rtl="0" fontAlgn="base">
        <a:spcBef>
          <a:spcPct val="0"/>
        </a:spcBef>
        <a:spcAft>
          <a:spcPct val="0"/>
        </a:spcAft>
        <a:defRPr sz="3200">
          <a:solidFill>
            <a:srgbClr val="033C63"/>
          </a:solidFill>
          <a:latin typeface="Arial" charset="0"/>
        </a:defRPr>
      </a:lvl7pPr>
      <a:lvl8pPr marL="1371600" algn="l" rtl="0" fontAlgn="base">
        <a:spcBef>
          <a:spcPct val="0"/>
        </a:spcBef>
        <a:spcAft>
          <a:spcPct val="0"/>
        </a:spcAft>
        <a:defRPr sz="3200">
          <a:solidFill>
            <a:srgbClr val="033C63"/>
          </a:solidFill>
          <a:latin typeface="Arial" charset="0"/>
        </a:defRPr>
      </a:lvl8pPr>
      <a:lvl9pPr marL="1828800" algn="l" rtl="0" fontAlgn="base">
        <a:spcBef>
          <a:spcPct val="0"/>
        </a:spcBef>
        <a:spcAft>
          <a:spcPct val="0"/>
        </a:spcAft>
        <a:defRPr sz="3200">
          <a:solidFill>
            <a:srgbClr val="033C63"/>
          </a:solidFill>
          <a:latin typeface="Arial" charset="0"/>
        </a:defRPr>
      </a:lvl9pPr>
    </p:titleStyle>
    <p:bodyStyle>
      <a:lvl1pPr marL="342900" indent="-342900" algn="l" rtl="0" eaLnBrk="0" fontAlgn="base" hangingPunct="0">
        <a:spcBef>
          <a:spcPct val="20000"/>
        </a:spcBef>
        <a:spcAft>
          <a:spcPct val="0"/>
        </a:spcAft>
        <a:buSzPct val="80000"/>
        <a:buFont typeface="Wingdings" pitchFamily="2" charset="2"/>
        <a:buBlip>
          <a:blip r:embed="rId16"/>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17"/>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64.wmf"/><Relationship Id="rId5" Type="http://schemas.openxmlformats.org/officeDocument/2006/relationships/package" Target="../embeddings/Microsoft_PowerPoint_Presentation1.pptx"/><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e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13.gif"/><Relationship Id="rId11" Type="http://schemas.openxmlformats.org/officeDocument/2006/relationships/image" Target="../media/image18.png"/><Relationship Id="rId24" Type="http://schemas.openxmlformats.org/officeDocument/2006/relationships/image" Target="../media/image30.gif"/><Relationship Id="rId5" Type="http://schemas.openxmlformats.org/officeDocument/2006/relationships/image" Target="../media/image12.gif"/><Relationship Id="rId15" Type="http://schemas.openxmlformats.org/officeDocument/2006/relationships/image" Target="../media/image22.png"/><Relationship Id="rId23" Type="http://schemas.openxmlformats.org/officeDocument/2006/relationships/hyperlink" Target="http://www.a2dominion.co.uk/rte.asp" TargetMode="External"/><Relationship Id="rId10" Type="http://schemas.openxmlformats.org/officeDocument/2006/relationships/image" Target="../media/image17.jpeg"/><Relationship Id="rId19" Type="http://schemas.openxmlformats.org/officeDocument/2006/relationships/image" Target="../media/image26.gif"/><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1.bin"/><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notesSlide" Target="../notesSlides/notesSlide6.xml"/><Relationship Id="rId21" Type="http://schemas.openxmlformats.org/officeDocument/2006/relationships/image" Target="../media/image54.png"/><Relationship Id="rId7" Type="http://schemas.openxmlformats.org/officeDocument/2006/relationships/image" Target="../media/image43.wmf"/><Relationship Id="rId12" Type="http://schemas.openxmlformats.org/officeDocument/2006/relationships/image" Target="../media/image48.png"/><Relationship Id="rId17" Type="http://schemas.openxmlformats.org/officeDocument/2006/relationships/image" Target="../media/image50.png"/><Relationship Id="rId25" Type="http://schemas.openxmlformats.org/officeDocument/2006/relationships/image" Target="../media/image58.emf"/><Relationship Id="rId2" Type="http://schemas.openxmlformats.org/officeDocument/2006/relationships/slideLayout" Target="../slideLayouts/slideLayout29.xml"/><Relationship Id="rId16" Type="http://schemas.openxmlformats.org/officeDocument/2006/relationships/image" Target="../media/image49.emf"/><Relationship Id="rId20" Type="http://schemas.openxmlformats.org/officeDocument/2006/relationships/image" Target="../media/image53.png"/><Relationship Id="rId1" Type="http://schemas.openxmlformats.org/officeDocument/2006/relationships/vmlDrawing" Target="../drawings/vmlDrawing1.vml"/><Relationship Id="rId6" Type="http://schemas.openxmlformats.org/officeDocument/2006/relationships/image" Target="../media/image42.wmf"/><Relationship Id="rId11" Type="http://schemas.openxmlformats.org/officeDocument/2006/relationships/image" Target="../media/image47.png"/><Relationship Id="rId24" Type="http://schemas.openxmlformats.org/officeDocument/2006/relationships/image" Target="../media/image57.emf"/><Relationship Id="rId5" Type="http://schemas.openxmlformats.org/officeDocument/2006/relationships/image" Target="../media/image41.wmf"/><Relationship Id="rId15" Type="http://schemas.openxmlformats.org/officeDocument/2006/relationships/image" Target="../media/image39.emf"/><Relationship Id="rId23" Type="http://schemas.openxmlformats.org/officeDocument/2006/relationships/image" Target="../media/image56.emf"/><Relationship Id="rId28" Type="http://schemas.openxmlformats.org/officeDocument/2006/relationships/image" Target="../media/image61.png"/><Relationship Id="rId10" Type="http://schemas.openxmlformats.org/officeDocument/2006/relationships/image" Target="../media/image46.png"/><Relationship Id="rId19" Type="http://schemas.openxmlformats.org/officeDocument/2006/relationships/image" Target="../media/image52.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oleObject" Target="../embeddings/Microsoft_Excel_97-2003_Worksheet1.xls"/><Relationship Id="rId22" Type="http://schemas.openxmlformats.org/officeDocument/2006/relationships/image" Target="../media/image55.png"/><Relationship Id="rId27"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e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28625" y="4144541"/>
            <a:ext cx="8129588" cy="2236787"/>
          </a:xfrm>
        </p:spPr>
        <p:txBody>
          <a:bodyPr/>
          <a:lstStyle/>
          <a:p>
            <a:pPr marL="63500" algn="ctr">
              <a:spcAft>
                <a:spcPts val="0"/>
              </a:spcAft>
            </a:pPr>
            <a:r>
              <a:rPr lang="en-GB" altLang="en-US" sz="2800" dirty="0" smtClean="0"/>
              <a:t/>
            </a:r>
            <a:br>
              <a:rPr lang="en-GB" altLang="en-US" sz="2800" dirty="0" smtClean="0"/>
            </a:br>
            <a:r>
              <a:rPr lang="en-GB" altLang="en-US" sz="2800" dirty="0" smtClean="0"/>
              <a:t>1st Touch Enterprise Mobile Working and Customer Self Service Solution</a:t>
            </a:r>
            <a:r>
              <a:rPr lang="en-GB" sz="1200" dirty="0">
                <a:latin typeface="Times New Roman"/>
                <a:ea typeface="Times New Roman"/>
              </a:rPr>
              <a:t/>
            </a:r>
            <a:br>
              <a:rPr lang="en-GB" sz="1200" dirty="0">
                <a:latin typeface="Times New Roman"/>
                <a:ea typeface="Times New Roman"/>
              </a:rPr>
            </a:br>
            <a:r>
              <a:rPr lang="en-US" sz="1200" dirty="0">
                <a:latin typeface="Times New Roman"/>
                <a:ea typeface="Times New Roman"/>
              </a:rPr>
              <a:t> </a:t>
            </a:r>
            <a:r>
              <a:rPr lang="en-GB" sz="1200" dirty="0">
                <a:latin typeface="Times New Roman"/>
                <a:ea typeface="Times New Roman"/>
              </a:rPr>
              <a:t/>
            </a:r>
            <a:br>
              <a:rPr lang="en-GB" sz="1200" dirty="0">
                <a:latin typeface="Times New Roman"/>
                <a:ea typeface="Times New Roman"/>
              </a:rPr>
            </a:br>
            <a:endParaRPr lang="en-US" altLang="en-US" sz="1800" dirty="0" smtClean="0"/>
          </a:p>
        </p:txBody>
      </p:sp>
      <p:pic>
        <p:nvPicPr>
          <p:cNvPr id="5" name="Picture 4"/>
          <p:cNvPicPr/>
          <p:nvPr/>
        </p:nvPicPr>
        <p:blipFill>
          <a:blip r:embed="rId3">
            <a:extLst>
              <a:ext uri="{28A0092B-C50C-407E-A947-70E740481C1C}">
                <a14:useLocalDpi xmlns:a14="http://schemas.microsoft.com/office/drawing/2010/main"/>
              </a:ext>
            </a:extLst>
          </a:blip>
          <a:stretch>
            <a:fillRect/>
          </a:stretch>
        </p:blipFill>
        <p:spPr>
          <a:xfrm>
            <a:off x="3489" y="2173"/>
            <a:ext cx="2624296" cy="690524"/>
          </a:xfrm>
          <a:prstGeom prst="rect">
            <a:avLst/>
          </a:prstGeom>
        </p:spPr>
      </p:pic>
      <p:sp>
        <p:nvSpPr>
          <p:cNvPr id="2" name="Rectangle 1"/>
          <p:cNvSpPr/>
          <p:nvPr/>
        </p:nvSpPr>
        <p:spPr>
          <a:xfrm>
            <a:off x="0" y="692697"/>
            <a:ext cx="3923928" cy="523220"/>
          </a:xfrm>
          <a:prstGeom prst="rect">
            <a:avLst/>
          </a:prstGeom>
        </p:spPr>
        <p:txBody>
          <a:bodyPr wrap="square">
            <a:spAutoFit/>
          </a:bodyPr>
          <a:lstStyle/>
          <a:p>
            <a:r>
              <a:rPr lang="en-GB" sz="1400" b="1" dirty="0"/>
              <a:t>Winner of the 2013</a:t>
            </a:r>
            <a:endParaRPr lang="en-GB" sz="1400" dirty="0"/>
          </a:p>
          <a:p>
            <a:r>
              <a:rPr lang="en-GB" sz="1400" b="1" dirty="0"/>
              <a:t>NICE Best Application of Technology Award</a:t>
            </a:r>
            <a:endParaRPr lang="en-GB" sz="1400" dirty="0"/>
          </a:p>
        </p:txBody>
      </p:sp>
    </p:spTree>
    <p:extLst>
      <p:ext uri="{BB962C8B-B14F-4D97-AF65-F5344CB8AC3E}">
        <p14:creationId xmlns:p14="http://schemas.microsoft.com/office/powerpoint/2010/main" val="3270930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t>Integration Methodology Summary</a:t>
            </a:r>
          </a:p>
        </p:txBody>
      </p:sp>
      <p:sp>
        <p:nvSpPr>
          <p:cNvPr id="43011" name="Content Placeholder 2"/>
          <p:cNvSpPr>
            <a:spLocks noGrp="1"/>
          </p:cNvSpPr>
          <p:nvPr>
            <p:ph idx="1"/>
          </p:nvPr>
        </p:nvSpPr>
        <p:spPr>
          <a:xfrm>
            <a:off x="250825" y="1628775"/>
            <a:ext cx="8642350" cy="4752975"/>
          </a:xfrm>
        </p:spPr>
        <p:txBody>
          <a:bodyPr/>
          <a:lstStyle/>
          <a:p>
            <a:r>
              <a:rPr lang="en-GB" altLang="en-US" sz="2400" dirty="0" smtClean="0"/>
              <a:t>1st Touch are totally flexible with regards to the solution and available integration methods.</a:t>
            </a:r>
          </a:p>
          <a:p>
            <a:endParaRPr lang="en-GB" altLang="en-US" sz="2400" dirty="0" smtClean="0"/>
          </a:p>
          <a:p>
            <a:r>
              <a:rPr lang="en-GB" altLang="en-US" sz="2400" dirty="0" smtClean="0"/>
              <a:t>1st Touch integration methods:</a:t>
            </a:r>
          </a:p>
          <a:p>
            <a:pPr lvl="1"/>
            <a:r>
              <a:rPr lang="en-GB" altLang="en-US" sz="1800" dirty="0" smtClean="0"/>
              <a:t>Web Services</a:t>
            </a:r>
          </a:p>
          <a:p>
            <a:pPr lvl="1"/>
            <a:r>
              <a:rPr lang="en-GB" altLang="en-US" sz="1800" dirty="0" smtClean="0"/>
              <a:t>APIs</a:t>
            </a:r>
            <a:endParaRPr lang="en-GB" altLang="en-US" sz="1800" dirty="0"/>
          </a:p>
          <a:p>
            <a:pPr lvl="1"/>
            <a:r>
              <a:rPr lang="en-GB" altLang="en-US" sz="1800" dirty="0" smtClean="0"/>
              <a:t>Direct </a:t>
            </a:r>
            <a:r>
              <a:rPr lang="en-GB" altLang="en-US" sz="1800" dirty="0"/>
              <a:t>database updates</a:t>
            </a:r>
          </a:p>
          <a:p>
            <a:pPr lvl="1"/>
            <a:r>
              <a:rPr lang="en-GB" altLang="en-US" sz="1800" dirty="0" smtClean="0"/>
              <a:t>Flat </a:t>
            </a:r>
            <a:r>
              <a:rPr lang="en-GB" altLang="en-US" sz="1800" dirty="0"/>
              <a:t>file transfer </a:t>
            </a:r>
            <a:r>
              <a:rPr lang="en-GB" altLang="en-US" sz="1800" dirty="0" smtClean="0"/>
              <a:t>e.g. </a:t>
            </a:r>
            <a:r>
              <a:rPr lang="en-GB" altLang="en-US" sz="1800" dirty="0"/>
              <a:t>XML or </a:t>
            </a:r>
            <a:r>
              <a:rPr lang="en-GB" altLang="en-US" sz="1800" dirty="0" smtClean="0"/>
              <a:t>CSV. </a:t>
            </a:r>
            <a:endParaRPr lang="en-GB" altLang="en-US" sz="1800" dirty="0"/>
          </a:p>
          <a:p>
            <a:pPr lvl="1"/>
            <a:r>
              <a:rPr lang="en-GB" altLang="en-US" sz="1800" dirty="0" smtClean="0"/>
              <a:t>Interface </a:t>
            </a:r>
            <a:r>
              <a:rPr lang="en-GB" altLang="en-US" sz="1800" dirty="0"/>
              <a:t>tables </a:t>
            </a:r>
            <a:endParaRPr lang="en-GB" altLang="en-US" sz="1800" dirty="0" smtClean="0"/>
          </a:p>
          <a:p>
            <a:endParaRPr lang="en-GB" altLang="en-US" sz="2400" dirty="0" smtClean="0"/>
          </a:p>
          <a:p>
            <a:r>
              <a:rPr lang="en-GB" altLang="en-US" sz="2400" dirty="0" smtClean="0"/>
              <a:t>Enables most appropriate methodology to be selected (Aldwyck in-house capability)</a:t>
            </a:r>
          </a:p>
          <a:p>
            <a:endParaRPr lang="en-GB" altLang="en-US" sz="2400" dirty="0" smtClean="0"/>
          </a:p>
          <a:p>
            <a:pPr lvl="1"/>
            <a:endParaRPr lang="en-GB" altLang="en-US" sz="1800" dirty="0" smtClean="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260169690"/>
              </p:ext>
            </p:extLst>
          </p:nvPr>
        </p:nvGraphicFramePr>
        <p:xfrm>
          <a:off x="8028384" y="5517232"/>
          <a:ext cx="914400" cy="792163"/>
        </p:xfrm>
        <a:graphic>
          <a:graphicData uri="http://schemas.openxmlformats.org/presentationml/2006/ole">
            <mc:AlternateContent xmlns:mc="http://schemas.openxmlformats.org/markup-compatibility/2006">
              <mc:Choice xmlns:v="urn:schemas-microsoft-com:vml" Requires="v">
                <p:oleObj spid="_x0000_s16402" name="Presentation" showAsIcon="1" r:id="rId5" imgW="914400" imgH="792360" progId="PowerPoint.Show.12">
                  <p:embed/>
                </p:oleObj>
              </mc:Choice>
              <mc:Fallback>
                <p:oleObj name="Presentation" showAsIcon="1" r:id="rId5" imgW="914400" imgH="792360" progId="PowerPoint.Show.12">
                  <p:embed/>
                  <p:pic>
                    <p:nvPicPr>
                      <p:cNvPr id="0" name=""/>
                      <p:cNvPicPr/>
                      <p:nvPr/>
                    </p:nvPicPr>
                    <p:blipFill>
                      <a:blip r:embed="rId6"/>
                      <a:stretch>
                        <a:fillRect/>
                      </a:stretch>
                    </p:blipFill>
                    <p:spPr>
                      <a:xfrm>
                        <a:off x="8028384" y="551723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703818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dirty="0" smtClean="0"/>
              <a:t>Implementation – Business Review</a:t>
            </a:r>
          </a:p>
        </p:txBody>
      </p:sp>
      <p:sp>
        <p:nvSpPr>
          <p:cNvPr id="28675" name="Rectangle 3"/>
          <p:cNvSpPr>
            <a:spLocks noGrp="1" noChangeArrowheads="1"/>
          </p:cNvSpPr>
          <p:nvPr>
            <p:ph type="body" idx="1"/>
          </p:nvPr>
        </p:nvSpPr>
        <p:spPr>
          <a:xfrm>
            <a:off x="251521" y="1628799"/>
            <a:ext cx="3168351" cy="4644801"/>
          </a:xfrm>
        </p:spPr>
        <p:txBody>
          <a:bodyPr/>
          <a:lstStyle/>
          <a:p>
            <a:r>
              <a:rPr lang="en-GB" sz="2000" dirty="0" smtClean="0"/>
              <a:t>Business Review:</a:t>
            </a:r>
          </a:p>
          <a:p>
            <a:pPr lvl="1"/>
            <a:r>
              <a:rPr lang="en-GB" sz="1600" dirty="0"/>
              <a:t>Project Nomad </a:t>
            </a:r>
          </a:p>
          <a:p>
            <a:pPr lvl="1"/>
            <a:r>
              <a:rPr lang="en-GB" sz="1600" dirty="0" smtClean="0"/>
              <a:t>Business drivers </a:t>
            </a:r>
          </a:p>
          <a:p>
            <a:pPr lvl="1"/>
            <a:r>
              <a:rPr lang="en-GB" sz="1600" dirty="0" smtClean="0"/>
              <a:t>Benchmark current practises and costs</a:t>
            </a:r>
          </a:p>
          <a:p>
            <a:pPr lvl="2"/>
            <a:r>
              <a:rPr lang="en-GB" sz="1200" dirty="0" smtClean="0"/>
              <a:t>Input from customer</a:t>
            </a:r>
          </a:p>
          <a:p>
            <a:pPr lvl="2"/>
            <a:r>
              <a:rPr lang="en-GB" sz="1200" dirty="0" smtClean="0"/>
              <a:t>Industry standards</a:t>
            </a:r>
          </a:p>
          <a:p>
            <a:pPr lvl="2"/>
            <a:r>
              <a:rPr lang="en-GB" sz="1200" dirty="0" smtClean="0"/>
              <a:t>Other 1st Touch customer experiences  </a:t>
            </a:r>
          </a:p>
          <a:p>
            <a:pPr lvl="1"/>
            <a:r>
              <a:rPr lang="en-GB" sz="1600" dirty="0" smtClean="0"/>
              <a:t>Identify quantitative and qualitative benefits </a:t>
            </a:r>
          </a:p>
          <a:p>
            <a:pPr lvl="2"/>
            <a:r>
              <a:rPr lang="en-GB" sz="1200" dirty="0" smtClean="0"/>
              <a:t>Productivity improvements</a:t>
            </a:r>
          </a:p>
          <a:p>
            <a:pPr lvl="2"/>
            <a:r>
              <a:rPr lang="en-GB" sz="1200" dirty="0" smtClean="0"/>
              <a:t>Efficiency Improvements</a:t>
            </a:r>
          </a:p>
          <a:p>
            <a:pPr lvl="2"/>
            <a:r>
              <a:rPr lang="en-GB" sz="1200" dirty="0" smtClean="0"/>
              <a:t>Customer Service Improvements </a:t>
            </a:r>
          </a:p>
          <a:p>
            <a:pPr lvl="2"/>
            <a:r>
              <a:rPr lang="en-GB" sz="1200" dirty="0"/>
              <a:t>Cashable </a:t>
            </a:r>
            <a:r>
              <a:rPr lang="en-GB" sz="1200" dirty="0" smtClean="0"/>
              <a:t>savings</a:t>
            </a:r>
          </a:p>
          <a:p>
            <a:pPr lvl="1"/>
            <a:r>
              <a:rPr lang="en-GB" sz="1600" dirty="0" smtClean="0"/>
              <a:t>Point of reference </a:t>
            </a:r>
          </a:p>
          <a:p>
            <a:endParaRPr lang="en-GB" sz="2000" dirty="0"/>
          </a:p>
          <a:p>
            <a:endParaRPr lang="en-GB" sz="1600" dirty="0" smtClean="0"/>
          </a:p>
          <a:p>
            <a:pPr lvl="1">
              <a:buFontTx/>
              <a:buNone/>
            </a:pPr>
            <a:endParaRPr lang="en-GB" sz="1600" dirty="0" smtClean="0"/>
          </a:p>
          <a:p>
            <a:endParaRPr lang="en-GB" sz="2000" dirty="0" smtClean="0"/>
          </a:p>
        </p:txBody>
      </p:sp>
      <p:sp>
        <p:nvSpPr>
          <p:cNvPr id="4" name="Rectangle 3"/>
          <p:cNvSpPr txBox="1">
            <a:spLocks noChangeArrowheads="1"/>
          </p:cNvSpPr>
          <p:nvPr/>
        </p:nvSpPr>
        <p:spPr bwMode="auto">
          <a:xfrm>
            <a:off x="5148064" y="1700808"/>
            <a:ext cx="3672407"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Wingdings" pitchFamily="2" charset="2"/>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4"/>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GB" sz="2000" kern="0" dirty="0" smtClean="0">
                <a:solidFill>
                  <a:srgbClr val="000000"/>
                </a:solidFill>
              </a:rPr>
              <a:t>Typical outcomes:</a:t>
            </a:r>
          </a:p>
          <a:p>
            <a:pPr lvl="1"/>
            <a:r>
              <a:rPr lang="en-GB" sz="1500" dirty="0">
                <a:solidFill>
                  <a:srgbClr val="000000"/>
                </a:solidFill>
              </a:rPr>
              <a:t>Reduced requirement for office </a:t>
            </a:r>
            <a:r>
              <a:rPr lang="en-GB" sz="1500" dirty="0" smtClean="0">
                <a:solidFill>
                  <a:srgbClr val="000000"/>
                </a:solidFill>
              </a:rPr>
              <a:t>space</a:t>
            </a:r>
          </a:p>
          <a:p>
            <a:pPr lvl="1"/>
            <a:r>
              <a:rPr lang="en-GB" sz="1500" dirty="0" smtClean="0">
                <a:solidFill>
                  <a:srgbClr val="000000"/>
                </a:solidFill>
              </a:rPr>
              <a:t>Reduced </a:t>
            </a:r>
            <a:r>
              <a:rPr lang="en-GB" sz="1500" dirty="0">
                <a:solidFill>
                  <a:srgbClr val="000000"/>
                </a:solidFill>
              </a:rPr>
              <a:t>visits to office and time in </a:t>
            </a:r>
            <a:r>
              <a:rPr lang="en-GB" sz="1500" dirty="0" smtClean="0">
                <a:solidFill>
                  <a:srgbClr val="000000"/>
                </a:solidFill>
              </a:rPr>
              <a:t>office</a:t>
            </a:r>
            <a:endParaRPr lang="en-GB" sz="1500" dirty="0">
              <a:solidFill>
                <a:srgbClr val="000000"/>
              </a:solidFill>
            </a:endParaRPr>
          </a:p>
          <a:p>
            <a:pPr lvl="1"/>
            <a:r>
              <a:rPr lang="en-GB" sz="1500" dirty="0">
                <a:solidFill>
                  <a:srgbClr val="000000"/>
                </a:solidFill>
              </a:rPr>
              <a:t>Increased productivity per field based worker</a:t>
            </a:r>
          </a:p>
          <a:p>
            <a:pPr lvl="1"/>
            <a:r>
              <a:rPr lang="en-GB" sz="1500" dirty="0">
                <a:solidFill>
                  <a:srgbClr val="000000"/>
                </a:solidFill>
              </a:rPr>
              <a:t>Reduced travel resulting in </a:t>
            </a:r>
            <a:r>
              <a:rPr lang="en-GB" sz="1500" dirty="0" smtClean="0">
                <a:solidFill>
                  <a:srgbClr val="000000"/>
                </a:solidFill>
              </a:rPr>
              <a:t>fuel / mileage </a:t>
            </a:r>
            <a:r>
              <a:rPr lang="en-GB" sz="1500" dirty="0">
                <a:solidFill>
                  <a:srgbClr val="000000"/>
                </a:solidFill>
              </a:rPr>
              <a:t>costs </a:t>
            </a:r>
            <a:endParaRPr lang="en-GB" sz="1500" dirty="0" smtClean="0">
              <a:solidFill>
                <a:srgbClr val="000000"/>
              </a:solidFill>
            </a:endParaRPr>
          </a:p>
          <a:p>
            <a:pPr lvl="1"/>
            <a:r>
              <a:rPr lang="en-GB" sz="1500" dirty="0" smtClean="0">
                <a:solidFill>
                  <a:srgbClr val="000000"/>
                </a:solidFill>
              </a:rPr>
              <a:t>Potential </a:t>
            </a:r>
            <a:r>
              <a:rPr lang="en-GB" sz="1500" dirty="0">
                <a:solidFill>
                  <a:srgbClr val="000000"/>
                </a:solidFill>
              </a:rPr>
              <a:t>for reduced headcount</a:t>
            </a:r>
          </a:p>
          <a:p>
            <a:pPr lvl="1"/>
            <a:r>
              <a:rPr lang="en-GB" sz="1500" dirty="0">
                <a:solidFill>
                  <a:srgbClr val="000000"/>
                </a:solidFill>
              </a:rPr>
              <a:t>Reduced cost of paper, paper storage and requirement for printing</a:t>
            </a:r>
          </a:p>
          <a:p>
            <a:endParaRPr lang="en-GB" sz="1200" kern="0" dirty="0" smtClean="0">
              <a:solidFill>
                <a:srgbClr val="000000"/>
              </a:solidFill>
            </a:endParaRPr>
          </a:p>
          <a:p>
            <a:endParaRPr lang="en-GB" sz="1050" kern="0" dirty="0" smtClean="0">
              <a:solidFill>
                <a:srgbClr val="000000"/>
              </a:solidFill>
            </a:endParaRPr>
          </a:p>
          <a:p>
            <a:pPr lvl="1">
              <a:buFontTx/>
              <a:buNone/>
            </a:pPr>
            <a:endParaRPr lang="en-GB" sz="1050" kern="0" dirty="0" smtClean="0">
              <a:solidFill>
                <a:srgbClr val="000000"/>
              </a:solidFill>
            </a:endParaRPr>
          </a:p>
          <a:p>
            <a:endParaRPr lang="en-GB" sz="1200" kern="0" dirty="0" smtClean="0">
              <a:solidFill>
                <a:srgbClr val="000000"/>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7864" y="1700807"/>
            <a:ext cx="1584325"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51920" y="3261395"/>
            <a:ext cx="156686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75789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dirty="0" smtClean="0"/>
              <a:t>Increased Efficiency examples </a:t>
            </a:r>
          </a:p>
        </p:txBody>
      </p:sp>
      <p:sp>
        <p:nvSpPr>
          <p:cNvPr id="11267" name="Rectangle 3"/>
          <p:cNvSpPr>
            <a:spLocks noGrp="1" noChangeArrowheads="1"/>
          </p:cNvSpPr>
          <p:nvPr>
            <p:ph type="body" idx="1"/>
          </p:nvPr>
        </p:nvSpPr>
        <p:spPr>
          <a:xfrm>
            <a:off x="468313" y="1643063"/>
            <a:ext cx="8229600" cy="4643437"/>
          </a:xfrm>
        </p:spPr>
        <p:txBody>
          <a:bodyPr/>
          <a:lstStyle/>
          <a:p>
            <a:pPr>
              <a:spcBef>
                <a:spcPct val="0"/>
              </a:spcBef>
              <a:defRPr/>
            </a:pPr>
            <a:r>
              <a:rPr lang="en-GB" sz="2000" dirty="0" smtClean="0"/>
              <a:t>Herefordshire Housing</a:t>
            </a:r>
          </a:p>
          <a:p>
            <a:pPr lvl="1">
              <a:defRPr/>
            </a:pPr>
            <a:r>
              <a:rPr lang="en-GB" sz="1600" dirty="0" smtClean="0"/>
              <a:t>Reduced visits to HQ from </a:t>
            </a:r>
            <a:r>
              <a:rPr lang="en-GB" sz="1600" u="sng" dirty="0" smtClean="0"/>
              <a:t>5 to 2 per week</a:t>
            </a:r>
          </a:p>
          <a:p>
            <a:pPr lvl="1">
              <a:defRPr/>
            </a:pPr>
            <a:r>
              <a:rPr lang="en-GB" sz="1600" dirty="0"/>
              <a:t>No of </a:t>
            </a:r>
            <a:r>
              <a:rPr lang="en-GB" sz="1600" dirty="0" smtClean="0"/>
              <a:t>tasks / jobs </a:t>
            </a:r>
            <a:r>
              <a:rPr lang="en-GB" sz="1600" u="sng" dirty="0" smtClean="0"/>
              <a:t>per </a:t>
            </a:r>
            <a:r>
              <a:rPr lang="en-GB" sz="1600" u="sng" dirty="0"/>
              <a:t>day increased by </a:t>
            </a:r>
            <a:r>
              <a:rPr lang="en-GB" sz="1600" u="sng" dirty="0" smtClean="0"/>
              <a:t>2</a:t>
            </a:r>
          </a:p>
          <a:p>
            <a:pPr lvl="1">
              <a:spcBef>
                <a:spcPct val="0"/>
              </a:spcBef>
              <a:defRPr/>
            </a:pPr>
            <a:r>
              <a:rPr lang="en-GB" sz="1600" dirty="0" smtClean="0"/>
              <a:t>Savings in unnecessary travel of 3,500 hours (30mins per worker per day)</a:t>
            </a:r>
          </a:p>
          <a:p>
            <a:pPr lvl="1" eaLnBrk="1" hangingPunct="1">
              <a:lnSpc>
                <a:spcPct val="90000"/>
              </a:lnSpc>
              <a:defRPr/>
            </a:pPr>
            <a:r>
              <a:rPr lang="en-GB" sz="1600" dirty="0" smtClean="0"/>
              <a:t>Annual cashable savings of £80-90,000 per annum</a:t>
            </a:r>
          </a:p>
          <a:p>
            <a:pPr marL="457200" lvl="1" indent="0">
              <a:spcBef>
                <a:spcPct val="0"/>
              </a:spcBef>
              <a:buFontTx/>
              <a:buNone/>
              <a:defRPr/>
            </a:pPr>
            <a:endParaRPr lang="en-GB" sz="1600" dirty="0" smtClean="0"/>
          </a:p>
          <a:p>
            <a:pPr>
              <a:spcBef>
                <a:spcPct val="0"/>
              </a:spcBef>
              <a:defRPr/>
            </a:pPr>
            <a:r>
              <a:rPr lang="en-GB" sz="2000" dirty="0" smtClean="0"/>
              <a:t>Rotherham</a:t>
            </a:r>
          </a:p>
          <a:p>
            <a:pPr lvl="1">
              <a:defRPr/>
            </a:pPr>
            <a:r>
              <a:rPr lang="en-GB" sz="1600" dirty="0" smtClean="0"/>
              <a:t>1.5 Million sheets of </a:t>
            </a:r>
            <a:r>
              <a:rPr lang="en-GB" sz="1600" u="sng" dirty="0" smtClean="0"/>
              <a:t>paper taken out of the process</a:t>
            </a:r>
            <a:r>
              <a:rPr lang="en-GB" sz="1600" dirty="0" smtClean="0"/>
              <a:t>, which in turn delivered identified savings of £300,000</a:t>
            </a:r>
            <a:endParaRPr lang="en-GB" sz="1800" dirty="0" smtClean="0"/>
          </a:p>
        </p:txBody>
      </p:sp>
      <p:sp>
        <p:nvSpPr>
          <p:cNvPr id="4" name="Content Placeholder 2"/>
          <p:cNvSpPr txBox="1">
            <a:spLocks/>
          </p:cNvSpPr>
          <p:nvPr/>
        </p:nvSpPr>
        <p:spPr bwMode="auto">
          <a:xfrm>
            <a:off x="468313" y="4149725"/>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0000"/>
              <a:buFont typeface="Wingdings" pitchFamily="2" charset="2"/>
              <a:buBlip>
                <a:blip r:embed="rId2"/>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3"/>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150000"/>
              </a:lnSpc>
              <a:defRPr/>
            </a:pPr>
            <a:r>
              <a:rPr lang="en-GB" sz="2000" kern="0" dirty="0" smtClean="0">
                <a:solidFill>
                  <a:srgbClr val="000000"/>
                </a:solidFill>
              </a:rPr>
              <a:t>Across a range of customers</a:t>
            </a:r>
          </a:p>
          <a:p>
            <a:pPr lvl="1">
              <a:lnSpc>
                <a:spcPct val="150000"/>
              </a:lnSpc>
              <a:defRPr/>
            </a:pPr>
            <a:r>
              <a:rPr lang="en-GB" sz="1600" u="sng" kern="0" dirty="0" smtClean="0">
                <a:solidFill>
                  <a:srgbClr val="000000"/>
                </a:solidFill>
                <a:cs typeface="Arial" charset="0"/>
              </a:rPr>
              <a:t>Reduced fuel costs </a:t>
            </a:r>
            <a:r>
              <a:rPr lang="en-GB" sz="1600" kern="0" dirty="0" smtClean="0">
                <a:solidFill>
                  <a:srgbClr val="000000"/>
                </a:solidFill>
                <a:cs typeface="Arial" charset="0"/>
              </a:rPr>
              <a:t>from between 15% - 25%</a:t>
            </a:r>
          </a:p>
          <a:p>
            <a:pPr lvl="1">
              <a:lnSpc>
                <a:spcPct val="150000"/>
              </a:lnSpc>
              <a:defRPr/>
            </a:pPr>
            <a:r>
              <a:rPr lang="en-GB" sz="1600" kern="0" dirty="0" smtClean="0">
                <a:solidFill>
                  <a:srgbClr val="000000"/>
                </a:solidFill>
                <a:cs typeface="Arial" charset="0"/>
              </a:rPr>
              <a:t>Reduced admin requirements for manual input -100%</a:t>
            </a:r>
          </a:p>
          <a:p>
            <a:pPr lvl="1">
              <a:lnSpc>
                <a:spcPct val="150000"/>
              </a:lnSpc>
              <a:defRPr/>
            </a:pPr>
            <a:r>
              <a:rPr lang="en-GB" sz="1600" kern="0" dirty="0" smtClean="0">
                <a:solidFill>
                  <a:srgbClr val="000000"/>
                </a:solidFill>
                <a:cs typeface="Arial" charset="0"/>
              </a:rPr>
              <a:t>Reduced the workload for planners - 75%</a:t>
            </a:r>
          </a:p>
          <a:p>
            <a:pPr lvl="1">
              <a:lnSpc>
                <a:spcPct val="150000"/>
              </a:lnSpc>
              <a:defRPr/>
            </a:pPr>
            <a:r>
              <a:rPr lang="en-GB" sz="1600" u="sng" kern="0" dirty="0" smtClean="0">
                <a:solidFill>
                  <a:srgbClr val="000000"/>
                </a:solidFill>
                <a:cs typeface="Arial" charset="0"/>
              </a:rPr>
              <a:t>One system “for all” </a:t>
            </a:r>
            <a:r>
              <a:rPr lang="en-GB" sz="1600" kern="0" dirty="0" smtClean="0">
                <a:solidFill>
                  <a:srgbClr val="000000"/>
                </a:solidFill>
                <a:cs typeface="Arial" charset="0"/>
              </a:rPr>
              <a:t>reduces IT resource costs (Mobile Platform</a:t>
            </a:r>
            <a:r>
              <a:rPr lang="en-GB" sz="2000" kern="0" dirty="0" smtClean="0">
                <a:solidFill>
                  <a:srgbClr val="000000"/>
                </a:solidFill>
                <a:cs typeface="Arial" charset="0"/>
              </a:rPr>
              <a:t>)</a:t>
            </a:r>
          </a:p>
          <a:p>
            <a:pPr lvl="1">
              <a:lnSpc>
                <a:spcPct val="150000"/>
              </a:lnSpc>
              <a:defRPr/>
            </a:pPr>
            <a:endParaRPr lang="en-GB" sz="2000" kern="0" dirty="0" smtClean="0">
              <a:solidFill>
                <a:srgbClr val="000000"/>
              </a:solidFill>
              <a:cs typeface="Arial" charset="0"/>
            </a:endParaRPr>
          </a:p>
        </p:txBody>
      </p:sp>
    </p:spTree>
    <p:extLst>
      <p:ext uri="{BB962C8B-B14F-4D97-AF65-F5344CB8AC3E}">
        <p14:creationId xmlns:p14="http://schemas.microsoft.com/office/powerpoint/2010/main" val="90899012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dirty="0" smtClean="0"/>
              <a:t>Increased Productivity examples</a:t>
            </a:r>
          </a:p>
        </p:txBody>
      </p:sp>
      <p:sp>
        <p:nvSpPr>
          <p:cNvPr id="13315" name="Rectangle 3"/>
          <p:cNvSpPr>
            <a:spLocks noGrp="1" noChangeArrowheads="1"/>
          </p:cNvSpPr>
          <p:nvPr>
            <p:ph type="body" idx="1"/>
          </p:nvPr>
        </p:nvSpPr>
        <p:spPr>
          <a:xfrm>
            <a:off x="428625" y="1785938"/>
            <a:ext cx="8229600" cy="4286250"/>
          </a:xfrm>
        </p:spPr>
        <p:txBody>
          <a:bodyPr/>
          <a:lstStyle/>
          <a:p>
            <a:pPr>
              <a:spcBef>
                <a:spcPts val="600"/>
              </a:spcBef>
              <a:defRPr/>
            </a:pPr>
            <a:r>
              <a:rPr lang="en-GB" sz="2000" dirty="0" smtClean="0"/>
              <a:t>Powys County Council</a:t>
            </a:r>
          </a:p>
          <a:p>
            <a:pPr lvl="1">
              <a:spcBef>
                <a:spcPts val="600"/>
              </a:spcBef>
              <a:defRPr/>
            </a:pPr>
            <a:r>
              <a:rPr lang="en-GB" sz="1600" u="sng" dirty="0" smtClean="0"/>
              <a:t>“Always available”</a:t>
            </a:r>
            <a:r>
              <a:rPr lang="en-GB" sz="1600" dirty="0" smtClean="0"/>
              <a:t> technology increased operative </a:t>
            </a:r>
            <a:r>
              <a:rPr lang="en-GB" sz="1600" u="sng" dirty="0" smtClean="0"/>
              <a:t>efficiency in rural areas</a:t>
            </a:r>
          </a:p>
          <a:p>
            <a:pPr lvl="1">
              <a:spcBef>
                <a:spcPct val="0"/>
              </a:spcBef>
              <a:defRPr/>
            </a:pPr>
            <a:r>
              <a:rPr lang="en-GB" sz="1600" dirty="0" smtClean="0"/>
              <a:t>Immediate risk assessment alerts to back office reduces management response times to initiate further action</a:t>
            </a:r>
          </a:p>
          <a:p>
            <a:pPr marL="457200" lvl="1" indent="0">
              <a:spcBef>
                <a:spcPct val="0"/>
              </a:spcBef>
              <a:buFontTx/>
              <a:buNone/>
              <a:defRPr/>
            </a:pPr>
            <a:endParaRPr lang="en-GB" sz="1600" dirty="0" smtClean="0"/>
          </a:p>
          <a:p>
            <a:pPr>
              <a:spcBef>
                <a:spcPct val="0"/>
              </a:spcBef>
              <a:defRPr/>
            </a:pPr>
            <a:r>
              <a:rPr lang="en-GB" sz="2000" dirty="0" smtClean="0"/>
              <a:t>Stevenage Homes</a:t>
            </a:r>
          </a:p>
          <a:p>
            <a:pPr lvl="1">
              <a:spcBef>
                <a:spcPct val="0"/>
              </a:spcBef>
              <a:defRPr/>
            </a:pPr>
            <a:r>
              <a:rPr lang="en-GB" sz="1600" dirty="0" smtClean="0"/>
              <a:t>Personnel complete, record and notify office where additional jobs required via mobile device as part of standard process</a:t>
            </a:r>
          </a:p>
        </p:txBody>
      </p:sp>
      <p:sp>
        <p:nvSpPr>
          <p:cNvPr id="4" name="Content Placeholder 2"/>
          <p:cNvSpPr txBox="1">
            <a:spLocks/>
          </p:cNvSpPr>
          <p:nvPr/>
        </p:nvSpPr>
        <p:spPr bwMode="auto">
          <a:xfrm>
            <a:off x="468313" y="4022750"/>
            <a:ext cx="82296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0000"/>
              <a:buFont typeface="Wingdings" pitchFamily="2" charset="2"/>
              <a:buBlip>
                <a:blip r:embed="rId2"/>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3"/>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150000"/>
              </a:lnSpc>
              <a:defRPr/>
            </a:pPr>
            <a:r>
              <a:rPr lang="en-GB" sz="2000" kern="0" dirty="0" smtClean="0">
                <a:solidFill>
                  <a:srgbClr val="000000"/>
                </a:solidFill>
              </a:rPr>
              <a:t>Across a range of customers</a:t>
            </a:r>
          </a:p>
          <a:p>
            <a:pPr lvl="1">
              <a:lnSpc>
                <a:spcPct val="150000"/>
              </a:lnSpc>
              <a:defRPr/>
            </a:pPr>
            <a:r>
              <a:rPr lang="en-GB" sz="2000" kern="0" dirty="0" smtClean="0">
                <a:solidFill>
                  <a:srgbClr val="000000"/>
                </a:solidFill>
                <a:cs typeface="Arial" charset="0"/>
              </a:rPr>
              <a:t>Operative productivity up 20 – 30%</a:t>
            </a:r>
          </a:p>
          <a:p>
            <a:pPr lvl="1">
              <a:lnSpc>
                <a:spcPct val="150000"/>
              </a:lnSpc>
              <a:defRPr/>
            </a:pPr>
            <a:r>
              <a:rPr lang="en-GB" sz="2000" kern="0" dirty="0" smtClean="0">
                <a:solidFill>
                  <a:srgbClr val="000000"/>
                </a:solidFill>
                <a:cs typeface="Arial" charset="0"/>
              </a:rPr>
              <a:t>Clearance of jobs backlog</a:t>
            </a:r>
          </a:p>
          <a:p>
            <a:pPr lvl="1">
              <a:lnSpc>
                <a:spcPct val="150000"/>
              </a:lnSpc>
              <a:defRPr/>
            </a:pPr>
            <a:r>
              <a:rPr lang="en-GB" sz="2000" kern="0" dirty="0" smtClean="0">
                <a:solidFill>
                  <a:srgbClr val="000000"/>
                </a:solidFill>
                <a:cs typeface="Arial" charset="0"/>
              </a:rPr>
              <a:t>Automated production of timesheets/letters/statements……..</a:t>
            </a:r>
          </a:p>
        </p:txBody>
      </p:sp>
    </p:spTree>
    <p:extLst>
      <p:ext uri="{BB962C8B-B14F-4D97-AF65-F5344CB8AC3E}">
        <p14:creationId xmlns:p14="http://schemas.microsoft.com/office/powerpoint/2010/main" val="182460599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dirty="0" smtClean="0"/>
              <a:t>Improved Customer Service examples </a:t>
            </a:r>
          </a:p>
        </p:txBody>
      </p:sp>
      <p:sp>
        <p:nvSpPr>
          <p:cNvPr id="28675" name="Rectangle 3"/>
          <p:cNvSpPr>
            <a:spLocks noGrp="1" noChangeArrowheads="1"/>
          </p:cNvSpPr>
          <p:nvPr>
            <p:ph type="body" idx="1"/>
          </p:nvPr>
        </p:nvSpPr>
        <p:spPr>
          <a:xfrm>
            <a:off x="468313" y="1841500"/>
            <a:ext cx="8229600" cy="3944938"/>
          </a:xfrm>
        </p:spPr>
        <p:txBody>
          <a:bodyPr/>
          <a:lstStyle/>
          <a:p>
            <a:r>
              <a:rPr lang="en-GB" sz="2000" dirty="0" smtClean="0"/>
              <a:t>Coast and Country </a:t>
            </a:r>
          </a:p>
          <a:p>
            <a:pPr lvl="1"/>
            <a:r>
              <a:rPr lang="en-GB" sz="1600" u="sng" dirty="0" smtClean="0"/>
              <a:t>Right First Time Service </a:t>
            </a:r>
            <a:r>
              <a:rPr lang="en-GB" sz="1600" dirty="0" smtClean="0"/>
              <a:t>- successful appointments increased from </a:t>
            </a:r>
            <a:r>
              <a:rPr lang="en-GB" sz="1600" u="sng" dirty="0" smtClean="0"/>
              <a:t>14% to 75%</a:t>
            </a:r>
          </a:p>
          <a:p>
            <a:r>
              <a:rPr lang="en-GB" sz="2000" dirty="0" smtClean="0"/>
              <a:t>Northwards / Manchester Working</a:t>
            </a:r>
          </a:p>
          <a:p>
            <a:pPr lvl="1"/>
            <a:r>
              <a:rPr lang="en-GB" sz="1600" u="sng" dirty="0" smtClean="0"/>
              <a:t>Tenants more aware of job progression</a:t>
            </a:r>
            <a:r>
              <a:rPr lang="en-GB" sz="1600" dirty="0" smtClean="0"/>
              <a:t>, feel more involved</a:t>
            </a:r>
          </a:p>
          <a:p>
            <a:r>
              <a:rPr lang="en-GB" sz="2000" dirty="0" smtClean="0"/>
              <a:t>Morrison</a:t>
            </a:r>
          </a:p>
          <a:p>
            <a:pPr lvl="1"/>
            <a:r>
              <a:rPr lang="en-GB" sz="1600" u="sng" dirty="0" smtClean="0"/>
              <a:t>SLA’s exceeded </a:t>
            </a:r>
            <a:r>
              <a:rPr lang="en-GB" sz="1600" dirty="0" smtClean="0"/>
              <a:t>and in some areas hitting aspirational levels</a:t>
            </a:r>
          </a:p>
          <a:p>
            <a:pPr lvl="1"/>
            <a:r>
              <a:rPr lang="en-GB" sz="1600" dirty="0" smtClean="0"/>
              <a:t>Improved communication improves tenant experience and reduces “No access” calls dramatically</a:t>
            </a:r>
          </a:p>
          <a:p>
            <a:r>
              <a:rPr lang="en-GB" sz="2000" dirty="0" smtClean="0"/>
              <a:t>Thames Valley Homes</a:t>
            </a:r>
          </a:p>
          <a:p>
            <a:pPr lvl="1"/>
            <a:r>
              <a:rPr lang="en-GB" sz="1600" u="sng" dirty="0" smtClean="0"/>
              <a:t>Information to customer service</a:t>
            </a:r>
            <a:r>
              <a:rPr lang="en-GB" sz="1600" dirty="0" smtClean="0"/>
              <a:t> centre </a:t>
            </a:r>
            <a:r>
              <a:rPr lang="en-GB" sz="1600" u="sng" dirty="0" smtClean="0"/>
              <a:t>reduced by 3-5 days </a:t>
            </a:r>
          </a:p>
          <a:p>
            <a:pPr lvl="1"/>
            <a:r>
              <a:rPr lang="en-GB" sz="1600" dirty="0" smtClean="0"/>
              <a:t>Contractors are then notified on Properties/Grounds/Estates</a:t>
            </a:r>
          </a:p>
          <a:p>
            <a:pPr lvl="1"/>
            <a:r>
              <a:rPr lang="en-GB" sz="1600" dirty="0" smtClean="0"/>
              <a:t>Mobile contractor scorecards has meant a higher standard of work is delivered first time</a:t>
            </a:r>
          </a:p>
          <a:p>
            <a:pPr lvl="1">
              <a:buFontTx/>
              <a:buNone/>
            </a:pPr>
            <a:endParaRPr lang="en-GB" sz="1600" dirty="0" smtClean="0"/>
          </a:p>
          <a:p>
            <a:endParaRPr lang="en-GB" sz="2000" dirty="0" smtClean="0"/>
          </a:p>
        </p:txBody>
      </p:sp>
    </p:spTree>
    <p:extLst>
      <p:ext uri="{BB962C8B-B14F-4D97-AF65-F5344CB8AC3E}">
        <p14:creationId xmlns:p14="http://schemas.microsoft.com/office/powerpoint/2010/main" val="6833876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Tenant Self-Service Apps - Business Value</a:t>
            </a:r>
            <a:endParaRPr lang="en-GB" dirty="0"/>
          </a:p>
        </p:txBody>
      </p:sp>
      <p:sp>
        <p:nvSpPr>
          <p:cNvPr id="3" name="Content Placeholder 2"/>
          <p:cNvSpPr>
            <a:spLocks noGrp="1"/>
          </p:cNvSpPr>
          <p:nvPr>
            <p:ph idx="1"/>
          </p:nvPr>
        </p:nvSpPr>
        <p:spPr/>
        <p:txBody>
          <a:bodyPr/>
          <a:lstStyle/>
          <a:p>
            <a:pPr lvl="0"/>
            <a:r>
              <a:rPr lang="en-GB" sz="2400" dirty="0" smtClean="0">
                <a:solidFill>
                  <a:srgbClr val="000000"/>
                </a:solidFill>
              </a:rPr>
              <a:t>Alternative channel &amp; not web based</a:t>
            </a:r>
          </a:p>
          <a:p>
            <a:pPr lvl="0"/>
            <a:r>
              <a:rPr lang="en-GB" sz="2400" dirty="0" smtClean="0">
                <a:solidFill>
                  <a:srgbClr val="000000"/>
                </a:solidFill>
              </a:rPr>
              <a:t>Tenant engagement </a:t>
            </a:r>
          </a:p>
          <a:p>
            <a:pPr lvl="0"/>
            <a:r>
              <a:rPr lang="en-GB" sz="2400" dirty="0" smtClean="0">
                <a:solidFill>
                  <a:srgbClr val="000000"/>
                </a:solidFill>
              </a:rPr>
              <a:t>Reduce </a:t>
            </a:r>
            <a:r>
              <a:rPr lang="en-GB" sz="2400" dirty="0">
                <a:solidFill>
                  <a:srgbClr val="000000"/>
                </a:solidFill>
              </a:rPr>
              <a:t>calls / contact</a:t>
            </a:r>
          </a:p>
          <a:p>
            <a:pPr lvl="0"/>
            <a:r>
              <a:rPr lang="en-GB" sz="2400" dirty="0">
                <a:solidFill>
                  <a:srgbClr val="000000"/>
                </a:solidFill>
              </a:rPr>
              <a:t>Reduce costs</a:t>
            </a:r>
          </a:p>
          <a:p>
            <a:pPr lvl="0"/>
            <a:r>
              <a:rPr lang="en-GB" sz="2400" dirty="0" smtClean="0">
                <a:solidFill>
                  <a:srgbClr val="000000"/>
                </a:solidFill>
              </a:rPr>
              <a:t>Key is integration …</a:t>
            </a:r>
          </a:p>
          <a:p>
            <a:pPr lvl="1"/>
            <a:r>
              <a:rPr lang="en-GB" sz="2000" dirty="0" smtClean="0">
                <a:solidFill>
                  <a:srgbClr val="000000"/>
                </a:solidFill>
              </a:rPr>
              <a:t>Unique to 1st Touch solution  </a:t>
            </a:r>
          </a:p>
          <a:p>
            <a:pPr lvl="1"/>
            <a:r>
              <a:rPr lang="en-GB" sz="2000" b="1" dirty="0" smtClean="0">
                <a:solidFill>
                  <a:srgbClr val="000000"/>
                </a:solidFill>
              </a:rPr>
              <a:t>Automates process</a:t>
            </a:r>
          </a:p>
        </p:txBody>
      </p:sp>
    </p:spTree>
    <p:extLst>
      <p:ext uri="{BB962C8B-B14F-4D97-AF65-F5344CB8AC3E}">
        <p14:creationId xmlns:p14="http://schemas.microsoft.com/office/powerpoint/2010/main" val="2710512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smtClean="0"/>
              <a:t>Scalability, expanding and changing with the business </a:t>
            </a:r>
            <a:endParaRPr lang="en-US" altLang="en-US" dirty="0" smtClean="0"/>
          </a:p>
        </p:txBody>
      </p:sp>
      <p:sp>
        <p:nvSpPr>
          <p:cNvPr id="2" name="Rectangle 3"/>
          <p:cNvSpPr>
            <a:spLocks noGrp="1" noChangeArrowheads="1"/>
          </p:cNvSpPr>
          <p:nvPr>
            <p:ph idx="1"/>
          </p:nvPr>
        </p:nvSpPr>
        <p:spPr>
          <a:xfrm>
            <a:off x="468313" y="1555750"/>
            <a:ext cx="7704137" cy="4610100"/>
          </a:xfrm>
        </p:spPr>
        <p:txBody>
          <a:bodyPr/>
          <a:lstStyle/>
          <a:p>
            <a:pPr lvl="0"/>
            <a:r>
              <a:rPr lang="en-GB" sz="2400" dirty="0" smtClean="0"/>
              <a:t>Highly scalable and robust architecture:</a:t>
            </a:r>
          </a:p>
          <a:p>
            <a:pPr lvl="1"/>
            <a:r>
              <a:rPr lang="en-GB" sz="2000" dirty="0" smtClean="0"/>
              <a:t>1,000s of users (e.g. </a:t>
            </a:r>
            <a:r>
              <a:rPr lang="en-GB" sz="2000" dirty="0" err="1" smtClean="0"/>
              <a:t>HomeServe</a:t>
            </a:r>
            <a:r>
              <a:rPr lang="en-GB" sz="2000" dirty="0" smtClean="0"/>
              <a:t>)</a:t>
            </a:r>
          </a:p>
          <a:p>
            <a:pPr lvl="1"/>
            <a:r>
              <a:rPr lang="en-GB" sz="2000" dirty="0" smtClean="0"/>
              <a:t>Internally or externally hosted options</a:t>
            </a:r>
          </a:p>
          <a:p>
            <a:pPr lvl="1"/>
            <a:r>
              <a:rPr lang="en-GB" sz="2000" dirty="0" smtClean="0"/>
              <a:t>Full resilience and DR options </a:t>
            </a:r>
          </a:p>
          <a:p>
            <a:endParaRPr lang="en-GB" sz="2400" dirty="0" smtClean="0"/>
          </a:p>
          <a:p>
            <a:r>
              <a:rPr lang="en-GB" sz="2400" dirty="0" smtClean="0"/>
              <a:t>Changing / Expanding:</a:t>
            </a:r>
          </a:p>
          <a:p>
            <a:pPr lvl="1"/>
            <a:r>
              <a:rPr lang="en-GB" sz="2000" dirty="0" smtClean="0"/>
              <a:t>Implement new modules</a:t>
            </a:r>
            <a:r>
              <a:rPr lang="en-GB" sz="2000" dirty="0"/>
              <a:t> </a:t>
            </a:r>
            <a:r>
              <a:rPr lang="en-GB" sz="2000" dirty="0" smtClean="0"/>
              <a:t>created by 1st Touch</a:t>
            </a:r>
          </a:p>
          <a:p>
            <a:pPr lvl="1"/>
            <a:r>
              <a:rPr lang="en-GB" sz="2000" dirty="0" smtClean="0"/>
              <a:t>Form and Workflow Designer </a:t>
            </a:r>
          </a:p>
          <a:p>
            <a:pPr lvl="1"/>
            <a:r>
              <a:rPr lang="en-GB" sz="2000" dirty="0"/>
              <a:t>Development Roadmap, User </a:t>
            </a:r>
            <a:r>
              <a:rPr lang="en-GB" sz="2000" dirty="0" smtClean="0"/>
              <a:t>Group</a:t>
            </a:r>
          </a:p>
          <a:p>
            <a:pPr lvl="1"/>
            <a:r>
              <a:rPr lang="en-GB" sz="2000" dirty="0" smtClean="0"/>
              <a:t>Productivity Reporting, driving efficiency</a:t>
            </a:r>
          </a:p>
          <a:p>
            <a:pPr marL="457200" lvl="1" indent="0">
              <a:buNone/>
            </a:pPr>
            <a:r>
              <a:rPr lang="en-GB" sz="2000" dirty="0"/>
              <a:t>a</a:t>
            </a:r>
            <a:r>
              <a:rPr lang="en-GB" sz="2000" dirty="0" smtClean="0"/>
              <a:t>nd improving customer service, “right first</a:t>
            </a:r>
          </a:p>
          <a:p>
            <a:pPr marL="457200" lvl="1" indent="0">
              <a:buNone/>
            </a:pPr>
            <a:r>
              <a:rPr lang="en-GB" sz="2000" dirty="0" smtClean="0"/>
              <a:t>time”</a:t>
            </a:r>
          </a:p>
          <a:p>
            <a:pPr>
              <a:defRPr/>
            </a:pPr>
            <a:endParaRPr lang="en-GB" sz="3600" dirty="0"/>
          </a:p>
          <a:p>
            <a:pPr>
              <a:defRPr/>
            </a:pPr>
            <a:endParaRPr lang="en-GB" sz="3600" dirty="0"/>
          </a:p>
          <a:p>
            <a:pPr marL="400050" lvl="2" indent="0" eaLnBrk="1" hangingPunct="1">
              <a:spcBef>
                <a:spcPts val="0"/>
              </a:spcBef>
              <a:buSzPct val="80000"/>
              <a:buFontTx/>
              <a:buNone/>
              <a:defRPr/>
            </a:pPr>
            <a:endParaRPr lang="en-GB" sz="2800" dirty="0" smtClean="0">
              <a:ea typeface="+mn-ea"/>
              <a:cs typeface="+mn-cs"/>
            </a:endParaRPr>
          </a:p>
          <a:p>
            <a:pPr marL="742950" lvl="2" indent="-342900" eaLnBrk="1" hangingPunct="1">
              <a:spcBef>
                <a:spcPts val="0"/>
              </a:spcBef>
              <a:buSzPct val="80000"/>
              <a:buFontTx/>
              <a:buNone/>
              <a:defRPr/>
            </a:pPr>
            <a:endParaRPr lang="en-GB" sz="2800" dirty="0" smtClean="0">
              <a:ea typeface="+mn-ea"/>
              <a:cs typeface="+mn-cs"/>
            </a:endParaRPr>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3307" y="4437112"/>
            <a:ext cx="294233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1976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smtClean="0"/>
              <a:t>Key Functional Drivers</a:t>
            </a:r>
            <a:endParaRPr lang="en-US" altLang="en-US" dirty="0" smtClean="0"/>
          </a:p>
        </p:txBody>
      </p:sp>
      <p:sp>
        <p:nvSpPr>
          <p:cNvPr id="2" name="Rectangle 3"/>
          <p:cNvSpPr>
            <a:spLocks noGrp="1" noChangeArrowheads="1"/>
          </p:cNvSpPr>
          <p:nvPr>
            <p:ph idx="1"/>
          </p:nvPr>
        </p:nvSpPr>
        <p:spPr>
          <a:xfrm>
            <a:off x="468313" y="1843236"/>
            <a:ext cx="7704137" cy="4610100"/>
          </a:xfrm>
        </p:spPr>
        <p:txBody>
          <a:bodyPr/>
          <a:lstStyle/>
          <a:p>
            <a:pPr marL="0" lvl="0" indent="0">
              <a:buNone/>
            </a:pPr>
            <a:r>
              <a:rPr lang="en-GB" sz="1800" dirty="0" smtClean="0"/>
              <a:t>“Overall</a:t>
            </a:r>
            <a:r>
              <a:rPr lang="en-GB" sz="1800" dirty="0"/>
              <a:t>, the solution will be considered </a:t>
            </a:r>
            <a:r>
              <a:rPr lang="en-GB" sz="1800" dirty="0" smtClean="0"/>
              <a:t>‘fit </a:t>
            </a:r>
            <a:r>
              <a:rPr lang="en-GB" sz="1800" dirty="0"/>
              <a:t>for </a:t>
            </a:r>
            <a:r>
              <a:rPr lang="en-GB" sz="1800" dirty="0" smtClean="0"/>
              <a:t>purpose’ </a:t>
            </a:r>
            <a:r>
              <a:rPr lang="en-GB" sz="1800" dirty="0"/>
              <a:t>if the following criteria is satisfied</a:t>
            </a:r>
            <a:r>
              <a:rPr lang="en-GB" sz="1800" dirty="0" smtClean="0"/>
              <a:t>:”</a:t>
            </a:r>
          </a:p>
          <a:p>
            <a:pPr marL="0" lvl="0" indent="0">
              <a:buNone/>
            </a:pPr>
            <a:endParaRPr lang="en-US" sz="1800" dirty="0" smtClean="0"/>
          </a:p>
          <a:p>
            <a:pPr lvl="0"/>
            <a:r>
              <a:rPr lang="en-US" sz="1800" dirty="0" smtClean="0"/>
              <a:t>Can </a:t>
            </a:r>
            <a:r>
              <a:rPr lang="en-US" sz="1800" dirty="0"/>
              <a:t>meet the solution and security requirements </a:t>
            </a:r>
            <a:r>
              <a:rPr lang="en-US" sz="1800" dirty="0" smtClean="0"/>
              <a:t>specified</a:t>
            </a:r>
          </a:p>
          <a:p>
            <a:pPr lvl="1"/>
            <a:r>
              <a:rPr lang="en-US" sz="1400" dirty="0" smtClean="0"/>
              <a:t>Platform / device agnostic, no signal working  </a:t>
            </a:r>
            <a:endParaRPr lang="en-GB" sz="1400" dirty="0" smtClean="0">
              <a:effectLst/>
            </a:endParaRPr>
          </a:p>
          <a:p>
            <a:pPr lvl="0"/>
            <a:r>
              <a:rPr lang="en-GB" sz="1800" dirty="0"/>
              <a:t>Has a Library of Forms capable of covering requirements </a:t>
            </a:r>
            <a:r>
              <a:rPr lang="en-GB" sz="1800" dirty="0" smtClean="0"/>
              <a:t>specified</a:t>
            </a:r>
          </a:p>
          <a:p>
            <a:pPr lvl="0"/>
            <a:r>
              <a:rPr lang="en-GB" sz="1800" dirty="0" smtClean="0"/>
              <a:t>Provides </a:t>
            </a:r>
            <a:r>
              <a:rPr lang="en-GB" sz="1800" dirty="0"/>
              <a:t>flexibility and ease of use to enable our own staff to make changes</a:t>
            </a:r>
            <a:r>
              <a:rPr lang="en-GB" sz="1800" dirty="0" smtClean="0"/>
              <a:t>.</a:t>
            </a:r>
          </a:p>
          <a:p>
            <a:pPr lvl="0"/>
            <a:r>
              <a:rPr lang="en-GB" sz="1800" dirty="0"/>
              <a:t>Is capable of being delivered using rapid development techniques.</a:t>
            </a:r>
          </a:p>
          <a:p>
            <a:pPr lvl="0"/>
            <a:r>
              <a:rPr lang="en-US" sz="1800" dirty="0" smtClean="0"/>
              <a:t>Can </a:t>
            </a:r>
            <a:r>
              <a:rPr lang="en-US" sz="1800" dirty="0"/>
              <a:t>be integrated with our workflow </a:t>
            </a:r>
            <a:r>
              <a:rPr lang="en-US" sz="1800" dirty="0" smtClean="0"/>
              <a:t>processes and systems</a:t>
            </a:r>
            <a:endParaRPr lang="en-GB" sz="1800" dirty="0" smtClean="0">
              <a:effectLst/>
            </a:endParaRPr>
          </a:p>
          <a:p>
            <a:pPr lvl="0"/>
            <a:r>
              <a:rPr lang="en-US" sz="1800" dirty="0"/>
              <a:t>Can assist in increasing service performance and reducing operational </a:t>
            </a:r>
            <a:r>
              <a:rPr lang="en-US" sz="1800" dirty="0" smtClean="0"/>
              <a:t>costs</a:t>
            </a:r>
            <a:endParaRPr lang="en-GB" sz="1800" dirty="0" smtClean="0">
              <a:effectLst/>
            </a:endParaRPr>
          </a:p>
          <a:p>
            <a:pPr lvl="0"/>
            <a:r>
              <a:rPr lang="en-US" sz="1800" dirty="0" smtClean="0"/>
              <a:t>Is </a:t>
            </a:r>
            <a:r>
              <a:rPr lang="en-US" sz="1800" dirty="0"/>
              <a:t>capable of expanding and changing with the </a:t>
            </a:r>
            <a:r>
              <a:rPr lang="en-US" sz="1800" dirty="0" smtClean="0"/>
              <a:t>business and provides a development roadmap</a:t>
            </a:r>
            <a:endParaRPr lang="en-GB" sz="1800" dirty="0" smtClean="0">
              <a:effectLst/>
            </a:endParaRPr>
          </a:p>
          <a:p>
            <a:pPr>
              <a:defRPr/>
            </a:pPr>
            <a:endParaRPr lang="en-GB" dirty="0"/>
          </a:p>
          <a:p>
            <a:pPr>
              <a:defRPr/>
            </a:pPr>
            <a:endParaRPr lang="en-GB" dirty="0"/>
          </a:p>
          <a:p>
            <a:pPr marL="400050" lvl="2" indent="0" eaLnBrk="1" hangingPunct="1">
              <a:spcBef>
                <a:spcPts val="0"/>
              </a:spcBef>
              <a:buSzPct val="80000"/>
              <a:buFontTx/>
              <a:buNone/>
              <a:defRPr/>
            </a:pPr>
            <a:endParaRPr lang="en-GB" dirty="0" smtClean="0">
              <a:ea typeface="+mn-ea"/>
              <a:cs typeface="+mn-cs"/>
            </a:endParaRPr>
          </a:p>
          <a:p>
            <a:pPr marL="742950" lvl="2" indent="-342900" eaLnBrk="1" hangingPunct="1">
              <a:spcBef>
                <a:spcPts val="0"/>
              </a:spcBef>
              <a:buSzPct val="80000"/>
              <a:buFontTx/>
              <a:buNone/>
              <a:defRPr/>
            </a:pPr>
            <a:endParaRPr lang="en-GB" dirty="0" smtClean="0">
              <a:ea typeface="+mn-ea"/>
              <a:cs typeface="+mn-cs"/>
            </a:endParaRPr>
          </a:p>
        </p:txBody>
      </p:sp>
    </p:spTree>
    <p:extLst>
      <p:ext uri="{BB962C8B-B14F-4D97-AF65-F5344CB8AC3E}">
        <p14:creationId xmlns:p14="http://schemas.microsoft.com/office/powerpoint/2010/main" val="32550071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dirty="0" smtClean="0"/>
              <a:t>Deployment Options </a:t>
            </a:r>
          </a:p>
        </p:txBody>
      </p:sp>
      <p:sp>
        <p:nvSpPr>
          <p:cNvPr id="55299" name="Content Placeholder 2"/>
          <p:cNvSpPr>
            <a:spLocks noGrp="1"/>
          </p:cNvSpPr>
          <p:nvPr>
            <p:ph idx="1"/>
          </p:nvPr>
        </p:nvSpPr>
        <p:spPr>
          <a:xfrm>
            <a:off x="179388" y="1700213"/>
            <a:ext cx="8640762" cy="4537075"/>
          </a:xfrm>
        </p:spPr>
        <p:txBody>
          <a:bodyPr/>
          <a:lstStyle/>
          <a:p>
            <a:r>
              <a:rPr lang="en-GB" altLang="en-US" sz="2000" dirty="0" smtClean="0">
                <a:solidFill>
                  <a:srgbClr val="000000"/>
                </a:solidFill>
              </a:rPr>
              <a:t>On-premise </a:t>
            </a:r>
            <a:r>
              <a:rPr lang="en-GB" altLang="en-US" sz="2000" dirty="0">
                <a:solidFill>
                  <a:srgbClr val="000000"/>
                </a:solidFill>
              </a:rPr>
              <a:t>/ internally hosted / Private Cloud, SAAS </a:t>
            </a:r>
            <a:endParaRPr lang="en-GB" altLang="en-US" sz="2000" dirty="0" smtClean="0">
              <a:solidFill>
                <a:srgbClr val="000000"/>
              </a:solidFill>
            </a:endParaRPr>
          </a:p>
          <a:p>
            <a:endParaRPr lang="en-GB" altLang="en-US" sz="2000" dirty="0">
              <a:solidFill>
                <a:srgbClr val="000000"/>
              </a:solidFill>
            </a:endParaRPr>
          </a:p>
          <a:p>
            <a:r>
              <a:rPr lang="en-GB" altLang="en-US" sz="2000" dirty="0" smtClean="0">
                <a:solidFill>
                  <a:srgbClr val="000000"/>
                </a:solidFill>
              </a:rPr>
              <a:t>1st Touch Hosting Partner – </a:t>
            </a:r>
          </a:p>
          <a:p>
            <a:pPr lvl="1"/>
            <a:r>
              <a:rPr lang="en-GB" altLang="en-US" sz="1600" dirty="0">
                <a:solidFill>
                  <a:srgbClr val="000000"/>
                </a:solidFill>
              </a:rPr>
              <a:t>Founded 1999, 6,000 clients, £20 million turnover</a:t>
            </a:r>
          </a:p>
          <a:p>
            <a:pPr lvl="1"/>
            <a:r>
              <a:rPr lang="en-GB" altLang="en-US" sz="1600" dirty="0">
                <a:solidFill>
                  <a:srgbClr val="000000"/>
                </a:solidFill>
              </a:rPr>
              <a:t>UK data centre providing comprehensive services</a:t>
            </a:r>
          </a:p>
          <a:p>
            <a:pPr lvl="1"/>
            <a:r>
              <a:rPr lang="en-GB" altLang="en-US" sz="1600" dirty="0">
                <a:solidFill>
                  <a:srgbClr val="000000"/>
                </a:solidFill>
              </a:rPr>
              <a:t>100% network uptime guarantee</a:t>
            </a:r>
          </a:p>
          <a:p>
            <a:pPr lvl="1"/>
            <a:r>
              <a:rPr lang="en-GB" altLang="en-US" sz="1600" dirty="0">
                <a:solidFill>
                  <a:srgbClr val="000000"/>
                </a:solidFill>
              </a:rPr>
              <a:t>Intelligent backup – secure, effortless full state system backups </a:t>
            </a:r>
          </a:p>
          <a:p>
            <a:pPr lvl="1"/>
            <a:r>
              <a:rPr lang="en-GB" altLang="en-US" sz="1600" dirty="0">
                <a:solidFill>
                  <a:srgbClr val="000000"/>
                </a:solidFill>
              </a:rPr>
              <a:t>Proactive uptime monitoring – continuous monitoring with engineer &amp; client alerts </a:t>
            </a:r>
          </a:p>
          <a:p>
            <a:pPr lvl="1"/>
            <a:r>
              <a:rPr lang="en-GB" altLang="en-US" sz="1600" dirty="0">
                <a:solidFill>
                  <a:srgbClr val="000000"/>
                </a:solidFill>
              </a:rPr>
              <a:t>Accreditations – ISO9001, ISO14001, ISO27001, PAS2060, PCI Compliance </a:t>
            </a:r>
          </a:p>
          <a:p>
            <a:pPr lvl="1"/>
            <a:r>
              <a:rPr lang="en-GB" altLang="en-US" sz="1600" dirty="0">
                <a:solidFill>
                  <a:srgbClr val="000000"/>
                </a:solidFill>
              </a:rPr>
              <a:t>Awards </a:t>
            </a:r>
            <a:r>
              <a:rPr lang="fr-FR" altLang="en-US" sz="1600" dirty="0">
                <a:solidFill>
                  <a:srgbClr val="000000"/>
                </a:solidFill>
              </a:rPr>
              <a:t>Internet Services Providers’ Association </a:t>
            </a:r>
            <a:r>
              <a:rPr lang="en-GB" altLang="en-US" sz="1600" dirty="0">
                <a:solidFill>
                  <a:srgbClr val="000000"/>
                </a:solidFill>
              </a:rPr>
              <a:t>Best Hosting Provider 4 consecutive years and ISPA Best Business Customer Service winner  </a:t>
            </a:r>
          </a:p>
          <a:p>
            <a:pPr lvl="1"/>
            <a:endParaRPr lang="en-GB" altLang="en-US" sz="1600" dirty="0">
              <a:solidFill>
                <a:srgbClr val="000000"/>
              </a:solidFill>
            </a:endParaRPr>
          </a:p>
          <a:p>
            <a:pPr marL="0" indent="0">
              <a:buFont typeface="Wingdings" pitchFamily="2" charset="2"/>
              <a:buNone/>
            </a:pPr>
            <a:endParaRPr lang="en-GB" altLang="en-US" sz="1400" b="1" dirty="0" smtClean="0"/>
          </a:p>
          <a:p>
            <a:pPr marL="0" indent="0">
              <a:buFont typeface="Wingdings" pitchFamily="2" charset="2"/>
              <a:buNone/>
            </a:pPr>
            <a:endParaRPr lang="en-GB" altLang="en-US" sz="1400" b="1" dirty="0" smtClean="0"/>
          </a:p>
        </p:txBody>
      </p:sp>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2276872"/>
            <a:ext cx="2437626" cy="50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5445224"/>
            <a:ext cx="84248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8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ltLang="en-US" smtClean="0"/>
              <a:t>1st Touch Support</a:t>
            </a:r>
            <a:endParaRPr lang="en-US" altLang="en-US" smtClean="0"/>
          </a:p>
        </p:txBody>
      </p:sp>
      <p:sp>
        <p:nvSpPr>
          <p:cNvPr id="58371" name="Content Placeholder 2"/>
          <p:cNvSpPr>
            <a:spLocks noGrp="1"/>
          </p:cNvSpPr>
          <p:nvPr>
            <p:ph idx="1"/>
          </p:nvPr>
        </p:nvSpPr>
        <p:spPr>
          <a:xfrm>
            <a:off x="519113" y="1773238"/>
            <a:ext cx="8229600" cy="4176712"/>
          </a:xfrm>
        </p:spPr>
        <p:txBody>
          <a:bodyPr/>
          <a:lstStyle/>
          <a:p>
            <a:r>
              <a:rPr lang="en-GB" altLang="en-US" sz="2400" smtClean="0"/>
              <a:t>2</a:t>
            </a:r>
            <a:r>
              <a:rPr lang="en-GB" altLang="en-US" sz="2400" baseline="30000" smtClean="0"/>
              <a:t>nd</a:t>
            </a:r>
            <a:r>
              <a:rPr lang="en-GB" altLang="en-US" sz="2400" smtClean="0"/>
              <a:t>/3</a:t>
            </a:r>
            <a:r>
              <a:rPr lang="en-GB" altLang="en-US" sz="2400" baseline="30000" smtClean="0"/>
              <a:t>rd</a:t>
            </a:r>
            <a:r>
              <a:rPr lang="en-GB" altLang="en-US" sz="2400" smtClean="0"/>
              <a:t> line Support</a:t>
            </a:r>
          </a:p>
          <a:p>
            <a:r>
              <a:rPr lang="en-GB" altLang="en-US" sz="2400" smtClean="0"/>
              <a:t>1st Touch Diagnostics Tool</a:t>
            </a:r>
          </a:p>
          <a:p>
            <a:r>
              <a:rPr lang="en-GB" altLang="en-US" sz="2400" smtClean="0"/>
              <a:t>Remote Access/Device Management Tools</a:t>
            </a:r>
          </a:p>
          <a:p>
            <a:r>
              <a:rPr lang="en-GB" altLang="en-US" sz="2400" smtClean="0"/>
              <a:t>Investigation &amp; Root Cause Analysis</a:t>
            </a:r>
          </a:p>
          <a:p>
            <a:r>
              <a:rPr lang="en-GB" altLang="en-US" sz="2400" smtClean="0"/>
              <a:t>Trend &amp; Pattern Analysis</a:t>
            </a:r>
          </a:p>
          <a:p>
            <a:r>
              <a:rPr lang="en-GB" altLang="en-US" sz="2400" smtClean="0"/>
              <a:t>Skilled with 3</a:t>
            </a:r>
            <a:r>
              <a:rPr lang="en-GB" altLang="en-US" sz="2400" baseline="30000" smtClean="0"/>
              <a:t>rd</a:t>
            </a:r>
            <a:r>
              <a:rPr lang="en-GB" altLang="en-US" sz="2400" smtClean="0"/>
              <a:t> Party Solutions</a:t>
            </a:r>
          </a:p>
          <a:p>
            <a:r>
              <a:rPr lang="en-GB" altLang="en-US" sz="2400" smtClean="0"/>
              <a:t>Multi Back Office Integration Expertise</a:t>
            </a:r>
          </a:p>
        </p:txBody>
      </p:sp>
    </p:spTree>
    <p:extLst>
      <p:ext uri="{BB962C8B-B14F-4D97-AF65-F5344CB8AC3E}">
        <p14:creationId xmlns:p14="http://schemas.microsoft.com/office/powerpoint/2010/main" val="3817091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404664"/>
            <a:ext cx="8229600" cy="941388"/>
          </a:xfrm>
        </p:spPr>
        <p:txBody>
          <a:bodyPr/>
          <a:lstStyle/>
          <a:p>
            <a:pPr eaLnBrk="1" hangingPunct="1"/>
            <a:r>
              <a:rPr lang="en-GB" altLang="en-US" smtClean="0"/>
              <a:t>1st Touch Overview</a:t>
            </a:r>
            <a:endParaRPr lang="en-US" altLang="en-US" smtClean="0"/>
          </a:p>
        </p:txBody>
      </p:sp>
      <p:sp>
        <p:nvSpPr>
          <p:cNvPr id="16386" name="Rectangle 3"/>
          <p:cNvSpPr>
            <a:spLocks noGrp="1" noChangeArrowheads="1"/>
          </p:cNvSpPr>
          <p:nvPr>
            <p:ph idx="1"/>
          </p:nvPr>
        </p:nvSpPr>
        <p:spPr>
          <a:xfrm>
            <a:off x="534213" y="1844824"/>
            <a:ext cx="4967783" cy="4610100"/>
          </a:xfrm>
        </p:spPr>
        <p:txBody>
          <a:bodyPr/>
          <a:lstStyle/>
          <a:p>
            <a:pPr eaLnBrk="1" hangingPunct="1">
              <a:lnSpc>
                <a:spcPct val="90000"/>
              </a:lnSpc>
              <a:spcAft>
                <a:spcPts val="600"/>
              </a:spcAft>
              <a:defRPr/>
            </a:pPr>
            <a:r>
              <a:rPr lang="en-GB" sz="2000" dirty="0" smtClean="0"/>
              <a:t>Social Housing Pedigree:</a:t>
            </a:r>
            <a:endParaRPr lang="en-GB" sz="2000" dirty="0"/>
          </a:p>
          <a:p>
            <a:pPr lvl="1" eaLnBrk="1" hangingPunct="1">
              <a:lnSpc>
                <a:spcPct val="90000"/>
              </a:lnSpc>
              <a:spcAft>
                <a:spcPts val="600"/>
              </a:spcAft>
              <a:defRPr/>
            </a:pPr>
            <a:r>
              <a:rPr lang="en-GB" sz="1800" dirty="0" smtClean="0">
                <a:ea typeface="+mn-ea"/>
                <a:cs typeface="+mn-cs"/>
              </a:rPr>
              <a:t>100 </a:t>
            </a:r>
            <a:r>
              <a:rPr lang="en-GB" sz="1800" dirty="0">
                <a:ea typeface="+mn-ea"/>
                <a:cs typeface="+mn-cs"/>
              </a:rPr>
              <a:t>+ customers</a:t>
            </a:r>
          </a:p>
          <a:p>
            <a:pPr lvl="1" eaLnBrk="1" hangingPunct="1">
              <a:lnSpc>
                <a:spcPct val="90000"/>
              </a:lnSpc>
              <a:spcAft>
                <a:spcPts val="600"/>
              </a:spcAft>
              <a:defRPr/>
            </a:pPr>
            <a:r>
              <a:rPr lang="en-GB" sz="1800" dirty="0" smtClean="0">
                <a:ea typeface="+mn-ea"/>
                <a:cs typeface="+mn-cs"/>
              </a:rPr>
              <a:t>Over 15,000 </a:t>
            </a:r>
            <a:r>
              <a:rPr lang="en-GB" sz="1800" dirty="0">
                <a:ea typeface="+mn-ea"/>
                <a:cs typeface="+mn-cs"/>
              </a:rPr>
              <a:t>operatives</a:t>
            </a:r>
          </a:p>
          <a:p>
            <a:pPr lvl="1" eaLnBrk="1" hangingPunct="1">
              <a:lnSpc>
                <a:spcPct val="90000"/>
              </a:lnSpc>
              <a:spcAft>
                <a:spcPts val="600"/>
              </a:spcAft>
              <a:defRPr/>
            </a:pPr>
            <a:r>
              <a:rPr lang="en-GB" sz="1800" dirty="0" smtClean="0">
                <a:ea typeface="+mn-ea"/>
                <a:cs typeface="+mn-cs"/>
              </a:rPr>
              <a:t>Over 1.9 million properties managed</a:t>
            </a:r>
          </a:p>
          <a:p>
            <a:pPr lvl="1" eaLnBrk="1" hangingPunct="1">
              <a:lnSpc>
                <a:spcPct val="90000"/>
              </a:lnSpc>
              <a:spcAft>
                <a:spcPts val="600"/>
              </a:spcAft>
              <a:defRPr/>
            </a:pPr>
            <a:r>
              <a:rPr lang="en-GB" sz="1800" dirty="0" smtClean="0">
                <a:ea typeface="+mn-ea"/>
                <a:cs typeface="+mn-cs"/>
              </a:rPr>
              <a:t>50</a:t>
            </a:r>
            <a:r>
              <a:rPr lang="en-GB" sz="1800" dirty="0">
                <a:ea typeface="+mn-ea"/>
                <a:cs typeface="+mn-cs"/>
              </a:rPr>
              <a:t>% of new contracts replace existing mobile products </a:t>
            </a:r>
          </a:p>
          <a:p>
            <a:pPr lvl="1" eaLnBrk="1" hangingPunct="1">
              <a:lnSpc>
                <a:spcPct val="90000"/>
              </a:lnSpc>
              <a:spcAft>
                <a:spcPts val="600"/>
              </a:spcAft>
              <a:defRPr/>
            </a:pPr>
            <a:r>
              <a:rPr lang="en-GB" sz="1800" dirty="0" smtClean="0">
                <a:ea typeface="+mn-ea"/>
                <a:cs typeface="+mn-cs"/>
              </a:rPr>
              <a:t>55</a:t>
            </a:r>
            <a:r>
              <a:rPr lang="en-GB" sz="1800" dirty="0">
                <a:ea typeface="+mn-ea"/>
                <a:cs typeface="+mn-cs"/>
              </a:rPr>
              <a:t>% Market </a:t>
            </a:r>
            <a:r>
              <a:rPr lang="en-GB" sz="1800" dirty="0" smtClean="0">
                <a:ea typeface="+mn-ea"/>
                <a:cs typeface="+mn-cs"/>
              </a:rPr>
              <a:t>share</a:t>
            </a:r>
          </a:p>
          <a:p>
            <a:pPr lvl="1" eaLnBrk="1" hangingPunct="1">
              <a:lnSpc>
                <a:spcPct val="90000"/>
              </a:lnSpc>
              <a:spcAft>
                <a:spcPts val="600"/>
              </a:spcAft>
              <a:defRPr/>
            </a:pPr>
            <a:r>
              <a:rPr lang="en-GB" sz="1800" dirty="0" smtClean="0">
                <a:ea typeface="+mn-ea"/>
                <a:cs typeface="+mn-cs"/>
              </a:rPr>
              <a:t>Opti-Time users – 30+</a:t>
            </a:r>
          </a:p>
          <a:p>
            <a:pPr marL="0" lvl="1" indent="0" eaLnBrk="1" hangingPunct="1">
              <a:lnSpc>
                <a:spcPct val="90000"/>
              </a:lnSpc>
              <a:buSzPct val="80000"/>
              <a:buNone/>
              <a:defRPr/>
            </a:pPr>
            <a:endParaRPr lang="en-GB" sz="2000" dirty="0">
              <a:ea typeface="+mn-ea"/>
              <a:cs typeface="+mn-cs"/>
            </a:endParaRPr>
          </a:p>
          <a:p>
            <a:pPr marL="742950" lvl="2" indent="-342900" eaLnBrk="1" hangingPunct="1">
              <a:spcBef>
                <a:spcPts val="0"/>
              </a:spcBef>
              <a:buSzPct val="80000"/>
              <a:buFontTx/>
              <a:buBlip>
                <a:blip r:embed="rId3"/>
              </a:buBlip>
              <a:defRPr/>
            </a:pPr>
            <a:endParaRPr lang="en-GB" sz="1800" dirty="0" smtClean="0">
              <a:ea typeface="+mn-ea"/>
              <a:cs typeface="+mn-cs"/>
            </a:endParaRPr>
          </a:p>
          <a:p>
            <a:pPr marL="742950" lvl="2" indent="-342900" eaLnBrk="1" hangingPunct="1">
              <a:spcBef>
                <a:spcPts val="0"/>
              </a:spcBef>
              <a:buSzPct val="80000"/>
              <a:buFontTx/>
              <a:buNone/>
              <a:defRPr/>
            </a:pPr>
            <a:endParaRPr lang="en-GB" sz="1800" dirty="0" smtClean="0">
              <a:ea typeface="+mn-ea"/>
              <a:cs typeface="+mn-cs"/>
            </a:endParaRPr>
          </a:p>
        </p:txBody>
      </p:sp>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3288" y="2348880"/>
            <a:ext cx="332745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4664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smtClean="0"/>
              <a:t>Summary - Unique features</a:t>
            </a:r>
          </a:p>
        </p:txBody>
      </p:sp>
      <p:sp>
        <p:nvSpPr>
          <p:cNvPr id="27651" name="Content Placeholder 2"/>
          <p:cNvSpPr>
            <a:spLocks noGrp="1"/>
          </p:cNvSpPr>
          <p:nvPr>
            <p:ph idx="1"/>
          </p:nvPr>
        </p:nvSpPr>
        <p:spPr>
          <a:xfrm>
            <a:off x="468313" y="1843088"/>
            <a:ext cx="8229600" cy="4300537"/>
          </a:xfrm>
        </p:spPr>
        <p:txBody>
          <a:bodyPr/>
          <a:lstStyle/>
          <a:p>
            <a:pPr eaLnBrk="1" hangingPunct="1"/>
            <a:r>
              <a:rPr lang="en-GB" altLang="en-US" dirty="0" smtClean="0"/>
              <a:t>Smart client technology</a:t>
            </a:r>
          </a:p>
          <a:p>
            <a:pPr lvl="1" eaLnBrk="1" hangingPunct="1"/>
            <a:r>
              <a:rPr lang="en-GB" altLang="en-US" dirty="0" smtClean="0"/>
              <a:t>On or offline - no signal support</a:t>
            </a:r>
          </a:p>
          <a:p>
            <a:pPr lvl="1" eaLnBrk="1" hangingPunct="1">
              <a:buFontTx/>
              <a:buNone/>
            </a:pPr>
            <a:endParaRPr lang="en-GB" altLang="en-US" sz="1600" dirty="0" smtClean="0"/>
          </a:p>
          <a:p>
            <a:pPr eaLnBrk="1" hangingPunct="1"/>
            <a:r>
              <a:rPr lang="en-GB" altLang="en-US" dirty="0" smtClean="0"/>
              <a:t>Device agnostic</a:t>
            </a:r>
          </a:p>
          <a:p>
            <a:pPr eaLnBrk="1" hangingPunct="1"/>
            <a:r>
              <a:rPr lang="en-GB" altLang="en-US" dirty="0" smtClean="0"/>
              <a:t>Comprehensive integration, multiple systems</a:t>
            </a:r>
          </a:p>
          <a:p>
            <a:pPr eaLnBrk="1" hangingPunct="1"/>
            <a:endParaRPr lang="en-GB" altLang="en-US" sz="1600" dirty="0" smtClean="0"/>
          </a:p>
          <a:p>
            <a:pPr eaLnBrk="1" hangingPunct="1"/>
            <a:r>
              <a:rPr lang="en-GB" altLang="en-US" dirty="0" smtClean="0"/>
              <a:t>Flexible platform and existing modules </a:t>
            </a:r>
          </a:p>
          <a:p>
            <a:pPr lvl="1" eaLnBrk="1" hangingPunct="1"/>
            <a:r>
              <a:rPr lang="en-GB" altLang="en-US" dirty="0" smtClean="0"/>
              <a:t>Simple user interface</a:t>
            </a:r>
          </a:p>
          <a:p>
            <a:pPr lvl="1" eaLnBrk="1" hangingPunct="1"/>
            <a:r>
              <a:rPr lang="en-GB" altLang="en-US" dirty="0" smtClean="0"/>
              <a:t>Form Builder - no programming skills required</a:t>
            </a:r>
          </a:p>
          <a:p>
            <a:pPr lvl="1" eaLnBrk="1" hangingPunct="1"/>
            <a:r>
              <a:rPr lang="en-GB" altLang="en-US" dirty="0" smtClean="0"/>
              <a:t>Build applications in hours</a:t>
            </a:r>
          </a:p>
        </p:txBody>
      </p:sp>
    </p:spTree>
    <p:extLst>
      <p:ext uri="{BB962C8B-B14F-4D97-AF65-F5344CB8AC3E}">
        <p14:creationId xmlns:p14="http://schemas.microsoft.com/office/powerpoint/2010/main" val="113345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3"/>
          <p:cNvSpPr txBox="1">
            <a:spLocks noChangeArrowheads="1"/>
          </p:cNvSpPr>
          <p:nvPr/>
        </p:nvSpPr>
        <p:spPr bwMode="auto">
          <a:xfrm>
            <a:off x="468313" y="260350"/>
            <a:ext cx="4391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itchFamily="2" charset="2"/>
              <a:buBlip>
                <a:blip r:embed="rId2"/>
              </a:buBlip>
              <a:defRPr sz="2800">
                <a:solidFill>
                  <a:schemeClr val="tx1"/>
                </a:solidFill>
                <a:latin typeface="Arial" pitchFamily="34" charset="0"/>
              </a:defRPr>
            </a:lvl1pPr>
            <a:lvl2pPr marL="742950" indent="-285750" eaLnBrk="0" hangingPunct="0">
              <a:spcBef>
                <a:spcPct val="20000"/>
              </a:spcBef>
              <a:buSzPct val="50000"/>
              <a:buBlip>
                <a:blip r:embed="rId3"/>
              </a:buBlip>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fontAlgn="base" hangingPunct="1">
              <a:spcBef>
                <a:spcPct val="0"/>
              </a:spcBef>
              <a:spcAft>
                <a:spcPct val="0"/>
              </a:spcAft>
              <a:buSzTx/>
              <a:buFontTx/>
              <a:buNone/>
            </a:pPr>
            <a:r>
              <a:rPr lang="en-GB" altLang="en-US" sz="6600">
                <a:solidFill>
                  <a:srgbClr val="033C63"/>
                </a:solidFill>
                <a:cs typeface="Arial" pitchFamily="34" charset="0"/>
              </a:rPr>
              <a:t>Thank you</a:t>
            </a:r>
          </a:p>
        </p:txBody>
      </p:sp>
    </p:spTree>
    <p:extLst>
      <p:ext uri="{BB962C8B-B14F-4D97-AF65-F5344CB8AC3E}">
        <p14:creationId xmlns:p14="http://schemas.microsoft.com/office/powerpoint/2010/main" val="324116700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2">
            <a:hlinkClick r:id="" action="ppaction://noaction"/>
          </p:cNvPr>
          <p:cNvSpPr/>
          <p:nvPr/>
        </p:nvSpPr>
        <p:spPr>
          <a:xfrm>
            <a:off x="0" y="0"/>
            <a:ext cx="9144000" cy="1357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5842" name="Rectangle 2"/>
          <p:cNvSpPr>
            <a:spLocks noGrp="1" noChangeArrowheads="1"/>
          </p:cNvSpPr>
          <p:nvPr>
            <p:ph type="title" idx="4294967295"/>
          </p:nvPr>
        </p:nvSpPr>
        <p:spPr>
          <a:xfrm>
            <a:off x="364905" y="642125"/>
            <a:ext cx="7772400" cy="482619"/>
          </a:xfrm>
        </p:spPr>
        <p:txBody>
          <a:bodyPr/>
          <a:lstStyle/>
          <a:p>
            <a:pPr eaLnBrk="1" hangingPunct="1"/>
            <a:r>
              <a:rPr lang="en-GB" dirty="0" smtClean="0"/>
              <a:t>Sample Customers</a:t>
            </a:r>
            <a:endParaRPr lang="en-US" dirty="0" smtClean="0">
              <a:solidFill>
                <a:srgbClr val="000000"/>
              </a:solidFill>
            </a:endParaRPr>
          </a:p>
        </p:txBody>
      </p:sp>
      <p:sp>
        <p:nvSpPr>
          <p:cNvPr id="35843" name="Text Box 13"/>
          <p:cNvSpPr txBox="1">
            <a:spLocks noChangeArrowheads="1"/>
          </p:cNvSpPr>
          <p:nvPr/>
        </p:nvSpPr>
        <p:spPr bwMode="auto">
          <a:xfrm>
            <a:off x="642938" y="1285875"/>
            <a:ext cx="7848600" cy="738188"/>
          </a:xfrm>
          <a:prstGeom prst="rect">
            <a:avLst/>
          </a:prstGeom>
          <a:noFill/>
          <a:ln w="9525">
            <a:noFill/>
            <a:miter lim="800000"/>
            <a:headEnd/>
            <a:tailEnd/>
          </a:ln>
        </p:spPr>
        <p:txBody>
          <a:bodyPr>
            <a:spAutoFit/>
          </a:bodyPr>
          <a:lstStyle/>
          <a:p>
            <a:pPr eaLnBrk="0" fontAlgn="base" hangingPunct="0">
              <a:spcBef>
                <a:spcPct val="0"/>
              </a:spcBef>
              <a:spcAft>
                <a:spcPct val="0"/>
              </a:spcAft>
              <a:buFontTx/>
              <a:buChar char="•"/>
            </a:pPr>
            <a:endParaRPr lang="en-GB" sz="1400" dirty="0">
              <a:solidFill>
                <a:srgbClr val="BBE0E3"/>
              </a:solidFill>
              <a:cs typeface="Arial" charset="0"/>
            </a:endParaRPr>
          </a:p>
          <a:p>
            <a:pPr eaLnBrk="0" fontAlgn="base" hangingPunct="0">
              <a:spcBef>
                <a:spcPct val="0"/>
              </a:spcBef>
              <a:spcAft>
                <a:spcPct val="0"/>
              </a:spcAft>
            </a:pPr>
            <a:r>
              <a:rPr lang="en-GB" sz="1400" dirty="0">
                <a:solidFill>
                  <a:srgbClr val="000000"/>
                </a:solidFill>
                <a:cs typeface="Arial" charset="0"/>
              </a:rPr>
              <a:t> </a:t>
            </a:r>
            <a:endParaRPr lang="en-GB" sz="1400" dirty="0">
              <a:solidFill>
                <a:srgbClr val="BBE0E3"/>
              </a:solidFill>
              <a:cs typeface="Arial" charset="0"/>
            </a:endParaRPr>
          </a:p>
          <a:p>
            <a:pPr eaLnBrk="0" fontAlgn="base" hangingPunct="0">
              <a:spcBef>
                <a:spcPct val="0"/>
              </a:spcBef>
              <a:spcAft>
                <a:spcPct val="0"/>
              </a:spcAft>
              <a:buFontTx/>
              <a:buChar char="•"/>
            </a:pPr>
            <a:endParaRPr lang="en-US" sz="1400" dirty="0">
              <a:solidFill>
                <a:srgbClr val="BBE0E3"/>
              </a:solidFill>
              <a:cs typeface="Arial" charset="0"/>
            </a:endParaRPr>
          </a:p>
        </p:txBody>
      </p:sp>
      <p:pic>
        <p:nvPicPr>
          <p:cNvPr id="35846" name="Picture 20" descr="Vale of Aylesbury Housing">
            <a:hlinkClick r:id="" action="ppaction://noaction"/>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3573016"/>
            <a:ext cx="1798637" cy="928687"/>
          </a:xfrm>
          <a:prstGeom prst="rect">
            <a:avLst/>
          </a:prstGeom>
          <a:noFill/>
          <a:ln w="9525">
            <a:noFill/>
            <a:miter lim="800000"/>
            <a:headEnd/>
            <a:tailEnd/>
          </a:ln>
        </p:spPr>
      </p:pic>
      <p:pic>
        <p:nvPicPr>
          <p:cNvPr id="35859" name="Picture 1">
            <a:hlinkClick r:id="" action="ppaction://noaction"/>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6376" y="1628800"/>
            <a:ext cx="1160462" cy="1428750"/>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68144" y="1556792"/>
            <a:ext cx="2148070" cy="104751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048" y="2924944"/>
            <a:ext cx="1371600" cy="51435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9512" y="4797152"/>
            <a:ext cx="2447925" cy="53340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41540" y="5425911"/>
            <a:ext cx="3738331" cy="88508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19734" y="5013176"/>
            <a:ext cx="1724266" cy="562053"/>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627784" y="1781205"/>
            <a:ext cx="1666875" cy="69532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813745" y="4290290"/>
            <a:ext cx="2448272" cy="1165844"/>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133191" y="2996952"/>
            <a:ext cx="1543265" cy="885949"/>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619672" y="5517232"/>
            <a:ext cx="1219370" cy="800212"/>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51520" y="5589240"/>
            <a:ext cx="904723" cy="904723"/>
          </a:xfrm>
          <a:prstGeom prst="rect">
            <a:avLst/>
          </a:prstGeom>
        </p:spPr>
      </p:pic>
      <p:pic>
        <p:nvPicPr>
          <p:cNvPr id="15" name="Picture 1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572000" y="1575777"/>
            <a:ext cx="1229691" cy="1352660"/>
          </a:xfrm>
          <a:prstGeom prst="rect">
            <a:avLst/>
          </a:prstGeom>
        </p:spPr>
      </p:pic>
      <p:pic>
        <p:nvPicPr>
          <p:cNvPr id="16" name="Picture 1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4005064"/>
            <a:ext cx="2350330" cy="480175"/>
          </a:xfrm>
          <a:prstGeom prst="rect">
            <a:avLst/>
          </a:prstGeom>
        </p:spPr>
      </p:pic>
      <p:pic>
        <p:nvPicPr>
          <p:cNvPr id="17" name="Picture 1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00614" y="4037944"/>
            <a:ext cx="1971155" cy="759208"/>
          </a:xfrm>
          <a:prstGeom prst="rect">
            <a:avLst/>
          </a:prstGeom>
        </p:spPr>
      </p:pic>
      <p:pic>
        <p:nvPicPr>
          <p:cNvPr id="18" name="Picture 1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724128" y="4581128"/>
            <a:ext cx="1155743" cy="778200"/>
          </a:xfrm>
          <a:prstGeom prst="rect">
            <a:avLst/>
          </a:prstGeom>
        </p:spPr>
      </p:pic>
      <p:pic>
        <p:nvPicPr>
          <p:cNvPr id="19" name="Picture 1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796136" y="2636912"/>
            <a:ext cx="1624159" cy="603259"/>
          </a:xfrm>
          <a:prstGeom prst="rect">
            <a:avLst/>
          </a:prstGeom>
        </p:spPr>
      </p:pic>
      <p:pic>
        <p:nvPicPr>
          <p:cNvPr id="26" name="Picture 18" descr="Coast and Country">
            <a:hlinkClick r:id="" action="ppaction://noaction"/>
          </p:cNvPr>
          <p:cNvPicPr>
            <a:picLocks noChangeAspect="1" noChangeArrowheads="1"/>
          </p:cNvPicPr>
          <p:nvPr/>
        </p:nvPicPr>
        <p:blipFill>
          <a:blip r:embed="rId20" cstate="print"/>
          <a:srcRect/>
          <a:stretch>
            <a:fillRect/>
          </a:stretch>
        </p:blipFill>
        <p:spPr bwMode="auto">
          <a:xfrm>
            <a:off x="0" y="1585452"/>
            <a:ext cx="2628560" cy="1152128"/>
          </a:xfrm>
          <a:prstGeom prst="rect">
            <a:avLst/>
          </a:prstGeom>
          <a:noFill/>
          <a:ln w="9525">
            <a:noFill/>
            <a:miter lim="800000"/>
            <a:headEnd/>
            <a:tailEnd/>
          </a:ln>
        </p:spPr>
      </p:pic>
      <p:pic>
        <p:nvPicPr>
          <p:cNvPr id="27" name="Picture 2">
            <a:hlinkClick r:id="" action="ppaction://noaction"/>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520407" y="2567710"/>
            <a:ext cx="3060340" cy="1080120"/>
          </a:xfrm>
          <a:prstGeom prst="rect">
            <a:avLst/>
          </a:prstGeom>
          <a:noFill/>
          <a:ln w="9525">
            <a:noFill/>
            <a:miter lim="800000"/>
            <a:headEnd/>
            <a:tailEnd/>
          </a:ln>
        </p:spPr>
      </p:pic>
      <p:pic>
        <p:nvPicPr>
          <p:cNvPr id="24" name="Picture 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349304" y="3644335"/>
            <a:ext cx="2837541" cy="811010"/>
          </a:xfrm>
          <a:prstGeom prst="rect">
            <a:avLst/>
          </a:prstGeom>
          <a:noFill/>
          <a:ln>
            <a:noFill/>
          </a:ln>
        </p:spPr>
      </p:pic>
      <p:pic>
        <p:nvPicPr>
          <p:cNvPr id="2050" name="Picture 2" descr="A2Dominion Group - Shared ownership &amp; affordable housing">
            <a:hlinkClick r:id="rId23"/>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7092289" y="5525222"/>
            <a:ext cx="184785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728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smtClean="0"/>
              <a:t> Platform / Device Agnostic</a:t>
            </a:r>
          </a:p>
        </p:txBody>
      </p:sp>
      <p:sp>
        <p:nvSpPr>
          <p:cNvPr id="26627" name="Content Placeholder 2"/>
          <p:cNvSpPr>
            <a:spLocks noGrp="1"/>
          </p:cNvSpPr>
          <p:nvPr>
            <p:ph idx="1"/>
          </p:nvPr>
        </p:nvSpPr>
        <p:spPr>
          <a:xfrm>
            <a:off x="468313" y="1628775"/>
            <a:ext cx="8229600" cy="576263"/>
          </a:xfrm>
        </p:spPr>
        <p:txBody>
          <a:bodyPr/>
          <a:lstStyle/>
          <a:p>
            <a:r>
              <a:rPr lang="en-GB" altLang="en-US" sz="2400" dirty="0" smtClean="0"/>
              <a:t>Design once, deploy to many</a:t>
            </a:r>
          </a:p>
        </p:txBody>
      </p:sp>
      <p:pic>
        <p:nvPicPr>
          <p:cNvPr id="26629" name="Picture 2" descr="F:\Screen Shot 2012-10-18 at 16.46.5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9604" y="3405943"/>
            <a:ext cx="1498986" cy="280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402" y="2473744"/>
            <a:ext cx="18478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632" name="Group 10"/>
          <p:cNvGrpSpPr>
            <a:grpSpLocks/>
          </p:cNvGrpSpPr>
          <p:nvPr/>
        </p:nvGrpSpPr>
        <p:grpSpPr bwMode="auto">
          <a:xfrm>
            <a:off x="2267008" y="2492000"/>
            <a:ext cx="2382837" cy="3581400"/>
            <a:chOff x="6761556" y="2060848"/>
            <a:chExt cx="2382443" cy="4476105"/>
          </a:xfrm>
        </p:grpSpPr>
        <p:pic>
          <p:nvPicPr>
            <p:cNvPr id="26633" name="Picture 2" descr="F:\Screen Shot 2012-10-18 at 15.24.1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1556" y="2060848"/>
              <a:ext cx="2382443" cy="447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7"/>
            <p:cNvSpPr txBox="1">
              <a:spLocks noChangeArrowheads="1"/>
            </p:cNvSpPr>
            <p:nvPr/>
          </p:nvSpPr>
          <p:spPr bwMode="auto">
            <a:xfrm>
              <a:off x="7164288" y="3299273"/>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itchFamily="2" charset="2"/>
                <a:buBlip>
                  <a:blip r:embed="rId6"/>
                </a:buBlip>
                <a:defRPr sz="2800">
                  <a:solidFill>
                    <a:schemeClr val="tx1"/>
                  </a:solidFill>
                  <a:latin typeface="Arial" charset="0"/>
                </a:defRPr>
              </a:lvl1pPr>
              <a:lvl2pPr marL="742950" indent="-285750" eaLnBrk="0" hangingPunct="0">
                <a:spcBef>
                  <a:spcPct val="20000"/>
                </a:spcBef>
                <a:buSzPct val="50000"/>
                <a:buBlip>
                  <a:blip r:embed="rId7"/>
                </a:buBlip>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fontAlgn="base" hangingPunct="1">
                <a:spcBef>
                  <a:spcPct val="0"/>
                </a:spcBef>
                <a:spcAft>
                  <a:spcPct val="0"/>
                </a:spcAft>
                <a:buSzTx/>
                <a:buFontTx/>
                <a:buNone/>
              </a:pPr>
              <a:r>
                <a:rPr lang="en-GB" altLang="en-US" sz="800" dirty="0" smtClean="0">
                  <a:solidFill>
                    <a:srgbClr val="000000"/>
                  </a:solidFill>
                  <a:cs typeface="Arial" charset="0"/>
                </a:rPr>
                <a:t>Collect fly-tipped rubbish from Greenfield estate,</a:t>
              </a:r>
            </a:p>
            <a:p>
              <a:pPr eaLnBrk="1" fontAlgn="base" hangingPunct="1">
                <a:spcBef>
                  <a:spcPct val="0"/>
                </a:spcBef>
                <a:spcAft>
                  <a:spcPct val="0"/>
                </a:spcAft>
                <a:buSzTx/>
                <a:buFontTx/>
                <a:buNone/>
              </a:pPr>
              <a:r>
                <a:rPr lang="en-GB" altLang="en-US" sz="800" dirty="0" smtClean="0">
                  <a:solidFill>
                    <a:srgbClr val="000000"/>
                  </a:solidFill>
                  <a:cs typeface="Arial" charset="0"/>
                </a:rPr>
                <a:t>SO16 7NP</a:t>
              </a:r>
            </a:p>
          </p:txBody>
        </p:sp>
        <p:sp>
          <p:nvSpPr>
            <p:cNvPr id="26635" name="TextBox 8"/>
            <p:cNvSpPr txBox="1">
              <a:spLocks noChangeArrowheads="1"/>
            </p:cNvSpPr>
            <p:nvPr/>
          </p:nvSpPr>
          <p:spPr bwMode="auto">
            <a:xfrm>
              <a:off x="7164288" y="3831431"/>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itchFamily="2" charset="2"/>
                <a:buBlip>
                  <a:blip r:embed="rId6"/>
                </a:buBlip>
                <a:defRPr sz="2800">
                  <a:solidFill>
                    <a:schemeClr val="tx1"/>
                  </a:solidFill>
                  <a:latin typeface="Arial" charset="0"/>
                </a:defRPr>
              </a:lvl1pPr>
              <a:lvl2pPr marL="742950" indent="-285750" eaLnBrk="0" hangingPunct="0">
                <a:spcBef>
                  <a:spcPct val="20000"/>
                </a:spcBef>
                <a:buSzPct val="50000"/>
                <a:buBlip>
                  <a:blip r:embed="rId7"/>
                </a:buBlip>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fontAlgn="base" hangingPunct="1">
                <a:spcBef>
                  <a:spcPct val="0"/>
                </a:spcBef>
                <a:spcAft>
                  <a:spcPct val="0"/>
                </a:spcAft>
                <a:buSzTx/>
                <a:buFontTx/>
                <a:buNone/>
              </a:pPr>
              <a:r>
                <a:rPr lang="en-GB" altLang="en-US" sz="800" smtClean="0">
                  <a:solidFill>
                    <a:srgbClr val="000000"/>
                  </a:solidFill>
                  <a:cs typeface="Arial" charset="0"/>
                </a:rPr>
                <a:t>Remove graffiti from garage block wall at Redlands, SO20 1LP</a:t>
              </a:r>
            </a:p>
          </p:txBody>
        </p:sp>
      </p:grpSp>
      <p:pic>
        <p:nvPicPr>
          <p:cNvPr id="205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74286" y="3205411"/>
            <a:ext cx="1747195" cy="270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11908" y="5172681"/>
            <a:ext cx="1065530" cy="106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99992" y="5903158"/>
            <a:ext cx="507268" cy="50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03648" y="5903158"/>
            <a:ext cx="663014" cy="56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20072" y="1740404"/>
            <a:ext cx="1693060" cy="146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684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smtClean="0"/>
              <a:t>No Signal Working</a:t>
            </a:r>
            <a:endParaRPr lang="en-US" altLang="en-US" dirty="0" smtClean="0"/>
          </a:p>
        </p:txBody>
      </p:sp>
      <p:sp>
        <p:nvSpPr>
          <p:cNvPr id="2" name="Rectangle 3"/>
          <p:cNvSpPr>
            <a:spLocks noGrp="1" noChangeArrowheads="1"/>
          </p:cNvSpPr>
          <p:nvPr>
            <p:ph idx="1"/>
          </p:nvPr>
        </p:nvSpPr>
        <p:spPr>
          <a:xfrm>
            <a:off x="468313" y="1699220"/>
            <a:ext cx="7704137" cy="4610100"/>
          </a:xfrm>
        </p:spPr>
        <p:txBody>
          <a:bodyPr/>
          <a:lstStyle/>
          <a:p>
            <a:pPr lvl="0"/>
            <a:r>
              <a:rPr lang="en-GB" sz="1800" dirty="0" smtClean="0">
                <a:solidFill>
                  <a:srgbClr val="000000"/>
                </a:solidFill>
              </a:rPr>
              <a:t>1st </a:t>
            </a:r>
            <a:r>
              <a:rPr lang="en-GB" sz="1800" dirty="0">
                <a:solidFill>
                  <a:srgbClr val="000000"/>
                </a:solidFill>
              </a:rPr>
              <a:t>Touch mobile working solutions are </a:t>
            </a:r>
            <a:r>
              <a:rPr lang="en-GB" sz="1800" b="1" dirty="0">
                <a:solidFill>
                  <a:srgbClr val="000000"/>
                </a:solidFill>
              </a:rPr>
              <a:t>not web based </a:t>
            </a:r>
            <a:r>
              <a:rPr lang="en-GB" sz="1800" dirty="0" smtClean="0">
                <a:solidFill>
                  <a:srgbClr val="000000"/>
                </a:solidFill>
              </a:rPr>
              <a:t>– true offline capability</a:t>
            </a:r>
            <a:endParaRPr lang="en-GB" sz="1800" b="1" dirty="0" smtClean="0">
              <a:solidFill>
                <a:srgbClr val="000000"/>
              </a:solidFill>
            </a:endParaRPr>
          </a:p>
          <a:p>
            <a:pPr lvl="0"/>
            <a:endParaRPr lang="en-GB" sz="1800" dirty="0" smtClean="0">
              <a:solidFill>
                <a:srgbClr val="000000"/>
              </a:solidFill>
            </a:endParaRPr>
          </a:p>
          <a:p>
            <a:pPr lvl="0"/>
            <a:r>
              <a:rPr lang="en-GB" sz="1800" dirty="0" smtClean="0">
                <a:solidFill>
                  <a:srgbClr val="000000"/>
                </a:solidFill>
              </a:rPr>
              <a:t>No </a:t>
            </a:r>
            <a:r>
              <a:rPr lang="en-GB" sz="1800" b="1" dirty="0" smtClean="0">
                <a:solidFill>
                  <a:srgbClr val="000000"/>
                </a:solidFill>
              </a:rPr>
              <a:t>Application Rendering </a:t>
            </a:r>
            <a:r>
              <a:rPr lang="en-GB" sz="1800" dirty="0" smtClean="0">
                <a:solidFill>
                  <a:srgbClr val="000000"/>
                </a:solidFill>
              </a:rPr>
              <a:t>– 1st Touch only pulls data  </a:t>
            </a:r>
          </a:p>
          <a:p>
            <a:pPr lvl="0"/>
            <a:endParaRPr lang="en-GB" sz="1800" dirty="0" smtClean="0"/>
          </a:p>
          <a:p>
            <a:pPr lvl="0"/>
            <a:r>
              <a:rPr lang="en-GB" sz="1800" dirty="0" smtClean="0"/>
              <a:t>Unique </a:t>
            </a:r>
            <a:r>
              <a:rPr lang="en-GB" sz="1800" b="1" dirty="0" smtClean="0"/>
              <a:t>“PUSH” </a:t>
            </a:r>
            <a:r>
              <a:rPr lang="en-GB" sz="1800" dirty="0"/>
              <a:t>technology </a:t>
            </a:r>
            <a:r>
              <a:rPr lang="en-GB" sz="1800" dirty="0" smtClean="0"/>
              <a:t>- 1st </a:t>
            </a:r>
            <a:r>
              <a:rPr lang="en-GB" sz="1800" dirty="0"/>
              <a:t>Touch </a:t>
            </a:r>
            <a:r>
              <a:rPr lang="en-GB" sz="1800" dirty="0" smtClean="0"/>
              <a:t>configured </a:t>
            </a:r>
            <a:r>
              <a:rPr lang="en-GB" sz="1800" dirty="0"/>
              <a:t>to push data at intervals (e.g</a:t>
            </a:r>
            <a:r>
              <a:rPr lang="en-GB" sz="1800" dirty="0" smtClean="0"/>
              <a:t>. </a:t>
            </a:r>
            <a:r>
              <a:rPr lang="en-GB" sz="1800" dirty="0"/>
              <a:t>x minutes prior to a scheduled appointment</a:t>
            </a:r>
            <a:r>
              <a:rPr lang="en-GB" sz="1800" dirty="0" smtClean="0"/>
              <a:t>).</a:t>
            </a:r>
          </a:p>
          <a:p>
            <a:pPr lvl="0"/>
            <a:endParaRPr lang="en-GB" sz="1800" dirty="0" smtClean="0"/>
          </a:p>
          <a:p>
            <a:pPr lvl="0"/>
            <a:r>
              <a:rPr lang="en-GB" sz="1800" dirty="0" smtClean="0"/>
              <a:t>‘</a:t>
            </a:r>
            <a:r>
              <a:rPr lang="en-GB" sz="1800" b="1" dirty="0"/>
              <a:t>Store and Forward</a:t>
            </a:r>
            <a:r>
              <a:rPr lang="en-GB" sz="1800" dirty="0"/>
              <a:t>’, </a:t>
            </a:r>
            <a:r>
              <a:rPr lang="en-GB" sz="1800" dirty="0" smtClean="0"/>
              <a:t>facility </a:t>
            </a:r>
            <a:r>
              <a:rPr lang="en-GB" sz="1800" dirty="0"/>
              <a:t>ensures that data is transmitted as soon as connectivity is established</a:t>
            </a:r>
            <a:r>
              <a:rPr lang="en-GB" sz="1800" dirty="0" smtClean="0"/>
              <a:t>.</a:t>
            </a:r>
            <a:r>
              <a:rPr lang="en-GB" sz="1800" dirty="0">
                <a:solidFill>
                  <a:srgbClr val="000000"/>
                </a:solidFill>
              </a:rPr>
              <a:t> Data transmission is a background task without interrupting or requiring any input from the user. </a:t>
            </a:r>
            <a:r>
              <a:rPr lang="en-GB" sz="1800" dirty="0" smtClean="0"/>
              <a:t> </a:t>
            </a:r>
            <a:endParaRPr lang="en-GB" sz="1800" dirty="0"/>
          </a:p>
          <a:p>
            <a:pPr lvl="0"/>
            <a:endParaRPr lang="en-GB" sz="1800" b="1" dirty="0" smtClean="0"/>
          </a:p>
          <a:p>
            <a:pPr lvl="0"/>
            <a:r>
              <a:rPr lang="en-GB" sz="1800" b="1" dirty="0" smtClean="0"/>
              <a:t>Advanced </a:t>
            </a:r>
            <a:r>
              <a:rPr lang="en-GB" sz="1800" b="1" dirty="0"/>
              <a:t>algorithms </a:t>
            </a:r>
            <a:r>
              <a:rPr lang="en-GB" sz="1800" dirty="0"/>
              <a:t>to determine the largest amount of data that can be sent in one network </a:t>
            </a:r>
            <a:r>
              <a:rPr lang="en-GB" sz="1800" dirty="0" smtClean="0"/>
              <a:t>session. </a:t>
            </a:r>
            <a:r>
              <a:rPr lang="en-GB" sz="1800" b="1" dirty="0" smtClean="0"/>
              <a:t>Guaranteed data delivery </a:t>
            </a:r>
            <a:endParaRPr lang="en-GB" sz="1800" b="1" dirty="0"/>
          </a:p>
          <a:p>
            <a:pPr lvl="0"/>
            <a:endParaRPr lang="en-GB" sz="1800" dirty="0"/>
          </a:p>
          <a:p>
            <a:pPr>
              <a:defRPr/>
            </a:pPr>
            <a:endParaRPr lang="en-GB" dirty="0"/>
          </a:p>
          <a:p>
            <a:pPr>
              <a:defRPr/>
            </a:pPr>
            <a:endParaRPr lang="en-GB" dirty="0"/>
          </a:p>
          <a:p>
            <a:pPr marL="400050" lvl="2" indent="0" eaLnBrk="1" hangingPunct="1">
              <a:spcBef>
                <a:spcPts val="0"/>
              </a:spcBef>
              <a:buSzPct val="80000"/>
              <a:buFontTx/>
              <a:buNone/>
              <a:defRPr/>
            </a:pPr>
            <a:endParaRPr lang="en-GB" dirty="0" smtClean="0">
              <a:ea typeface="+mn-ea"/>
              <a:cs typeface="+mn-cs"/>
            </a:endParaRPr>
          </a:p>
          <a:p>
            <a:pPr marL="742950" lvl="2" indent="-342900" eaLnBrk="1" hangingPunct="1">
              <a:spcBef>
                <a:spcPts val="0"/>
              </a:spcBef>
              <a:buSzPct val="80000"/>
              <a:buFontTx/>
              <a:buNone/>
              <a:defRPr/>
            </a:pPr>
            <a:endParaRPr lang="en-GB" dirty="0" smtClean="0">
              <a:ea typeface="+mn-ea"/>
              <a:cs typeface="+mn-cs"/>
            </a:endParaRPr>
          </a:p>
        </p:txBody>
      </p:sp>
    </p:spTree>
    <p:extLst>
      <p:ext uri="{BB962C8B-B14F-4D97-AF65-F5344CB8AC3E}">
        <p14:creationId xmlns:p14="http://schemas.microsoft.com/office/powerpoint/2010/main" val="38631649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1st Touch Application Modules</a:t>
            </a:r>
            <a:endParaRPr lang="en-GB" dirty="0"/>
          </a:p>
        </p:txBody>
      </p:sp>
      <p:sp>
        <p:nvSpPr>
          <p:cNvPr id="3" name="Content Placeholder 2"/>
          <p:cNvSpPr>
            <a:spLocks noGrp="1"/>
          </p:cNvSpPr>
          <p:nvPr>
            <p:ph idx="1"/>
          </p:nvPr>
        </p:nvSpPr>
        <p:spPr>
          <a:xfrm>
            <a:off x="0" y="1571612"/>
            <a:ext cx="3851920" cy="3816350"/>
          </a:xfrm>
        </p:spPr>
        <p:txBody>
          <a:bodyPr/>
          <a:lstStyle/>
          <a:p>
            <a:r>
              <a:rPr lang="en-GB" sz="1600" b="1" dirty="0" smtClean="0"/>
              <a:t>Property Services</a:t>
            </a:r>
          </a:p>
          <a:p>
            <a:pPr lvl="1"/>
            <a:r>
              <a:rPr lang="en-GB" sz="1600" dirty="0" smtClean="0"/>
              <a:t>Responsive repairs</a:t>
            </a:r>
          </a:p>
          <a:p>
            <a:pPr lvl="1"/>
            <a:r>
              <a:rPr lang="en-GB" sz="1600" dirty="0" smtClean="0"/>
              <a:t>Voids</a:t>
            </a:r>
          </a:p>
          <a:p>
            <a:pPr lvl="1"/>
            <a:r>
              <a:rPr lang="en-GB" sz="1600" dirty="0" smtClean="0"/>
              <a:t>Gas Servicing</a:t>
            </a:r>
          </a:p>
          <a:p>
            <a:pPr lvl="1"/>
            <a:r>
              <a:rPr lang="en-GB" sz="1600" dirty="0" smtClean="0"/>
              <a:t>Electrical Servicing</a:t>
            </a:r>
          </a:p>
          <a:p>
            <a:pPr lvl="1"/>
            <a:r>
              <a:rPr lang="en-GB" sz="1600" dirty="0" smtClean="0"/>
              <a:t>Pre/Post Inspections</a:t>
            </a:r>
          </a:p>
          <a:p>
            <a:pPr lvl="1"/>
            <a:r>
              <a:rPr lang="en-GB" sz="1600" dirty="0" smtClean="0"/>
              <a:t>EPCs</a:t>
            </a:r>
          </a:p>
          <a:p>
            <a:pPr lvl="1"/>
            <a:r>
              <a:rPr lang="en-GB" sz="1600" dirty="0" smtClean="0"/>
              <a:t>Stores &amp; Van management</a:t>
            </a:r>
          </a:p>
          <a:p>
            <a:pPr lvl="1"/>
            <a:r>
              <a:rPr lang="en-GB" sz="1600" dirty="0" smtClean="0"/>
              <a:t>Public buildings</a:t>
            </a:r>
          </a:p>
          <a:p>
            <a:pPr lvl="1"/>
            <a:r>
              <a:rPr lang="en-GB" sz="1600" dirty="0" smtClean="0"/>
              <a:t>Risk Assessments</a:t>
            </a:r>
          </a:p>
          <a:p>
            <a:pPr lvl="1"/>
            <a:r>
              <a:rPr lang="en-GB" sz="1600" dirty="0" smtClean="0"/>
              <a:t>Stock Condition Surveys</a:t>
            </a:r>
          </a:p>
          <a:p>
            <a:pPr lvl="1"/>
            <a:endParaRPr lang="en-GB" dirty="0"/>
          </a:p>
        </p:txBody>
      </p:sp>
      <p:sp>
        <p:nvSpPr>
          <p:cNvPr id="4" name="TextBox 3"/>
          <p:cNvSpPr txBox="1"/>
          <p:nvPr/>
        </p:nvSpPr>
        <p:spPr>
          <a:xfrm>
            <a:off x="2987824" y="1571612"/>
            <a:ext cx="2688557" cy="4031873"/>
          </a:xfrm>
          <a:prstGeom prst="rect">
            <a:avLst/>
          </a:prstGeom>
          <a:noFill/>
        </p:spPr>
        <p:txBody>
          <a:bodyPr wrap="none" rtlCol="0">
            <a:spAutoFit/>
          </a:bodyPr>
          <a:lstStyle/>
          <a:p>
            <a:pPr marL="342900" indent="-342900" fontAlgn="base">
              <a:spcBef>
                <a:spcPct val="20000"/>
              </a:spcBef>
              <a:spcAft>
                <a:spcPct val="0"/>
              </a:spcAft>
              <a:buSzPct val="80000"/>
              <a:buFontTx/>
              <a:buBlip>
                <a:blip r:embed="rId2"/>
              </a:buBlip>
            </a:pPr>
            <a:r>
              <a:rPr lang="en-GB" sz="1600" b="1" dirty="0">
                <a:solidFill>
                  <a:srgbClr val="000000"/>
                </a:solidFill>
              </a:rPr>
              <a:t>Estate Management</a:t>
            </a:r>
          </a:p>
          <a:p>
            <a:pPr marL="742950" lvl="1" indent="-285750" fontAlgn="base">
              <a:spcBef>
                <a:spcPct val="20000"/>
              </a:spcBef>
              <a:spcAft>
                <a:spcPct val="0"/>
              </a:spcAft>
              <a:buSzPct val="50000"/>
              <a:buFontTx/>
              <a:buBlip>
                <a:blip r:embed="rId3"/>
              </a:buBlip>
            </a:pPr>
            <a:r>
              <a:rPr lang="en-GB" sz="1600" dirty="0" smtClean="0">
                <a:solidFill>
                  <a:srgbClr val="000000"/>
                </a:solidFill>
                <a:cs typeface="Arial" charset="0"/>
              </a:rPr>
              <a:t>Inspections</a:t>
            </a:r>
          </a:p>
          <a:p>
            <a:pPr marL="742950" lvl="1" indent="-285750" fontAlgn="base">
              <a:spcBef>
                <a:spcPct val="20000"/>
              </a:spcBef>
              <a:spcAft>
                <a:spcPct val="0"/>
              </a:spcAft>
              <a:buSzPct val="50000"/>
              <a:buFontTx/>
              <a:buBlip>
                <a:blip r:embed="rId3"/>
              </a:buBlip>
            </a:pPr>
            <a:r>
              <a:rPr lang="en-GB" sz="1600" dirty="0" smtClean="0">
                <a:solidFill>
                  <a:srgbClr val="000000"/>
                </a:solidFill>
                <a:cs typeface="Arial" charset="0"/>
              </a:rPr>
              <a:t>Fly </a:t>
            </a:r>
            <a:r>
              <a:rPr lang="en-GB" sz="1600" dirty="0">
                <a:solidFill>
                  <a:srgbClr val="000000"/>
                </a:solidFill>
                <a:cs typeface="Arial" charset="0"/>
              </a:rPr>
              <a:t>tipping</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Graffiti</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Abandoned cars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Untidy Gardens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Communal Repairs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Cleaning</a:t>
            </a:r>
          </a:p>
          <a:p>
            <a:pPr marL="800100" lvl="1" indent="-342900" fontAlgn="base">
              <a:spcBef>
                <a:spcPct val="20000"/>
              </a:spcBef>
              <a:spcAft>
                <a:spcPct val="0"/>
              </a:spcAft>
              <a:buSzPct val="80000"/>
              <a:buFontTx/>
              <a:buBlip>
                <a:blip r:embed="rId2"/>
              </a:buBlip>
            </a:pPr>
            <a:endParaRPr lang="en-GB" sz="2800" dirty="0">
              <a:solidFill>
                <a:srgbClr val="000000"/>
              </a:solidFill>
            </a:endParaRPr>
          </a:p>
          <a:p>
            <a:pPr fontAlgn="base">
              <a:spcBef>
                <a:spcPct val="0"/>
              </a:spcBef>
              <a:spcAft>
                <a:spcPct val="0"/>
              </a:spcAft>
            </a:pPr>
            <a:endParaRPr lang="en-GB" dirty="0">
              <a:solidFill>
                <a:srgbClr val="000000"/>
              </a:solidFill>
              <a:cs typeface="Arial" charset="0"/>
            </a:endParaRPr>
          </a:p>
          <a:p>
            <a:pPr fontAlgn="base">
              <a:spcBef>
                <a:spcPct val="0"/>
              </a:spcBef>
              <a:spcAft>
                <a:spcPct val="0"/>
              </a:spcAft>
            </a:pPr>
            <a:endParaRPr lang="en-GB" dirty="0">
              <a:solidFill>
                <a:srgbClr val="000000"/>
              </a:solidFill>
              <a:cs typeface="Arial" charset="0"/>
            </a:endParaRPr>
          </a:p>
          <a:p>
            <a:pPr fontAlgn="base">
              <a:spcBef>
                <a:spcPct val="0"/>
              </a:spcBef>
              <a:spcAft>
                <a:spcPct val="0"/>
              </a:spcAft>
            </a:pPr>
            <a:endParaRPr lang="en-GB" dirty="0">
              <a:solidFill>
                <a:srgbClr val="000000"/>
              </a:solidFill>
              <a:cs typeface="Arial" charset="0"/>
            </a:endParaRPr>
          </a:p>
          <a:p>
            <a:pPr fontAlgn="base">
              <a:spcBef>
                <a:spcPct val="0"/>
              </a:spcBef>
              <a:spcAft>
                <a:spcPct val="0"/>
              </a:spcAft>
            </a:pPr>
            <a:endParaRPr lang="en-GB" dirty="0">
              <a:solidFill>
                <a:srgbClr val="000000"/>
              </a:solidFill>
              <a:cs typeface="Arial" charset="0"/>
            </a:endParaRPr>
          </a:p>
        </p:txBody>
      </p:sp>
      <p:sp>
        <p:nvSpPr>
          <p:cNvPr id="5" name="TextBox 4"/>
          <p:cNvSpPr txBox="1"/>
          <p:nvPr/>
        </p:nvSpPr>
        <p:spPr>
          <a:xfrm>
            <a:off x="6125569" y="1571612"/>
            <a:ext cx="2838919" cy="2111347"/>
          </a:xfrm>
          <a:prstGeom prst="rect">
            <a:avLst/>
          </a:prstGeom>
          <a:noFill/>
        </p:spPr>
        <p:txBody>
          <a:bodyPr wrap="none" rtlCol="0">
            <a:spAutoFit/>
          </a:bodyPr>
          <a:lstStyle/>
          <a:p>
            <a:pPr marL="342900" indent="-342900" fontAlgn="base">
              <a:spcBef>
                <a:spcPct val="20000"/>
              </a:spcBef>
              <a:spcAft>
                <a:spcPct val="0"/>
              </a:spcAft>
              <a:buSzPct val="80000"/>
              <a:buFontTx/>
              <a:buBlip>
                <a:blip r:embed="rId2"/>
              </a:buBlip>
            </a:pPr>
            <a:r>
              <a:rPr lang="en-GB" sz="1600" b="1" dirty="0">
                <a:solidFill>
                  <a:srgbClr val="000000"/>
                </a:solidFill>
              </a:rPr>
              <a:t>Tenancy Services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Rents and arrears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ASB</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Tenancy agreements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Annual visits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Resident Profiling</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Chip &amp; Pin</a:t>
            </a:r>
          </a:p>
        </p:txBody>
      </p:sp>
      <p:sp>
        <p:nvSpPr>
          <p:cNvPr id="6" name="TextBox 5"/>
          <p:cNvSpPr txBox="1"/>
          <p:nvPr/>
        </p:nvSpPr>
        <p:spPr>
          <a:xfrm>
            <a:off x="35496" y="4941168"/>
            <a:ext cx="2781531" cy="1471172"/>
          </a:xfrm>
          <a:prstGeom prst="rect">
            <a:avLst/>
          </a:prstGeom>
          <a:noFill/>
        </p:spPr>
        <p:txBody>
          <a:bodyPr wrap="none" rtlCol="0">
            <a:spAutoFit/>
          </a:bodyPr>
          <a:lstStyle/>
          <a:p>
            <a:pPr marL="342900" indent="-342900" fontAlgn="base">
              <a:spcBef>
                <a:spcPct val="20000"/>
              </a:spcBef>
              <a:spcAft>
                <a:spcPct val="0"/>
              </a:spcAft>
              <a:buSzPct val="80000"/>
              <a:buFontTx/>
              <a:buBlip>
                <a:blip r:embed="rId2"/>
              </a:buBlip>
            </a:pPr>
            <a:r>
              <a:rPr lang="en-GB" sz="1600" b="1" dirty="0">
                <a:solidFill>
                  <a:srgbClr val="000000"/>
                </a:solidFill>
              </a:rPr>
              <a:t>Supporting People</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Initial assessments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Floating care visits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Support Care Plans </a:t>
            </a:r>
            <a:br>
              <a:rPr lang="en-GB" sz="1600" dirty="0">
                <a:solidFill>
                  <a:srgbClr val="000000"/>
                </a:solidFill>
                <a:cs typeface="Arial" charset="0"/>
              </a:rPr>
            </a:br>
            <a:r>
              <a:rPr lang="en-GB" sz="1600" dirty="0">
                <a:solidFill>
                  <a:srgbClr val="000000"/>
                </a:solidFill>
                <a:cs typeface="Arial" charset="0"/>
              </a:rPr>
              <a:t>&amp; Reviews</a:t>
            </a:r>
          </a:p>
        </p:txBody>
      </p:sp>
      <p:sp>
        <p:nvSpPr>
          <p:cNvPr id="7" name="TextBox 6"/>
          <p:cNvSpPr txBox="1"/>
          <p:nvPr/>
        </p:nvSpPr>
        <p:spPr>
          <a:xfrm>
            <a:off x="6128328" y="4071942"/>
            <a:ext cx="2908168" cy="2111347"/>
          </a:xfrm>
          <a:prstGeom prst="rect">
            <a:avLst/>
          </a:prstGeom>
          <a:noFill/>
        </p:spPr>
        <p:txBody>
          <a:bodyPr wrap="none" rtlCol="0">
            <a:spAutoFit/>
          </a:bodyPr>
          <a:lstStyle/>
          <a:p>
            <a:pPr marL="342900" indent="-342900" fontAlgn="base">
              <a:spcBef>
                <a:spcPct val="20000"/>
              </a:spcBef>
              <a:spcAft>
                <a:spcPct val="0"/>
              </a:spcAft>
              <a:buSzPct val="80000"/>
              <a:buFontTx/>
              <a:buBlip>
                <a:blip r:embed="rId2"/>
              </a:buBlip>
            </a:pPr>
            <a:r>
              <a:rPr lang="en-GB" sz="1600" b="1" dirty="0">
                <a:solidFill>
                  <a:srgbClr val="000000"/>
                </a:solidFill>
              </a:rPr>
              <a:t>Platform wide modules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Data warehouse</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Job Point</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Timesheets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H&amp;S assessments</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Customer satisfaction</a:t>
            </a: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Lone Worker Safety</a:t>
            </a:r>
          </a:p>
        </p:txBody>
      </p:sp>
      <p:sp>
        <p:nvSpPr>
          <p:cNvPr id="8" name="TextBox 7"/>
          <p:cNvSpPr txBox="1"/>
          <p:nvPr/>
        </p:nvSpPr>
        <p:spPr>
          <a:xfrm>
            <a:off x="3563888" y="5301208"/>
            <a:ext cx="1925527" cy="929485"/>
          </a:xfrm>
          <a:prstGeom prst="rect">
            <a:avLst/>
          </a:prstGeom>
          <a:noFill/>
        </p:spPr>
        <p:txBody>
          <a:bodyPr wrap="none" rtlCol="0">
            <a:spAutoFit/>
          </a:bodyPr>
          <a:lstStyle/>
          <a:p>
            <a:pPr marL="342900" indent="-342900" fontAlgn="base">
              <a:spcBef>
                <a:spcPct val="20000"/>
              </a:spcBef>
              <a:spcAft>
                <a:spcPct val="0"/>
              </a:spcAft>
              <a:buSzPct val="80000"/>
              <a:buFontTx/>
              <a:buBlip>
                <a:blip r:embed="rId2"/>
              </a:buBlip>
            </a:pPr>
            <a:r>
              <a:rPr lang="en-GB" sz="1600" b="1" dirty="0">
                <a:solidFill>
                  <a:srgbClr val="000000"/>
                </a:solidFill>
              </a:rPr>
              <a:t>Others</a:t>
            </a:r>
          </a:p>
          <a:p>
            <a:pPr marL="742950" lvl="1" indent="-285750" fontAlgn="base">
              <a:spcBef>
                <a:spcPct val="20000"/>
              </a:spcBef>
              <a:spcAft>
                <a:spcPct val="0"/>
              </a:spcAft>
              <a:buSzPct val="50000"/>
              <a:buFontTx/>
              <a:buBlip>
                <a:blip r:embed="rId3"/>
              </a:buBlip>
            </a:pPr>
            <a:r>
              <a:rPr lang="en-GB" sz="1600" dirty="0" smtClean="0">
                <a:solidFill>
                  <a:srgbClr val="000000"/>
                </a:solidFill>
                <a:cs typeface="Arial" charset="0"/>
              </a:rPr>
              <a:t>Lettings</a:t>
            </a:r>
            <a:endParaRPr lang="en-GB" sz="1600" dirty="0">
              <a:solidFill>
                <a:srgbClr val="000000"/>
              </a:solidFill>
              <a:cs typeface="Arial" charset="0"/>
            </a:endParaRPr>
          </a:p>
          <a:p>
            <a:pPr marL="742950" lvl="1" indent="-285750" fontAlgn="base">
              <a:spcBef>
                <a:spcPct val="20000"/>
              </a:spcBef>
              <a:spcAft>
                <a:spcPct val="0"/>
              </a:spcAft>
              <a:buSzPct val="50000"/>
              <a:buFontTx/>
              <a:buBlip>
                <a:blip r:embed="rId3"/>
              </a:buBlip>
            </a:pPr>
            <a:r>
              <a:rPr lang="en-GB" sz="1600" dirty="0">
                <a:solidFill>
                  <a:srgbClr val="000000"/>
                </a:solidFill>
                <a:cs typeface="Arial" charset="0"/>
              </a:rPr>
              <a:t>Caretaking</a:t>
            </a:r>
          </a:p>
        </p:txBody>
      </p:sp>
      <p:sp>
        <p:nvSpPr>
          <p:cNvPr id="9" name="TextBox 8"/>
          <p:cNvSpPr txBox="1"/>
          <p:nvPr/>
        </p:nvSpPr>
        <p:spPr>
          <a:xfrm>
            <a:off x="3030703" y="4004249"/>
            <a:ext cx="2981457" cy="1224951"/>
          </a:xfrm>
          <a:prstGeom prst="rect">
            <a:avLst/>
          </a:prstGeom>
          <a:noFill/>
        </p:spPr>
        <p:txBody>
          <a:bodyPr wrap="none" rtlCol="0">
            <a:spAutoFit/>
          </a:bodyPr>
          <a:lstStyle/>
          <a:p>
            <a:pPr marL="342900" indent="-342900" fontAlgn="base">
              <a:spcBef>
                <a:spcPct val="20000"/>
              </a:spcBef>
              <a:spcAft>
                <a:spcPct val="0"/>
              </a:spcAft>
              <a:buSzPct val="80000"/>
              <a:buFontTx/>
              <a:buBlip>
                <a:blip r:embed="rId2"/>
              </a:buBlip>
            </a:pPr>
            <a:r>
              <a:rPr lang="en-GB" sz="1600" b="1" dirty="0" smtClean="0">
                <a:solidFill>
                  <a:srgbClr val="000000"/>
                </a:solidFill>
              </a:rPr>
              <a:t>Tenant Self-Service Apps</a:t>
            </a:r>
            <a:endParaRPr lang="en-GB" sz="1600" b="1" dirty="0">
              <a:solidFill>
                <a:srgbClr val="000000"/>
              </a:solidFill>
            </a:endParaRPr>
          </a:p>
          <a:p>
            <a:pPr marL="742950" lvl="1" indent="-285750" fontAlgn="base">
              <a:spcBef>
                <a:spcPct val="20000"/>
              </a:spcBef>
              <a:spcAft>
                <a:spcPct val="0"/>
              </a:spcAft>
              <a:buSzPct val="50000"/>
              <a:buFontTx/>
              <a:buBlip>
                <a:blip r:embed="rId3"/>
              </a:buBlip>
            </a:pPr>
            <a:r>
              <a:rPr lang="en-GB" sz="1600" dirty="0" err="1" smtClean="0">
                <a:solidFill>
                  <a:srgbClr val="000000"/>
                </a:solidFill>
                <a:cs typeface="Arial" charset="0"/>
              </a:rPr>
              <a:t>MyTenancy</a:t>
            </a:r>
            <a:endParaRPr lang="en-GB" sz="1600" dirty="0">
              <a:solidFill>
                <a:srgbClr val="000000"/>
              </a:solidFill>
              <a:cs typeface="Arial" charset="0"/>
            </a:endParaRPr>
          </a:p>
          <a:p>
            <a:pPr marL="742950" lvl="1" indent="-285750" fontAlgn="base">
              <a:spcBef>
                <a:spcPct val="20000"/>
              </a:spcBef>
              <a:spcAft>
                <a:spcPct val="0"/>
              </a:spcAft>
              <a:buSzPct val="50000"/>
              <a:buFontTx/>
              <a:buBlip>
                <a:blip r:embed="rId3"/>
              </a:buBlip>
            </a:pPr>
            <a:r>
              <a:rPr lang="en-GB" sz="1600" dirty="0" err="1" smtClean="0">
                <a:solidFill>
                  <a:srgbClr val="000000"/>
                </a:solidFill>
                <a:cs typeface="Arial" charset="0"/>
              </a:rPr>
              <a:t>MyProperty</a:t>
            </a:r>
            <a:endParaRPr lang="en-GB" sz="1600" dirty="0">
              <a:solidFill>
                <a:srgbClr val="000000"/>
              </a:solidFill>
              <a:cs typeface="Arial" charset="0"/>
            </a:endParaRPr>
          </a:p>
          <a:p>
            <a:pPr marL="742950" lvl="1" indent="-285750" fontAlgn="base">
              <a:spcBef>
                <a:spcPct val="20000"/>
              </a:spcBef>
              <a:spcAft>
                <a:spcPct val="0"/>
              </a:spcAft>
              <a:buSzPct val="50000"/>
              <a:buFontTx/>
              <a:buBlip>
                <a:blip r:embed="rId3"/>
              </a:buBlip>
            </a:pPr>
            <a:r>
              <a:rPr lang="en-GB" sz="1600" dirty="0" err="1" smtClean="0">
                <a:solidFill>
                  <a:srgbClr val="000000"/>
                </a:solidFill>
                <a:cs typeface="Arial" charset="0"/>
              </a:rPr>
              <a:t>MyCommunity</a:t>
            </a:r>
            <a:endParaRPr lang="en-GB" sz="1600" dirty="0">
              <a:solidFill>
                <a:srgbClr val="000000"/>
              </a:solidFill>
              <a:cs typeface="Arial" charset="0"/>
            </a:endParaRPr>
          </a:p>
        </p:txBody>
      </p:sp>
    </p:spTree>
    <p:extLst>
      <p:ext uri="{BB962C8B-B14F-4D97-AF65-F5344CB8AC3E}">
        <p14:creationId xmlns:p14="http://schemas.microsoft.com/office/powerpoint/2010/main" val="7659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2000"/>
                                        <p:tgtEl>
                                          <p:spTgt spid="4">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2000"/>
                                        <p:tgtEl>
                                          <p:spTgt spid="4">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2000"/>
                                        <p:tgtEl>
                                          <p:spTgt spid="4">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2000"/>
                                        <p:tgtEl>
                                          <p:spTgt spid="4">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2000"/>
                                        <p:tgtEl>
                                          <p:spTgt spid="4">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2000"/>
                                        <p:tgtEl>
                                          <p:spTgt spid="4">
                                            <p:txEl>
                                              <p:pRg st="5" end="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fade">
                                      <p:cBhvr>
                                        <p:cTn id="60" dur="2000"/>
                                        <p:tgtEl>
                                          <p:spTgt spid="4">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20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Effect transition="in" filter="fade">
                                      <p:cBhvr>
                                        <p:cTn id="68" dur="2000"/>
                                        <p:tgtEl>
                                          <p:spTgt spid="5">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Effect transition="in" filter="fade">
                                      <p:cBhvr>
                                        <p:cTn id="71" dur="2000"/>
                                        <p:tgtEl>
                                          <p:spTgt spid="5">
                                            <p:txEl>
                                              <p:pRg st="1" end="1"/>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txEl>
                                              <p:pRg st="2" end="2"/>
                                            </p:txEl>
                                          </p:spTgt>
                                        </p:tgtEl>
                                        <p:attrNameLst>
                                          <p:attrName>style.visibility</p:attrName>
                                        </p:attrNameLst>
                                      </p:cBhvr>
                                      <p:to>
                                        <p:strVal val="visible"/>
                                      </p:to>
                                    </p:set>
                                    <p:animEffect transition="in" filter="fade">
                                      <p:cBhvr>
                                        <p:cTn id="74" dur="2000"/>
                                        <p:tgtEl>
                                          <p:spTgt spid="5">
                                            <p:txEl>
                                              <p:pRg st="2" end="2"/>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Effect transition="in" filter="fade">
                                      <p:cBhvr>
                                        <p:cTn id="77" dur="2000"/>
                                        <p:tgtEl>
                                          <p:spTgt spid="5">
                                            <p:txEl>
                                              <p:pRg st="3" end="3"/>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
                                            <p:txEl>
                                              <p:pRg st="4" end="4"/>
                                            </p:txEl>
                                          </p:spTgt>
                                        </p:tgtEl>
                                        <p:attrNameLst>
                                          <p:attrName>style.visibility</p:attrName>
                                        </p:attrNameLst>
                                      </p:cBhvr>
                                      <p:to>
                                        <p:strVal val="visible"/>
                                      </p:to>
                                    </p:set>
                                    <p:animEffect transition="in" filter="fade">
                                      <p:cBhvr>
                                        <p:cTn id="80" dur="2000"/>
                                        <p:tgtEl>
                                          <p:spTgt spid="5">
                                            <p:txEl>
                                              <p:pRg st="4" end="4"/>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Effect transition="in" filter="fade">
                                      <p:cBhvr>
                                        <p:cTn id="83" dur="2000"/>
                                        <p:tgtEl>
                                          <p:spTgt spid="5">
                                            <p:txEl>
                                              <p:pRg st="5" end="5"/>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
                                            <p:txEl>
                                              <p:pRg st="6" end="6"/>
                                            </p:txEl>
                                          </p:spTgt>
                                        </p:tgtEl>
                                        <p:attrNameLst>
                                          <p:attrName>style.visibility</p:attrName>
                                        </p:attrNameLst>
                                      </p:cBhvr>
                                      <p:to>
                                        <p:strVal val="visible"/>
                                      </p:to>
                                    </p:set>
                                    <p:animEffect transition="in" filter="fade">
                                      <p:cBhvr>
                                        <p:cTn id="86" dur="2000"/>
                                        <p:tgtEl>
                                          <p:spTgt spid="5">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animEffect transition="in" filter="fade">
                                      <p:cBhvr>
                                        <p:cTn id="91" dur="2000"/>
                                        <p:tgtEl>
                                          <p:spTgt spid="6">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
                                            <p:txEl>
                                              <p:pRg st="1" end="1"/>
                                            </p:txEl>
                                          </p:spTgt>
                                        </p:tgtEl>
                                        <p:attrNameLst>
                                          <p:attrName>style.visibility</p:attrName>
                                        </p:attrNameLst>
                                      </p:cBhvr>
                                      <p:to>
                                        <p:strVal val="visible"/>
                                      </p:to>
                                    </p:set>
                                    <p:animEffect transition="in" filter="fade">
                                      <p:cBhvr>
                                        <p:cTn id="94" dur="2000"/>
                                        <p:tgtEl>
                                          <p:spTgt spid="6">
                                            <p:txEl>
                                              <p:pRg st="1" end="1"/>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animEffect transition="in" filter="fade">
                                      <p:cBhvr>
                                        <p:cTn id="97" dur="2000"/>
                                        <p:tgtEl>
                                          <p:spTgt spid="6">
                                            <p:txEl>
                                              <p:pRg st="2" end="2"/>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
                                            <p:txEl>
                                              <p:pRg st="3" end="3"/>
                                            </p:txEl>
                                          </p:spTgt>
                                        </p:tgtEl>
                                        <p:attrNameLst>
                                          <p:attrName>style.visibility</p:attrName>
                                        </p:attrNameLst>
                                      </p:cBhvr>
                                      <p:to>
                                        <p:strVal val="visible"/>
                                      </p:to>
                                    </p:set>
                                    <p:animEffect transition="in" filter="fade">
                                      <p:cBhvr>
                                        <p:cTn id="100" dur="2000"/>
                                        <p:tgtEl>
                                          <p:spTgt spid="6">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8">
                                            <p:txEl>
                                              <p:pRg st="0" end="0"/>
                                            </p:txEl>
                                          </p:spTgt>
                                        </p:tgtEl>
                                        <p:attrNameLst>
                                          <p:attrName>style.visibility</p:attrName>
                                        </p:attrNameLst>
                                      </p:cBhvr>
                                      <p:to>
                                        <p:strVal val="visible"/>
                                      </p:to>
                                    </p:set>
                                    <p:animEffect transition="in" filter="fade">
                                      <p:cBhvr>
                                        <p:cTn id="105" dur="2000"/>
                                        <p:tgtEl>
                                          <p:spTgt spid="8">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
                                            <p:txEl>
                                              <p:pRg st="1" end="1"/>
                                            </p:txEl>
                                          </p:spTgt>
                                        </p:tgtEl>
                                        <p:attrNameLst>
                                          <p:attrName>style.visibility</p:attrName>
                                        </p:attrNameLst>
                                      </p:cBhvr>
                                      <p:to>
                                        <p:strVal val="visible"/>
                                      </p:to>
                                    </p:set>
                                    <p:animEffect transition="in" filter="fade">
                                      <p:cBhvr>
                                        <p:cTn id="108" dur="2000"/>
                                        <p:tgtEl>
                                          <p:spTgt spid="8">
                                            <p:txEl>
                                              <p:pRg st="1" end="1"/>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
                                            <p:txEl>
                                              <p:pRg st="2" end="2"/>
                                            </p:txEl>
                                          </p:spTgt>
                                        </p:tgtEl>
                                        <p:attrNameLst>
                                          <p:attrName>style.visibility</p:attrName>
                                        </p:attrNameLst>
                                      </p:cBhvr>
                                      <p:to>
                                        <p:strVal val="visible"/>
                                      </p:to>
                                    </p:set>
                                    <p:animEffect transition="in" filter="fade">
                                      <p:cBhvr>
                                        <p:cTn id="111" dur="2000"/>
                                        <p:tgtEl>
                                          <p:spTgt spid="8">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7">
                                            <p:txEl>
                                              <p:pRg st="0" end="0"/>
                                            </p:txEl>
                                          </p:spTgt>
                                        </p:tgtEl>
                                        <p:attrNameLst>
                                          <p:attrName>style.visibility</p:attrName>
                                        </p:attrNameLst>
                                      </p:cBhvr>
                                      <p:to>
                                        <p:strVal val="visible"/>
                                      </p:to>
                                    </p:set>
                                    <p:animEffect transition="in" filter="fade">
                                      <p:cBhvr>
                                        <p:cTn id="116" dur="2000"/>
                                        <p:tgtEl>
                                          <p:spTgt spid="7">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
                                            <p:txEl>
                                              <p:pRg st="1" end="1"/>
                                            </p:txEl>
                                          </p:spTgt>
                                        </p:tgtEl>
                                        <p:attrNameLst>
                                          <p:attrName>style.visibility</p:attrName>
                                        </p:attrNameLst>
                                      </p:cBhvr>
                                      <p:to>
                                        <p:strVal val="visible"/>
                                      </p:to>
                                    </p:set>
                                    <p:animEffect transition="in" filter="fade">
                                      <p:cBhvr>
                                        <p:cTn id="119" dur="2000"/>
                                        <p:tgtEl>
                                          <p:spTgt spid="7">
                                            <p:txEl>
                                              <p:pRg st="1" end="1"/>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
                                            <p:txEl>
                                              <p:pRg st="2" end="2"/>
                                            </p:txEl>
                                          </p:spTgt>
                                        </p:tgtEl>
                                        <p:attrNameLst>
                                          <p:attrName>style.visibility</p:attrName>
                                        </p:attrNameLst>
                                      </p:cBhvr>
                                      <p:to>
                                        <p:strVal val="visible"/>
                                      </p:to>
                                    </p:set>
                                    <p:animEffect transition="in" filter="fade">
                                      <p:cBhvr>
                                        <p:cTn id="122" dur="2000"/>
                                        <p:tgtEl>
                                          <p:spTgt spid="7">
                                            <p:txEl>
                                              <p:pRg st="2" end="2"/>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
                                            <p:txEl>
                                              <p:pRg st="3" end="3"/>
                                            </p:txEl>
                                          </p:spTgt>
                                        </p:tgtEl>
                                        <p:attrNameLst>
                                          <p:attrName>style.visibility</p:attrName>
                                        </p:attrNameLst>
                                      </p:cBhvr>
                                      <p:to>
                                        <p:strVal val="visible"/>
                                      </p:to>
                                    </p:set>
                                    <p:animEffect transition="in" filter="fade">
                                      <p:cBhvr>
                                        <p:cTn id="125" dur="2000"/>
                                        <p:tgtEl>
                                          <p:spTgt spid="7">
                                            <p:txEl>
                                              <p:pRg st="3" end="3"/>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
                                            <p:txEl>
                                              <p:pRg st="4" end="4"/>
                                            </p:txEl>
                                          </p:spTgt>
                                        </p:tgtEl>
                                        <p:attrNameLst>
                                          <p:attrName>style.visibility</p:attrName>
                                        </p:attrNameLst>
                                      </p:cBhvr>
                                      <p:to>
                                        <p:strVal val="visible"/>
                                      </p:to>
                                    </p:set>
                                    <p:animEffect transition="in" filter="fade">
                                      <p:cBhvr>
                                        <p:cTn id="128" dur="2000"/>
                                        <p:tgtEl>
                                          <p:spTgt spid="7">
                                            <p:txEl>
                                              <p:pRg st="4" end="4"/>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
                                            <p:txEl>
                                              <p:pRg st="5" end="5"/>
                                            </p:txEl>
                                          </p:spTgt>
                                        </p:tgtEl>
                                        <p:attrNameLst>
                                          <p:attrName>style.visibility</p:attrName>
                                        </p:attrNameLst>
                                      </p:cBhvr>
                                      <p:to>
                                        <p:strVal val="visible"/>
                                      </p:to>
                                    </p:set>
                                    <p:animEffect transition="in" filter="fade">
                                      <p:cBhvr>
                                        <p:cTn id="131" dur="2000"/>
                                        <p:tgtEl>
                                          <p:spTgt spid="7">
                                            <p:txEl>
                                              <p:pRg st="5" end="5"/>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
                                            <p:txEl>
                                              <p:pRg st="6" end="6"/>
                                            </p:txEl>
                                          </p:spTgt>
                                        </p:tgtEl>
                                        <p:attrNameLst>
                                          <p:attrName>style.visibility</p:attrName>
                                        </p:attrNameLst>
                                      </p:cBhvr>
                                      <p:to>
                                        <p:strVal val="visible"/>
                                      </p:to>
                                    </p:set>
                                    <p:animEffect transition="in" filter="fade">
                                      <p:cBhvr>
                                        <p:cTn id="134" dur="2000"/>
                                        <p:tgtEl>
                                          <p:spTgt spid="7">
                                            <p:txEl>
                                              <p:pRg st="6" end="6"/>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
                                            <p:txEl>
                                              <p:pRg st="0" end="0"/>
                                            </p:txEl>
                                          </p:spTgt>
                                        </p:tgtEl>
                                        <p:attrNameLst>
                                          <p:attrName>style.visibility</p:attrName>
                                        </p:attrNameLst>
                                      </p:cBhvr>
                                      <p:to>
                                        <p:strVal val="visible"/>
                                      </p:to>
                                    </p:set>
                                    <p:animEffect transition="in" filter="fade">
                                      <p:cBhvr>
                                        <p:cTn id="139" dur="2000"/>
                                        <p:tgtEl>
                                          <p:spTgt spid="9">
                                            <p:txEl>
                                              <p:pRg st="0" end="0"/>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
                                            <p:txEl>
                                              <p:pRg st="1" end="1"/>
                                            </p:txEl>
                                          </p:spTgt>
                                        </p:tgtEl>
                                        <p:attrNameLst>
                                          <p:attrName>style.visibility</p:attrName>
                                        </p:attrNameLst>
                                      </p:cBhvr>
                                      <p:to>
                                        <p:strVal val="visible"/>
                                      </p:to>
                                    </p:set>
                                    <p:animEffect transition="in" filter="fade">
                                      <p:cBhvr>
                                        <p:cTn id="142" dur="2000"/>
                                        <p:tgtEl>
                                          <p:spTgt spid="9">
                                            <p:txEl>
                                              <p:pRg st="1" end="1"/>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
                                            <p:txEl>
                                              <p:pRg st="2" end="2"/>
                                            </p:txEl>
                                          </p:spTgt>
                                        </p:tgtEl>
                                        <p:attrNameLst>
                                          <p:attrName>style.visibility</p:attrName>
                                        </p:attrNameLst>
                                      </p:cBhvr>
                                      <p:to>
                                        <p:strVal val="visible"/>
                                      </p:to>
                                    </p:set>
                                    <p:animEffect transition="in" filter="fade">
                                      <p:cBhvr>
                                        <p:cTn id="145" dur="2000"/>
                                        <p:tgtEl>
                                          <p:spTgt spid="9">
                                            <p:txEl>
                                              <p:pRg st="2" end="2"/>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
                                            <p:txEl>
                                              <p:pRg st="3" end="3"/>
                                            </p:txEl>
                                          </p:spTgt>
                                        </p:tgtEl>
                                        <p:attrNameLst>
                                          <p:attrName>style.visibility</p:attrName>
                                        </p:attrNameLst>
                                      </p:cBhvr>
                                      <p:to>
                                        <p:strVal val="visible"/>
                                      </p:to>
                                    </p:set>
                                    <p:animEffect transition="in" filter="fade">
                                      <p:cBhvr>
                                        <p:cTn id="148"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P spid="7" grpId="0" uiExpand="1" build="allAtOnce"/>
      <p:bldP spid="8" grpId="0" uiExpand="1" build="allAtOnce"/>
      <p:bldP spid="9"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071813" y="1500188"/>
            <a:ext cx="792162" cy="1139825"/>
            <a:chOff x="2517" y="935"/>
            <a:chExt cx="499" cy="718"/>
          </a:xfrm>
        </p:grpSpPr>
        <p:grpSp>
          <p:nvGrpSpPr>
            <p:cNvPr id="146535" name="Group 9"/>
            <p:cNvGrpSpPr>
              <a:grpSpLocks/>
            </p:cNvGrpSpPr>
            <p:nvPr/>
          </p:nvGrpSpPr>
          <p:grpSpPr bwMode="auto">
            <a:xfrm>
              <a:off x="2517" y="935"/>
              <a:ext cx="499" cy="680"/>
              <a:chOff x="3470" y="3022"/>
              <a:chExt cx="499" cy="680"/>
            </a:xfrm>
          </p:grpSpPr>
          <p:sp>
            <p:nvSpPr>
              <p:cNvPr id="146538" name="Rectangle 10"/>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cs typeface="Arial" charset="0"/>
                </a:endParaRPr>
              </a:p>
            </p:txBody>
          </p:sp>
          <p:sp>
            <p:nvSpPr>
              <p:cNvPr id="146539" name="AutoShape 11"/>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46536" name="Picture 12" descr="EPC ch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7" y="981"/>
              <a:ext cx="454" cy="499"/>
            </a:xfrm>
            <a:prstGeom prst="rect">
              <a:avLst/>
            </a:prstGeom>
            <a:noFill/>
            <a:ln w="9525">
              <a:noFill/>
              <a:miter lim="800000"/>
              <a:headEnd/>
              <a:tailEnd/>
            </a:ln>
          </p:spPr>
        </p:pic>
        <p:sp>
          <p:nvSpPr>
            <p:cNvPr id="146537" name="Text Box 13"/>
            <p:cNvSpPr txBox="1">
              <a:spLocks noChangeArrowheads="1"/>
            </p:cNvSpPr>
            <p:nvPr/>
          </p:nvSpPr>
          <p:spPr bwMode="auto">
            <a:xfrm>
              <a:off x="2608" y="1480"/>
              <a:ext cx="313" cy="173"/>
            </a:xfrm>
            <a:prstGeom prst="rect">
              <a:avLst/>
            </a:prstGeom>
            <a:noFill/>
            <a:ln w="9525">
              <a:noFill/>
              <a:miter lim="800000"/>
              <a:headEnd/>
              <a:tailEnd/>
            </a:ln>
          </p:spPr>
          <p:txBody>
            <a:bodyPr wrap="none">
              <a:spAutoFit/>
            </a:bodyPr>
            <a:lstStyle/>
            <a:p>
              <a:pPr fontAlgn="base">
                <a:spcBef>
                  <a:spcPct val="0"/>
                </a:spcBef>
                <a:spcAft>
                  <a:spcPct val="0"/>
                </a:spcAft>
              </a:pPr>
              <a:r>
                <a:rPr lang="en-GB" sz="1200">
                  <a:solidFill>
                    <a:srgbClr val="000000"/>
                  </a:solidFill>
                  <a:cs typeface="Arial" charset="0"/>
                </a:rPr>
                <a:t>EPC</a:t>
              </a:r>
              <a:endParaRPr lang="en-US" sz="1200">
                <a:solidFill>
                  <a:srgbClr val="000000"/>
                </a:solidFill>
                <a:cs typeface="Arial" charset="0"/>
              </a:endParaRPr>
            </a:p>
          </p:txBody>
        </p:sp>
      </p:grpSp>
      <p:grpSp>
        <p:nvGrpSpPr>
          <p:cNvPr id="4" name="Group 14"/>
          <p:cNvGrpSpPr>
            <a:grpSpLocks/>
          </p:cNvGrpSpPr>
          <p:nvPr/>
        </p:nvGrpSpPr>
        <p:grpSpPr bwMode="auto">
          <a:xfrm>
            <a:off x="2428875" y="1571625"/>
            <a:ext cx="792163" cy="1079500"/>
            <a:chOff x="2925" y="1071"/>
            <a:chExt cx="499" cy="680"/>
          </a:xfrm>
        </p:grpSpPr>
        <p:grpSp>
          <p:nvGrpSpPr>
            <p:cNvPr id="146530" name="Group 15"/>
            <p:cNvGrpSpPr>
              <a:grpSpLocks/>
            </p:cNvGrpSpPr>
            <p:nvPr/>
          </p:nvGrpSpPr>
          <p:grpSpPr bwMode="auto">
            <a:xfrm>
              <a:off x="2925" y="1071"/>
              <a:ext cx="499" cy="680"/>
              <a:chOff x="3470" y="3022"/>
              <a:chExt cx="499" cy="680"/>
            </a:xfrm>
          </p:grpSpPr>
          <p:sp>
            <p:nvSpPr>
              <p:cNvPr id="146533" name="Rectangle 16"/>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46534" name="AutoShape 17"/>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46531" name="Picture 18" descr="sy00954_"/>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5" y="1071"/>
              <a:ext cx="422" cy="397"/>
            </a:xfrm>
            <a:prstGeom prst="rect">
              <a:avLst/>
            </a:prstGeom>
            <a:noFill/>
            <a:ln w="9525">
              <a:noFill/>
              <a:miter lim="800000"/>
              <a:headEnd/>
              <a:tailEnd/>
            </a:ln>
          </p:spPr>
        </p:pic>
        <p:sp>
          <p:nvSpPr>
            <p:cNvPr id="146532" name="Text Box 19"/>
            <p:cNvSpPr txBox="1">
              <a:spLocks noChangeArrowheads="1"/>
            </p:cNvSpPr>
            <p:nvPr/>
          </p:nvSpPr>
          <p:spPr bwMode="auto">
            <a:xfrm>
              <a:off x="2925" y="1480"/>
              <a:ext cx="499" cy="250"/>
            </a:xfrm>
            <a:prstGeom prst="rect">
              <a:avLst/>
            </a:prstGeom>
            <a:noFill/>
            <a:ln w="9525">
              <a:noFill/>
              <a:miter lim="800000"/>
              <a:headEnd/>
              <a:tailEnd/>
            </a:ln>
          </p:spPr>
          <p:txBody>
            <a:bodyPr>
              <a:spAutoFit/>
            </a:bodyPr>
            <a:lstStyle/>
            <a:p>
              <a:pPr algn="ctr" fontAlgn="base">
                <a:spcBef>
                  <a:spcPct val="0"/>
                </a:spcBef>
                <a:spcAft>
                  <a:spcPct val="0"/>
                </a:spcAft>
              </a:pPr>
              <a:r>
                <a:rPr lang="en-GB" sz="1000">
                  <a:solidFill>
                    <a:srgbClr val="000000"/>
                  </a:solidFill>
                  <a:cs typeface="Arial" charset="0"/>
                </a:rPr>
                <a:t>Electrical</a:t>
              </a:r>
            </a:p>
            <a:p>
              <a:pPr algn="ctr" fontAlgn="base">
                <a:spcBef>
                  <a:spcPct val="0"/>
                </a:spcBef>
                <a:spcAft>
                  <a:spcPct val="0"/>
                </a:spcAft>
              </a:pPr>
              <a:r>
                <a:rPr lang="en-GB" sz="1000">
                  <a:solidFill>
                    <a:srgbClr val="000000"/>
                  </a:solidFill>
                  <a:cs typeface="Arial" charset="0"/>
                </a:rPr>
                <a:t>Certs</a:t>
              </a:r>
              <a:endParaRPr lang="en-US" sz="1000">
                <a:solidFill>
                  <a:srgbClr val="000000"/>
                </a:solidFill>
                <a:cs typeface="Arial" charset="0"/>
              </a:endParaRPr>
            </a:p>
          </p:txBody>
        </p:sp>
      </p:grpSp>
      <p:grpSp>
        <p:nvGrpSpPr>
          <p:cNvPr id="6" name="Group 20"/>
          <p:cNvGrpSpPr>
            <a:grpSpLocks/>
          </p:cNvGrpSpPr>
          <p:nvPr/>
        </p:nvGrpSpPr>
        <p:grpSpPr bwMode="auto">
          <a:xfrm>
            <a:off x="1785938" y="1643063"/>
            <a:ext cx="803275" cy="1079500"/>
            <a:chOff x="2200" y="845"/>
            <a:chExt cx="506" cy="680"/>
          </a:xfrm>
        </p:grpSpPr>
        <p:grpSp>
          <p:nvGrpSpPr>
            <p:cNvPr id="146525" name="Group 21"/>
            <p:cNvGrpSpPr>
              <a:grpSpLocks/>
            </p:cNvGrpSpPr>
            <p:nvPr/>
          </p:nvGrpSpPr>
          <p:grpSpPr bwMode="auto">
            <a:xfrm>
              <a:off x="2200" y="845"/>
              <a:ext cx="499" cy="680"/>
              <a:chOff x="3470" y="3022"/>
              <a:chExt cx="499" cy="680"/>
            </a:xfrm>
          </p:grpSpPr>
          <p:sp>
            <p:nvSpPr>
              <p:cNvPr id="146528" name="Rectangle 22"/>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46529" name="AutoShape 23"/>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46526" name="Picture 24" descr="sy00589_"/>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0" y="845"/>
              <a:ext cx="506" cy="372"/>
            </a:xfrm>
            <a:prstGeom prst="rect">
              <a:avLst/>
            </a:prstGeom>
            <a:noFill/>
            <a:ln w="9525">
              <a:noFill/>
              <a:miter lim="800000"/>
              <a:headEnd/>
              <a:tailEnd/>
            </a:ln>
          </p:spPr>
        </p:pic>
        <p:sp>
          <p:nvSpPr>
            <p:cNvPr id="146527" name="Text Box 25"/>
            <p:cNvSpPr txBox="1">
              <a:spLocks noChangeArrowheads="1"/>
            </p:cNvSpPr>
            <p:nvPr/>
          </p:nvSpPr>
          <p:spPr bwMode="auto">
            <a:xfrm>
              <a:off x="2200" y="1253"/>
              <a:ext cx="478" cy="250"/>
            </a:xfrm>
            <a:prstGeom prst="rect">
              <a:avLst/>
            </a:prstGeom>
            <a:noFill/>
            <a:ln w="9525">
              <a:noFill/>
              <a:miter lim="800000"/>
              <a:headEnd/>
              <a:tailEnd/>
            </a:ln>
          </p:spPr>
          <p:txBody>
            <a:bodyPr wrap="none">
              <a:spAutoFit/>
            </a:bodyPr>
            <a:lstStyle/>
            <a:p>
              <a:pPr algn="ctr" fontAlgn="base">
                <a:spcBef>
                  <a:spcPct val="0"/>
                </a:spcBef>
                <a:spcAft>
                  <a:spcPct val="0"/>
                </a:spcAft>
              </a:pPr>
              <a:r>
                <a:rPr lang="en-GB" sz="1000">
                  <a:solidFill>
                    <a:srgbClr val="000000"/>
                  </a:solidFill>
                  <a:cs typeface="Arial" charset="0"/>
                </a:rPr>
                <a:t>Gas</a:t>
              </a:r>
            </a:p>
            <a:p>
              <a:pPr algn="ctr" fontAlgn="base">
                <a:spcBef>
                  <a:spcPct val="0"/>
                </a:spcBef>
                <a:spcAft>
                  <a:spcPct val="0"/>
                </a:spcAft>
              </a:pPr>
              <a:r>
                <a:rPr lang="en-GB" sz="1000">
                  <a:solidFill>
                    <a:srgbClr val="000000"/>
                  </a:solidFill>
                  <a:cs typeface="Arial" charset="0"/>
                </a:rPr>
                <a:t>Inspection</a:t>
              </a:r>
              <a:endParaRPr lang="en-US" sz="1000">
                <a:solidFill>
                  <a:srgbClr val="000000"/>
                </a:solidFill>
                <a:cs typeface="Arial" charset="0"/>
              </a:endParaRPr>
            </a:p>
          </p:txBody>
        </p:sp>
      </p:grpSp>
      <p:grpSp>
        <p:nvGrpSpPr>
          <p:cNvPr id="8" name="Group 26"/>
          <p:cNvGrpSpPr>
            <a:grpSpLocks/>
          </p:cNvGrpSpPr>
          <p:nvPr/>
        </p:nvGrpSpPr>
        <p:grpSpPr bwMode="auto">
          <a:xfrm>
            <a:off x="1143000" y="1714500"/>
            <a:ext cx="792163" cy="1079500"/>
            <a:chOff x="1519" y="935"/>
            <a:chExt cx="499" cy="680"/>
          </a:xfrm>
        </p:grpSpPr>
        <p:grpSp>
          <p:nvGrpSpPr>
            <p:cNvPr id="146520" name="Group 27"/>
            <p:cNvGrpSpPr>
              <a:grpSpLocks/>
            </p:cNvGrpSpPr>
            <p:nvPr/>
          </p:nvGrpSpPr>
          <p:grpSpPr bwMode="auto">
            <a:xfrm>
              <a:off x="1519" y="935"/>
              <a:ext cx="499" cy="680"/>
              <a:chOff x="3470" y="3022"/>
              <a:chExt cx="499" cy="680"/>
            </a:xfrm>
          </p:grpSpPr>
          <p:sp>
            <p:nvSpPr>
              <p:cNvPr id="146523" name="Rectangle 28"/>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46524" name="AutoShape 29"/>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46521" name="Picture 30" descr="sy00944_"/>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55" y="935"/>
              <a:ext cx="224" cy="424"/>
            </a:xfrm>
            <a:prstGeom prst="rect">
              <a:avLst/>
            </a:prstGeom>
            <a:noFill/>
            <a:ln w="9525">
              <a:noFill/>
              <a:miter lim="800000"/>
              <a:headEnd/>
              <a:tailEnd/>
            </a:ln>
          </p:spPr>
        </p:pic>
        <p:sp>
          <p:nvSpPr>
            <p:cNvPr id="146522" name="Text Box 31"/>
            <p:cNvSpPr txBox="1">
              <a:spLocks noChangeArrowheads="1"/>
            </p:cNvSpPr>
            <p:nvPr/>
          </p:nvSpPr>
          <p:spPr bwMode="auto">
            <a:xfrm>
              <a:off x="1610" y="1389"/>
              <a:ext cx="315" cy="154"/>
            </a:xfrm>
            <a:prstGeom prst="rect">
              <a:avLst/>
            </a:prstGeom>
            <a:noFill/>
            <a:ln w="9525">
              <a:noFill/>
              <a:miter lim="800000"/>
              <a:headEnd/>
              <a:tailEnd/>
            </a:ln>
          </p:spPr>
          <p:txBody>
            <a:bodyPr wrap="none">
              <a:spAutoFit/>
            </a:bodyPr>
            <a:lstStyle/>
            <a:p>
              <a:pPr fontAlgn="base">
                <a:spcBef>
                  <a:spcPct val="0"/>
                </a:spcBef>
                <a:spcAft>
                  <a:spcPct val="0"/>
                </a:spcAft>
              </a:pPr>
              <a:r>
                <a:rPr lang="en-GB" sz="1000">
                  <a:solidFill>
                    <a:srgbClr val="000000"/>
                  </a:solidFill>
                  <a:cs typeface="Arial" charset="0"/>
                </a:rPr>
                <a:t>Voids</a:t>
              </a:r>
              <a:endParaRPr lang="en-US" sz="1000">
                <a:solidFill>
                  <a:srgbClr val="000000"/>
                </a:solidFill>
                <a:cs typeface="Arial" charset="0"/>
              </a:endParaRPr>
            </a:p>
          </p:txBody>
        </p:sp>
      </p:grpSp>
      <p:sp>
        <p:nvSpPr>
          <p:cNvPr id="204832" name="Rectangle 32"/>
          <p:cNvSpPr>
            <a:spLocks noChangeArrowheads="1"/>
          </p:cNvSpPr>
          <p:nvPr/>
        </p:nvSpPr>
        <p:spPr bwMode="auto">
          <a:xfrm>
            <a:off x="457200" y="44450"/>
            <a:ext cx="8229600" cy="1143000"/>
          </a:xfrm>
          <a:prstGeom prst="rect">
            <a:avLst/>
          </a:prstGeom>
          <a:noFill/>
          <a:ln w="9525">
            <a:noFill/>
            <a:miter lim="800000"/>
            <a:headEnd/>
            <a:tailEnd/>
          </a:ln>
          <a:effectLst/>
        </p:spPr>
        <p:txBody>
          <a:bodyPr anchor="ctr"/>
          <a:lstStyle/>
          <a:p>
            <a:pPr fontAlgn="base">
              <a:spcBef>
                <a:spcPct val="0"/>
              </a:spcBef>
              <a:spcAft>
                <a:spcPct val="0"/>
              </a:spcAft>
              <a:defRPr/>
            </a:pPr>
            <a:r>
              <a:rPr lang="en-GB" sz="3200" dirty="0">
                <a:solidFill>
                  <a:srgbClr val="004165"/>
                </a:solidFill>
                <a:cs typeface="Arial" charset="0"/>
              </a:rPr>
              <a:t>1st Touch – Solution overview</a:t>
            </a:r>
            <a:endParaRPr lang="en-US" sz="3200" dirty="0">
              <a:solidFill>
                <a:srgbClr val="004165"/>
              </a:solidFill>
              <a:cs typeface="Arial" charset="0"/>
            </a:endParaRPr>
          </a:p>
        </p:txBody>
      </p:sp>
      <p:grpSp>
        <p:nvGrpSpPr>
          <p:cNvPr id="10" name="Group 33"/>
          <p:cNvGrpSpPr>
            <a:grpSpLocks/>
          </p:cNvGrpSpPr>
          <p:nvPr/>
        </p:nvGrpSpPr>
        <p:grpSpPr bwMode="auto">
          <a:xfrm>
            <a:off x="428625" y="1785938"/>
            <a:ext cx="863600" cy="1079500"/>
            <a:chOff x="4740" y="1071"/>
            <a:chExt cx="544" cy="680"/>
          </a:xfrm>
        </p:grpSpPr>
        <p:grpSp>
          <p:nvGrpSpPr>
            <p:cNvPr id="146515" name="Group 34"/>
            <p:cNvGrpSpPr>
              <a:grpSpLocks/>
            </p:cNvGrpSpPr>
            <p:nvPr/>
          </p:nvGrpSpPr>
          <p:grpSpPr bwMode="auto">
            <a:xfrm>
              <a:off x="4785" y="1071"/>
              <a:ext cx="499" cy="680"/>
              <a:chOff x="3470" y="3022"/>
              <a:chExt cx="499" cy="680"/>
            </a:xfrm>
          </p:grpSpPr>
          <p:sp>
            <p:nvSpPr>
              <p:cNvPr id="146518" name="Rectangle 35"/>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46519" name="AutoShape 36"/>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46516" name="Picture 37" descr="bd09831_"/>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85" y="1071"/>
              <a:ext cx="454" cy="389"/>
            </a:xfrm>
            <a:prstGeom prst="rect">
              <a:avLst/>
            </a:prstGeom>
            <a:noFill/>
            <a:ln w="9525">
              <a:noFill/>
              <a:miter lim="800000"/>
              <a:headEnd/>
              <a:tailEnd/>
            </a:ln>
          </p:spPr>
        </p:pic>
        <p:sp>
          <p:nvSpPr>
            <p:cNvPr id="146517" name="Text Box 38"/>
            <p:cNvSpPr txBox="1">
              <a:spLocks noChangeArrowheads="1"/>
            </p:cNvSpPr>
            <p:nvPr/>
          </p:nvSpPr>
          <p:spPr bwMode="auto">
            <a:xfrm>
              <a:off x="4740" y="1480"/>
              <a:ext cx="532" cy="250"/>
            </a:xfrm>
            <a:prstGeom prst="rect">
              <a:avLst/>
            </a:prstGeom>
            <a:noFill/>
            <a:ln w="9525">
              <a:noFill/>
              <a:miter lim="800000"/>
              <a:headEnd/>
              <a:tailEnd/>
            </a:ln>
          </p:spPr>
          <p:txBody>
            <a:bodyPr wrap="none">
              <a:spAutoFit/>
            </a:bodyPr>
            <a:lstStyle/>
            <a:p>
              <a:pPr algn="ctr" fontAlgn="base">
                <a:spcBef>
                  <a:spcPct val="0"/>
                </a:spcBef>
                <a:spcAft>
                  <a:spcPct val="0"/>
                </a:spcAft>
              </a:pPr>
              <a:r>
                <a:rPr lang="en-GB" sz="1000">
                  <a:solidFill>
                    <a:srgbClr val="000000"/>
                  </a:solidFill>
                  <a:cs typeface="Arial" charset="0"/>
                </a:rPr>
                <a:t>Responsive</a:t>
              </a:r>
            </a:p>
            <a:p>
              <a:pPr algn="ctr" fontAlgn="base">
                <a:spcBef>
                  <a:spcPct val="0"/>
                </a:spcBef>
                <a:spcAft>
                  <a:spcPct val="0"/>
                </a:spcAft>
              </a:pPr>
              <a:r>
                <a:rPr lang="en-GB" sz="1000">
                  <a:solidFill>
                    <a:srgbClr val="000000"/>
                  </a:solidFill>
                  <a:cs typeface="Arial" charset="0"/>
                </a:rPr>
                <a:t>Repairs</a:t>
              </a:r>
              <a:endParaRPr lang="en-US" sz="1000">
                <a:solidFill>
                  <a:srgbClr val="000000"/>
                </a:solidFill>
                <a:cs typeface="Arial" charset="0"/>
              </a:endParaRPr>
            </a:p>
          </p:txBody>
        </p:sp>
      </p:grpSp>
      <p:sp>
        <p:nvSpPr>
          <p:cNvPr id="146441" name="Line 39"/>
          <p:cNvSpPr>
            <a:spLocks noChangeShapeType="1"/>
          </p:cNvSpPr>
          <p:nvPr/>
        </p:nvSpPr>
        <p:spPr bwMode="auto">
          <a:xfrm>
            <a:off x="611188" y="2924175"/>
            <a:ext cx="8137525" cy="0"/>
          </a:xfrm>
          <a:prstGeom prst="line">
            <a:avLst/>
          </a:prstGeom>
          <a:noFill/>
          <a:ln w="9525">
            <a:solidFill>
              <a:schemeClr val="tx1"/>
            </a:solidFill>
            <a:round/>
            <a:headEnd type="diamond" w="med" len="med"/>
            <a:tailEnd type="triangle" w="med" len="med"/>
          </a:ln>
        </p:spPr>
        <p:txBody>
          <a:bodyPr/>
          <a:lstStyle/>
          <a:p>
            <a:pPr fontAlgn="base">
              <a:spcBef>
                <a:spcPct val="0"/>
              </a:spcBef>
              <a:spcAft>
                <a:spcPct val="0"/>
              </a:spcAft>
            </a:pPr>
            <a:endParaRPr lang="en-US">
              <a:solidFill>
                <a:srgbClr val="000000"/>
              </a:solidFill>
              <a:cs typeface="Arial" charset="0"/>
            </a:endParaRPr>
          </a:p>
        </p:txBody>
      </p:sp>
      <p:pic>
        <p:nvPicPr>
          <p:cNvPr id="146442" name="Picture 43" descr="cloud illustration ic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43375" y="5214938"/>
            <a:ext cx="3024188" cy="1219200"/>
          </a:xfrm>
          <a:prstGeom prst="rect">
            <a:avLst/>
          </a:prstGeom>
          <a:noFill/>
          <a:ln w="9525">
            <a:noFill/>
            <a:miter lim="800000"/>
            <a:headEnd/>
            <a:tailEnd/>
          </a:ln>
        </p:spPr>
      </p:pic>
      <p:pic>
        <p:nvPicPr>
          <p:cNvPr id="146443" name="Picture 42" descr="Pocket PC sm"/>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54963" y="5432425"/>
            <a:ext cx="593725" cy="890588"/>
          </a:xfrm>
          <a:prstGeom prst="rect">
            <a:avLst/>
          </a:prstGeom>
          <a:noFill/>
          <a:ln w="9525">
            <a:noFill/>
            <a:miter lim="800000"/>
            <a:headEnd/>
            <a:tailEnd/>
          </a:ln>
        </p:spPr>
      </p:pic>
      <p:grpSp>
        <p:nvGrpSpPr>
          <p:cNvPr id="146444" name="Group 49"/>
          <p:cNvGrpSpPr>
            <a:grpSpLocks/>
          </p:cNvGrpSpPr>
          <p:nvPr/>
        </p:nvGrpSpPr>
        <p:grpSpPr bwMode="auto">
          <a:xfrm>
            <a:off x="2698750" y="4929188"/>
            <a:ext cx="717550" cy="1054100"/>
            <a:chOff x="4422" y="1888"/>
            <a:chExt cx="452" cy="664"/>
          </a:xfrm>
        </p:grpSpPr>
        <p:pic>
          <p:nvPicPr>
            <p:cNvPr id="146513" name="Picture 50" descr="SQL sm"/>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22" y="1888"/>
              <a:ext cx="452" cy="664"/>
            </a:xfrm>
            <a:prstGeom prst="rect">
              <a:avLst/>
            </a:prstGeom>
            <a:noFill/>
            <a:ln w="9525">
              <a:noFill/>
              <a:miter lim="800000"/>
              <a:headEnd/>
              <a:tailEnd/>
            </a:ln>
          </p:spPr>
        </p:pic>
        <p:pic>
          <p:nvPicPr>
            <p:cNvPr id="146514" name="Picture 51" descr="Pocket PC sm"/>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94" y="2069"/>
              <a:ext cx="128" cy="226"/>
            </a:xfrm>
            <a:prstGeom prst="rect">
              <a:avLst/>
            </a:prstGeom>
            <a:noFill/>
            <a:ln w="9525">
              <a:noFill/>
              <a:miter lim="800000"/>
              <a:headEnd/>
              <a:tailEnd/>
            </a:ln>
          </p:spPr>
        </p:pic>
      </p:grpSp>
      <p:sp>
        <p:nvSpPr>
          <p:cNvPr id="146445" name="Text Box 52"/>
          <p:cNvSpPr txBox="1">
            <a:spLocks noChangeArrowheads="1"/>
          </p:cNvSpPr>
          <p:nvPr/>
        </p:nvSpPr>
        <p:spPr bwMode="auto">
          <a:xfrm>
            <a:off x="3429000" y="5075238"/>
            <a:ext cx="1125538" cy="5810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600">
                <a:solidFill>
                  <a:srgbClr val="000000"/>
                </a:solidFill>
                <a:latin typeface="Verdana" pitchFamily="34" charset="0"/>
                <a:cs typeface="Arial" charset="0"/>
              </a:rPr>
              <a:t>1</a:t>
            </a:r>
            <a:r>
              <a:rPr lang="en-GB" sz="1600" baseline="30000">
                <a:solidFill>
                  <a:srgbClr val="000000"/>
                </a:solidFill>
                <a:latin typeface="Verdana" pitchFamily="34" charset="0"/>
                <a:cs typeface="Arial" charset="0"/>
              </a:rPr>
              <a:t>st</a:t>
            </a:r>
            <a:r>
              <a:rPr lang="en-GB" sz="1600">
                <a:solidFill>
                  <a:srgbClr val="000000"/>
                </a:solidFill>
                <a:latin typeface="Verdana" pitchFamily="34" charset="0"/>
                <a:cs typeface="Arial" charset="0"/>
              </a:rPr>
              <a:t> Touch</a:t>
            </a:r>
          </a:p>
          <a:p>
            <a:pPr eaLnBrk="0" fontAlgn="base" hangingPunct="0">
              <a:spcBef>
                <a:spcPct val="0"/>
              </a:spcBef>
              <a:spcAft>
                <a:spcPct val="0"/>
              </a:spcAft>
            </a:pPr>
            <a:r>
              <a:rPr lang="en-GB" sz="1600">
                <a:solidFill>
                  <a:srgbClr val="000000"/>
                </a:solidFill>
                <a:latin typeface="Verdana" pitchFamily="34" charset="0"/>
                <a:cs typeface="Arial" charset="0"/>
              </a:rPr>
              <a:t>Mobile</a:t>
            </a:r>
            <a:endParaRPr lang="en-US" sz="1600">
              <a:solidFill>
                <a:srgbClr val="000000"/>
              </a:solidFill>
              <a:latin typeface="Verdana" pitchFamily="34" charset="0"/>
              <a:cs typeface="Arial" charset="0"/>
            </a:endParaRPr>
          </a:p>
        </p:txBody>
      </p:sp>
      <p:sp>
        <p:nvSpPr>
          <p:cNvPr id="146446" name="Line 53"/>
          <p:cNvSpPr>
            <a:spLocks noChangeShapeType="1"/>
          </p:cNvSpPr>
          <p:nvPr/>
        </p:nvSpPr>
        <p:spPr bwMode="auto">
          <a:xfrm>
            <a:off x="7091363" y="5792788"/>
            <a:ext cx="865187" cy="0"/>
          </a:xfrm>
          <a:prstGeom prst="line">
            <a:avLst/>
          </a:prstGeom>
          <a:noFill/>
          <a:ln w="57150">
            <a:solidFill>
              <a:schemeClr val="tx1"/>
            </a:solidFill>
            <a:round/>
            <a:headEnd type="triangle" w="med" len="med"/>
            <a:tailEnd type="triangle" w="med" len="med"/>
          </a:ln>
        </p:spPr>
        <p:txBody>
          <a:bodyPr/>
          <a:lstStyle/>
          <a:p>
            <a:pPr fontAlgn="base">
              <a:spcBef>
                <a:spcPct val="0"/>
              </a:spcBef>
              <a:spcAft>
                <a:spcPct val="0"/>
              </a:spcAft>
            </a:pPr>
            <a:endParaRPr lang="en-US">
              <a:solidFill>
                <a:srgbClr val="000000"/>
              </a:solidFill>
              <a:cs typeface="Arial" charset="0"/>
            </a:endParaRPr>
          </a:p>
        </p:txBody>
      </p:sp>
      <p:sp>
        <p:nvSpPr>
          <p:cNvPr id="146447" name="Text Box 54"/>
          <p:cNvSpPr txBox="1">
            <a:spLocks noChangeArrowheads="1"/>
          </p:cNvSpPr>
          <p:nvPr/>
        </p:nvSpPr>
        <p:spPr bwMode="auto">
          <a:xfrm>
            <a:off x="4570413" y="5505450"/>
            <a:ext cx="2606675" cy="641350"/>
          </a:xfrm>
          <a:prstGeom prst="rect">
            <a:avLst/>
          </a:prstGeom>
          <a:noFill/>
          <a:ln w="9525">
            <a:noFill/>
            <a:miter lim="800000"/>
            <a:headEnd/>
            <a:tailEnd/>
          </a:ln>
        </p:spPr>
        <p:txBody>
          <a:bodyPr>
            <a:spAutoFit/>
          </a:bodyPr>
          <a:lstStyle/>
          <a:p>
            <a:pPr fontAlgn="base">
              <a:spcBef>
                <a:spcPct val="0"/>
              </a:spcBef>
              <a:spcAft>
                <a:spcPct val="0"/>
              </a:spcAft>
            </a:pPr>
            <a:r>
              <a:rPr lang="en-GB">
                <a:solidFill>
                  <a:srgbClr val="000000"/>
                </a:solidFill>
                <a:cs typeface="Arial" charset="0"/>
              </a:rPr>
              <a:t>Guaranteed</a:t>
            </a:r>
          </a:p>
          <a:p>
            <a:pPr fontAlgn="base">
              <a:spcBef>
                <a:spcPct val="0"/>
              </a:spcBef>
              <a:spcAft>
                <a:spcPct val="0"/>
              </a:spcAft>
            </a:pPr>
            <a:r>
              <a:rPr lang="en-GB">
                <a:solidFill>
                  <a:srgbClr val="000000"/>
                </a:solidFill>
                <a:cs typeface="Arial" charset="0"/>
              </a:rPr>
              <a:t>Secure data delivery</a:t>
            </a:r>
            <a:endParaRPr lang="en-US">
              <a:solidFill>
                <a:srgbClr val="000000"/>
              </a:solidFill>
              <a:cs typeface="Arial" charset="0"/>
            </a:endParaRPr>
          </a:p>
        </p:txBody>
      </p:sp>
      <p:sp>
        <p:nvSpPr>
          <p:cNvPr id="146448" name="Line 55"/>
          <p:cNvSpPr>
            <a:spLocks noChangeShapeType="1"/>
          </p:cNvSpPr>
          <p:nvPr/>
        </p:nvSpPr>
        <p:spPr bwMode="auto">
          <a:xfrm>
            <a:off x="3429000" y="5861050"/>
            <a:ext cx="865188" cy="0"/>
          </a:xfrm>
          <a:prstGeom prst="line">
            <a:avLst/>
          </a:prstGeom>
          <a:noFill/>
          <a:ln w="57150">
            <a:solidFill>
              <a:schemeClr val="tx1"/>
            </a:solidFill>
            <a:round/>
            <a:headEnd type="triangle" w="med" len="med"/>
            <a:tailEnd type="triangle" w="med" len="med"/>
          </a:ln>
        </p:spPr>
        <p:txBody>
          <a:bodyPr/>
          <a:lstStyle/>
          <a:p>
            <a:pPr fontAlgn="base">
              <a:spcBef>
                <a:spcPct val="0"/>
              </a:spcBef>
              <a:spcAft>
                <a:spcPct val="0"/>
              </a:spcAft>
            </a:pPr>
            <a:endParaRPr lang="en-US">
              <a:solidFill>
                <a:srgbClr val="000000"/>
              </a:solidFill>
              <a:cs typeface="Arial" charset="0"/>
            </a:endParaRPr>
          </a:p>
        </p:txBody>
      </p:sp>
      <p:sp>
        <p:nvSpPr>
          <p:cNvPr id="146449" name="Line 55"/>
          <p:cNvSpPr>
            <a:spLocks noChangeShapeType="1"/>
          </p:cNvSpPr>
          <p:nvPr/>
        </p:nvSpPr>
        <p:spPr bwMode="auto">
          <a:xfrm>
            <a:off x="1857375" y="5861050"/>
            <a:ext cx="865188" cy="0"/>
          </a:xfrm>
          <a:prstGeom prst="line">
            <a:avLst/>
          </a:prstGeom>
          <a:noFill/>
          <a:ln w="57150">
            <a:solidFill>
              <a:schemeClr val="tx1"/>
            </a:solidFill>
            <a:round/>
            <a:headEnd type="triangle" w="med" len="med"/>
            <a:tailEnd type="triangle" w="med" len="med"/>
          </a:ln>
        </p:spPr>
        <p:txBody>
          <a:bodyPr/>
          <a:lstStyle/>
          <a:p>
            <a:pPr fontAlgn="base">
              <a:spcBef>
                <a:spcPct val="0"/>
              </a:spcBef>
              <a:spcAft>
                <a:spcPct val="0"/>
              </a:spcAft>
            </a:pPr>
            <a:endParaRPr lang="en-US">
              <a:solidFill>
                <a:srgbClr val="000000"/>
              </a:solidFill>
              <a:cs typeface="Arial" charset="0"/>
            </a:endParaRPr>
          </a:p>
        </p:txBody>
      </p:sp>
      <p:sp>
        <p:nvSpPr>
          <p:cNvPr id="146450" name="TextBox 65"/>
          <p:cNvSpPr txBox="1">
            <a:spLocks noChangeArrowheads="1"/>
          </p:cNvSpPr>
          <p:nvPr/>
        </p:nvSpPr>
        <p:spPr bwMode="auto">
          <a:xfrm>
            <a:off x="642938" y="5072063"/>
            <a:ext cx="1531188" cy="1200329"/>
          </a:xfrm>
          <a:prstGeom prst="rect">
            <a:avLst/>
          </a:prstGeom>
          <a:noFill/>
          <a:ln w="9525">
            <a:noFill/>
            <a:miter lim="800000"/>
            <a:headEnd/>
            <a:tailEnd/>
          </a:ln>
        </p:spPr>
        <p:txBody>
          <a:bodyPr wrap="none">
            <a:spAutoFit/>
          </a:bodyPr>
          <a:lstStyle/>
          <a:p>
            <a:pPr fontAlgn="base">
              <a:spcBef>
                <a:spcPct val="0"/>
              </a:spcBef>
              <a:spcAft>
                <a:spcPct val="0"/>
              </a:spcAft>
            </a:pPr>
            <a:r>
              <a:rPr lang="en-GB" dirty="0">
                <a:solidFill>
                  <a:srgbClr val="000000"/>
                </a:solidFill>
                <a:cs typeface="Arial" charset="0"/>
              </a:rPr>
              <a:t>Integration to</a:t>
            </a:r>
          </a:p>
          <a:p>
            <a:pPr fontAlgn="base">
              <a:spcBef>
                <a:spcPct val="0"/>
              </a:spcBef>
              <a:spcAft>
                <a:spcPct val="0"/>
              </a:spcAft>
            </a:pPr>
            <a:r>
              <a:rPr lang="en-GB" dirty="0">
                <a:solidFill>
                  <a:srgbClr val="000000"/>
                </a:solidFill>
                <a:cs typeface="Arial" charset="0"/>
              </a:rPr>
              <a:t>Multiple</a:t>
            </a:r>
          </a:p>
          <a:p>
            <a:pPr fontAlgn="base">
              <a:spcBef>
                <a:spcPct val="0"/>
              </a:spcBef>
              <a:spcAft>
                <a:spcPct val="0"/>
              </a:spcAft>
            </a:pPr>
            <a:r>
              <a:rPr lang="en-GB" dirty="0">
                <a:solidFill>
                  <a:srgbClr val="000000"/>
                </a:solidFill>
                <a:cs typeface="Arial" charset="0"/>
              </a:rPr>
              <a:t>Back </a:t>
            </a:r>
            <a:r>
              <a:rPr lang="en-GB" dirty="0" smtClean="0">
                <a:solidFill>
                  <a:srgbClr val="000000"/>
                </a:solidFill>
                <a:cs typeface="Arial" charset="0"/>
              </a:rPr>
              <a:t>office</a:t>
            </a:r>
          </a:p>
          <a:p>
            <a:pPr fontAlgn="base">
              <a:spcBef>
                <a:spcPct val="0"/>
              </a:spcBef>
              <a:spcAft>
                <a:spcPct val="0"/>
              </a:spcAft>
            </a:pPr>
            <a:r>
              <a:rPr lang="en-GB" dirty="0" smtClean="0">
                <a:solidFill>
                  <a:srgbClr val="000000"/>
                </a:solidFill>
                <a:cs typeface="Arial" charset="0"/>
              </a:rPr>
              <a:t>systems</a:t>
            </a:r>
            <a:endParaRPr lang="en-GB" dirty="0">
              <a:solidFill>
                <a:srgbClr val="000000"/>
              </a:solidFill>
              <a:cs typeface="Arial" charset="0"/>
            </a:endParaRPr>
          </a:p>
        </p:txBody>
      </p:sp>
      <p:grpSp>
        <p:nvGrpSpPr>
          <p:cNvPr id="13" name="Group 80"/>
          <p:cNvGrpSpPr>
            <a:grpSpLocks/>
          </p:cNvGrpSpPr>
          <p:nvPr/>
        </p:nvGrpSpPr>
        <p:grpSpPr bwMode="auto">
          <a:xfrm>
            <a:off x="395288" y="2997200"/>
            <a:ext cx="2071687" cy="2025650"/>
            <a:chOff x="857224" y="2975070"/>
            <a:chExt cx="2071703" cy="2025566"/>
          </a:xfrm>
        </p:grpSpPr>
        <p:sp>
          <p:nvSpPr>
            <p:cNvPr id="76" name="Flowchart: Magnetic Disk 75"/>
            <p:cNvSpPr/>
            <p:nvPr/>
          </p:nvSpPr>
          <p:spPr>
            <a:xfrm>
              <a:off x="857224" y="4071988"/>
              <a:ext cx="1428761" cy="642910"/>
            </a:xfrm>
            <a:prstGeom prst="flowChartMagneticDisk">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srgbClr val="000000"/>
                  </a:solidFill>
                </a:rPr>
                <a:t>Data</a:t>
              </a:r>
            </a:p>
            <a:p>
              <a:pPr algn="ctr" fontAlgn="base">
                <a:spcBef>
                  <a:spcPct val="0"/>
                </a:spcBef>
                <a:spcAft>
                  <a:spcPct val="0"/>
                </a:spcAft>
                <a:defRPr/>
              </a:pPr>
              <a:r>
                <a:rPr lang="en-GB" dirty="0">
                  <a:solidFill>
                    <a:srgbClr val="000000"/>
                  </a:solidFill>
                </a:rPr>
                <a:t>Warehouse</a:t>
              </a:r>
            </a:p>
          </p:txBody>
        </p:sp>
        <p:sp>
          <p:nvSpPr>
            <p:cNvPr id="146512" name="Line 55"/>
            <p:cNvSpPr>
              <a:spLocks noChangeShapeType="1"/>
            </p:cNvSpPr>
            <p:nvPr/>
          </p:nvSpPr>
          <p:spPr bwMode="auto">
            <a:xfrm>
              <a:off x="2285985" y="4500570"/>
              <a:ext cx="642942" cy="500066"/>
            </a:xfrm>
            <a:prstGeom prst="line">
              <a:avLst/>
            </a:prstGeom>
            <a:noFill/>
            <a:ln w="57150">
              <a:solidFill>
                <a:schemeClr val="tx1"/>
              </a:solidFill>
              <a:round/>
              <a:headEnd type="triangle" w="med" len="med"/>
              <a:tailEnd type="triangle" w="med" len="med"/>
            </a:ln>
          </p:spPr>
          <p:txBody>
            <a:bodyPr/>
            <a:lstStyle/>
            <a:p>
              <a:pPr fontAlgn="base">
                <a:spcBef>
                  <a:spcPct val="0"/>
                </a:spcBef>
                <a:spcAft>
                  <a:spcPct val="0"/>
                </a:spcAft>
              </a:pPr>
              <a:endParaRPr lang="en-US">
                <a:solidFill>
                  <a:srgbClr val="000000"/>
                </a:solidFill>
                <a:cs typeface="Arial" charset="0"/>
              </a:endParaRPr>
            </a:p>
          </p:txBody>
        </p:sp>
        <p:graphicFrame>
          <p:nvGraphicFramePr>
            <p:cNvPr id="146434" name="Object 1"/>
            <p:cNvGraphicFramePr>
              <a:graphicFrameLocks noChangeAspect="1"/>
            </p:cNvGraphicFramePr>
            <p:nvPr/>
          </p:nvGraphicFramePr>
          <p:xfrm>
            <a:off x="1000101" y="2975070"/>
            <a:ext cx="1071570" cy="1153999"/>
          </p:xfrm>
          <a:graphic>
            <a:graphicData uri="http://schemas.openxmlformats.org/presentationml/2006/ole">
              <mc:AlternateContent xmlns:mc="http://schemas.openxmlformats.org/markup-compatibility/2006">
                <mc:Choice xmlns:v="urn:schemas-microsoft-com:vml" Requires="v">
                  <p:oleObj spid="_x0000_s8263" name="Worksheet" r:id="rId14" imgW="11169000" imgH="10818000" progId="Excel.Sheet.8">
                    <p:embed/>
                  </p:oleObj>
                </mc:Choice>
                <mc:Fallback>
                  <p:oleObj name="Worksheet" r:id="rId14" imgW="11169000" imgH="10818000" progId="Excel.Shee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101" y="2975070"/>
                          <a:ext cx="1071570" cy="115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82"/>
          <p:cNvGrpSpPr>
            <a:grpSpLocks/>
          </p:cNvGrpSpPr>
          <p:nvPr/>
        </p:nvGrpSpPr>
        <p:grpSpPr bwMode="auto">
          <a:xfrm>
            <a:off x="6858000" y="3786188"/>
            <a:ext cx="1714500" cy="1357312"/>
            <a:chOff x="0" y="-30163"/>
            <a:chExt cx="9144000" cy="6888163"/>
          </a:xfrm>
        </p:grpSpPr>
        <p:pic>
          <p:nvPicPr>
            <p:cNvPr id="146504"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30163"/>
              <a:ext cx="8316913" cy="6888163"/>
            </a:xfrm>
            <a:prstGeom prst="rect">
              <a:avLst/>
            </a:prstGeom>
            <a:noFill/>
            <a:ln w="9525">
              <a:noFill/>
              <a:miter lim="800000"/>
              <a:headEnd/>
              <a:tailEnd/>
            </a:ln>
          </p:spPr>
        </p:pic>
        <p:grpSp>
          <p:nvGrpSpPr>
            <p:cNvPr id="146505" name="Group 84"/>
            <p:cNvGrpSpPr>
              <a:grpSpLocks/>
            </p:cNvGrpSpPr>
            <p:nvPr/>
          </p:nvGrpSpPr>
          <p:grpSpPr bwMode="auto">
            <a:xfrm>
              <a:off x="6372225" y="0"/>
              <a:ext cx="2771775" cy="5300663"/>
              <a:chOff x="4014" y="0"/>
              <a:chExt cx="1746" cy="3339"/>
            </a:xfrm>
          </p:grpSpPr>
          <p:grpSp>
            <p:nvGrpSpPr>
              <p:cNvPr id="146507" name="Group 4"/>
              <p:cNvGrpSpPr>
                <a:grpSpLocks/>
              </p:cNvGrpSpPr>
              <p:nvPr/>
            </p:nvGrpSpPr>
            <p:grpSpPr bwMode="auto">
              <a:xfrm>
                <a:off x="4014" y="0"/>
                <a:ext cx="1746" cy="3339"/>
                <a:chOff x="2835" y="0"/>
                <a:chExt cx="1951" cy="3612"/>
              </a:xfrm>
            </p:grpSpPr>
            <p:pic>
              <p:nvPicPr>
                <p:cNvPr id="146509" name="Picture 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835" y="0"/>
                  <a:ext cx="1951" cy="3612"/>
                </a:xfrm>
                <a:prstGeom prst="rect">
                  <a:avLst/>
                </a:prstGeom>
                <a:noFill/>
                <a:ln w="9525">
                  <a:noFill/>
                  <a:miter lim="800000"/>
                  <a:headEnd/>
                  <a:tailEnd/>
                </a:ln>
              </p:spPr>
            </p:pic>
            <p:pic>
              <p:nvPicPr>
                <p:cNvPr id="146510" name="Picture 6"/>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3" y="527"/>
                  <a:ext cx="1474" cy="1965"/>
                </a:xfrm>
                <a:prstGeom prst="rect">
                  <a:avLst/>
                </a:prstGeom>
                <a:noFill/>
                <a:ln w="9525">
                  <a:noFill/>
                  <a:miter lim="800000"/>
                  <a:headEnd/>
                  <a:tailEnd/>
                </a:ln>
              </p:spPr>
            </p:pic>
          </p:grpSp>
          <p:pic>
            <p:nvPicPr>
              <p:cNvPr id="146508" name="Picture 7"/>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184" y="436"/>
                <a:ext cx="1406" cy="1875"/>
              </a:xfrm>
              <a:prstGeom prst="rect">
                <a:avLst/>
              </a:prstGeom>
              <a:noFill/>
              <a:ln w="9525">
                <a:noFill/>
                <a:miter lim="800000"/>
                <a:headEnd/>
                <a:tailEnd/>
              </a:ln>
            </p:spPr>
          </p:pic>
        </p:grpSp>
        <p:pic>
          <p:nvPicPr>
            <p:cNvPr id="146506" name="Picture 8"/>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588125" y="620713"/>
              <a:ext cx="2324100" cy="3048000"/>
            </a:xfrm>
            <a:prstGeom prst="rect">
              <a:avLst/>
            </a:prstGeom>
            <a:noFill/>
            <a:ln w="9525">
              <a:noFill/>
              <a:miter lim="800000"/>
              <a:headEnd/>
              <a:tailEnd/>
            </a:ln>
          </p:spPr>
        </p:pic>
      </p:grpSp>
      <p:grpSp>
        <p:nvGrpSpPr>
          <p:cNvPr id="17" name="Group 76"/>
          <p:cNvGrpSpPr>
            <a:grpSpLocks/>
          </p:cNvGrpSpPr>
          <p:nvPr/>
        </p:nvGrpSpPr>
        <p:grpSpPr bwMode="auto">
          <a:xfrm>
            <a:off x="2143125" y="3214688"/>
            <a:ext cx="1820863" cy="1714500"/>
            <a:chOff x="2143108" y="3214686"/>
            <a:chExt cx="1821169" cy="1714512"/>
          </a:xfrm>
        </p:grpSpPr>
        <p:sp>
          <p:nvSpPr>
            <p:cNvPr id="146501" name="Line 55"/>
            <p:cNvSpPr>
              <a:spLocks noChangeShapeType="1"/>
            </p:cNvSpPr>
            <p:nvPr/>
          </p:nvSpPr>
          <p:spPr bwMode="auto">
            <a:xfrm>
              <a:off x="3176890" y="4429132"/>
              <a:ext cx="45719" cy="500066"/>
            </a:xfrm>
            <a:prstGeom prst="line">
              <a:avLst/>
            </a:prstGeom>
            <a:noFill/>
            <a:ln w="57150">
              <a:solidFill>
                <a:schemeClr val="tx1"/>
              </a:solidFill>
              <a:round/>
              <a:headEnd type="triangle" w="med" len="med"/>
              <a:tailEnd type="triangle" w="med" len="med"/>
            </a:ln>
          </p:spPr>
          <p:txBody>
            <a:bodyPr/>
            <a:lstStyle/>
            <a:p>
              <a:pPr fontAlgn="base">
                <a:spcBef>
                  <a:spcPct val="0"/>
                </a:spcBef>
                <a:spcAft>
                  <a:spcPct val="0"/>
                </a:spcAft>
              </a:pPr>
              <a:endParaRPr lang="en-US">
                <a:solidFill>
                  <a:srgbClr val="000000"/>
                </a:solidFill>
                <a:cs typeface="Arial" charset="0"/>
              </a:endParaRPr>
            </a:p>
          </p:txBody>
        </p:sp>
        <p:pic>
          <p:nvPicPr>
            <p:cNvPr id="146502" name="Picture 73" descr="ScheduleColours.gif"/>
            <p:cNvPicPr>
              <a:picLocks noChangeAspect="1"/>
            </p:cNvPicPr>
            <p:nvPr/>
          </p:nvPicPr>
          <p:blipFill>
            <a:blip r:embed="rId21" cstate="email">
              <a:extLst>
                <a:ext uri="{28A0092B-C50C-407E-A947-70E740481C1C}">
                  <a14:useLocalDpi xmlns:a14="http://schemas.microsoft.com/office/drawing/2010/main"/>
                </a:ext>
              </a:extLst>
            </a:blip>
            <a:srcRect t="12830" r="12573" b="38892"/>
            <a:stretch>
              <a:fillRect/>
            </a:stretch>
          </p:blipFill>
          <p:spPr bwMode="auto">
            <a:xfrm>
              <a:off x="2143108" y="3214686"/>
              <a:ext cx="1821169" cy="785818"/>
            </a:xfrm>
            <a:prstGeom prst="rect">
              <a:avLst/>
            </a:prstGeom>
            <a:noFill/>
            <a:ln w="9525">
              <a:noFill/>
              <a:miter lim="800000"/>
              <a:headEnd/>
              <a:tailEnd/>
            </a:ln>
          </p:spPr>
        </p:pic>
        <p:sp>
          <p:nvSpPr>
            <p:cNvPr id="146503" name="TextBox 74"/>
            <p:cNvSpPr txBox="1">
              <a:spLocks noChangeArrowheads="1"/>
            </p:cNvSpPr>
            <p:nvPr/>
          </p:nvSpPr>
          <p:spPr bwMode="auto">
            <a:xfrm>
              <a:off x="2285984" y="4000504"/>
              <a:ext cx="1518364" cy="369332"/>
            </a:xfrm>
            <a:prstGeom prst="rect">
              <a:avLst/>
            </a:prstGeom>
            <a:noFill/>
            <a:ln w="9525">
              <a:noFill/>
              <a:miter lim="800000"/>
              <a:headEnd/>
              <a:tailEnd/>
            </a:ln>
          </p:spPr>
          <p:txBody>
            <a:bodyPr wrap="none">
              <a:spAutoFit/>
            </a:bodyPr>
            <a:lstStyle/>
            <a:p>
              <a:pPr fontAlgn="base">
                <a:spcBef>
                  <a:spcPct val="0"/>
                </a:spcBef>
                <a:spcAft>
                  <a:spcPct val="0"/>
                </a:spcAft>
              </a:pPr>
              <a:r>
                <a:rPr lang="en-GB">
                  <a:solidFill>
                    <a:srgbClr val="000000"/>
                  </a:solidFill>
                  <a:cs typeface="Arial" charset="0"/>
                </a:rPr>
                <a:t>Diary system</a:t>
              </a:r>
            </a:p>
          </p:txBody>
        </p:sp>
      </p:grpSp>
      <p:grpSp>
        <p:nvGrpSpPr>
          <p:cNvPr id="18" name="Group 26"/>
          <p:cNvGrpSpPr>
            <a:grpSpLocks/>
          </p:cNvGrpSpPr>
          <p:nvPr/>
        </p:nvGrpSpPr>
        <p:grpSpPr bwMode="auto">
          <a:xfrm>
            <a:off x="3786188" y="1571625"/>
            <a:ext cx="793750" cy="1079500"/>
            <a:chOff x="1519" y="935"/>
            <a:chExt cx="500" cy="680"/>
          </a:xfrm>
        </p:grpSpPr>
        <p:grpSp>
          <p:nvGrpSpPr>
            <p:cNvPr id="146496" name="Group 27"/>
            <p:cNvGrpSpPr>
              <a:grpSpLocks/>
            </p:cNvGrpSpPr>
            <p:nvPr/>
          </p:nvGrpSpPr>
          <p:grpSpPr bwMode="auto">
            <a:xfrm>
              <a:off x="1519" y="935"/>
              <a:ext cx="499" cy="680"/>
              <a:chOff x="3470" y="3022"/>
              <a:chExt cx="499" cy="680"/>
            </a:xfrm>
          </p:grpSpPr>
          <p:sp>
            <p:nvSpPr>
              <p:cNvPr id="146499" name="Rectangle 28"/>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46500" name="AutoShape 29"/>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46497" name="Picture 30" descr="sy00944_"/>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55" y="935"/>
              <a:ext cx="224" cy="424"/>
            </a:xfrm>
            <a:prstGeom prst="rect">
              <a:avLst/>
            </a:prstGeom>
            <a:noFill/>
            <a:ln w="9525">
              <a:noFill/>
              <a:miter lim="800000"/>
              <a:headEnd/>
              <a:tailEnd/>
            </a:ln>
          </p:spPr>
        </p:pic>
        <p:sp>
          <p:nvSpPr>
            <p:cNvPr id="146498" name="Text Box 31"/>
            <p:cNvSpPr txBox="1">
              <a:spLocks noChangeArrowheads="1"/>
            </p:cNvSpPr>
            <p:nvPr/>
          </p:nvSpPr>
          <p:spPr bwMode="auto">
            <a:xfrm>
              <a:off x="1519" y="1385"/>
              <a:ext cx="500" cy="155"/>
            </a:xfrm>
            <a:prstGeom prst="rect">
              <a:avLst/>
            </a:prstGeom>
            <a:noFill/>
            <a:ln w="9525">
              <a:noFill/>
              <a:miter lim="800000"/>
              <a:headEnd/>
              <a:tailEnd/>
            </a:ln>
          </p:spPr>
          <p:txBody>
            <a:bodyPr wrap="none">
              <a:spAutoFit/>
            </a:bodyPr>
            <a:lstStyle/>
            <a:p>
              <a:pPr fontAlgn="base">
                <a:spcBef>
                  <a:spcPct val="0"/>
                </a:spcBef>
                <a:spcAft>
                  <a:spcPct val="0"/>
                </a:spcAft>
              </a:pPr>
              <a:r>
                <a:rPr lang="en-GB" sz="1000">
                  <a:solidFill>
                    <a:srgbClr val="000000"/>
                  </a:solidFill>
                  <a:cs typeface="Arial" charset="0"/>
                </a:rPr>
                <a:t>Pre &amp; Post</a:t>
              </a:r>
              <a:endParaRPr lang="en-US" sz="1000">
                <a:solidFill>
                  <a:srgbClr val="000000"/>
                </a:solidFill>
                <a:cs typeface="Arial" charset="0"/>
              </a:endParaRPr>
            </a:p>
          </p:txBody>
        </p:sp>
      </p:grpSp>
      <p:grpSp>
        <p:nvGrpSpPr>
          <p:cNvPr id="20" name="Group 115"/>
          <p:cNvGrpSpPr>
            <a:grpSpLocks/>
          </p:cNvGrpSpPr>
          <p:nvPr/>
        </p:nvGrpSpPr>
        <p:grpSpPr bwMode="auto">
          <a:xfrm>
            <a:off x="4357688" y="1643063"/>
            <a:ext cx="792162" cy="1079500"/>
            <a:chOff x="6072198" y="357166"/>
            <a:chExt cx="792162" cy="1079500"/>
          </a:xfrm>
        </p:grpSpPr>
        <p:grpSp>
          <p:nvGrpSpPr>
            <p:cNvPr id="146490" name="Group 9"/>
            <p:cNvGrpSpPr>
              <a:grpSpLocks/>
            </p:cNvGrpSpPr>
            <p:nvPr/>
          </p:nvGrpSpPr>
          <p:grpSpPr bwMode="auto">
            <a:xfrm>
              <a:off x="6072198" y="357166"/>
              <a:ext cx="792162" cy="1079500"/>
              <a:chOff x="3470" y="3022"/>
              <a:chExt cx="499" cy="680"/>
            </a:xfrm>
          </p:grpSpPr>
          <p:sp>
            <p:nvSpPr>
              <p:cNvPr id="146494" name="Rectangle 10"/>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cs typeface="Arial" charset="0"/>
                </a:endParaRPr>
              </a:p>
            </p:txBody>
          </p:sp>
          <p:sp>
            <p:nvSpPr>
              <p:cNvPr id="146495" name="AutoShape 11"/>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grpSp>
          <p:nvGrpSpPr>
            <p:cNvPr id="146491" name="Group 109"/>
            <p:cNvGrpSpPr>
              <a:grpSpLocks/>
            </p:cNvGrpSpPr>
            <p:nvPr/>
          </p:nvGrpSpPr>
          <p:grpSpPr bwMode="auto">
            <a:xfrm>
              <a:off x="6143636" y="357166"/>
              <a:ext cx="642942" cy="1062817"/>
              <a:chOff x="6143636" y="428604"/>
              <a:chExt cx="642942" cy="1062817"/>
            </a:xfrm>
          </p:grpSpPr>
          <p:pic>
            <p:nvPicPr>
              <p:cNvPr id="146492" name="Picture 3"/>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215074" y="428604"/>
                <a:ext cx="571504" cy="876300"/>
              </a:xfrm>
              <a:prstGeom prst="rect">
                <a:avLst/>
              </a:prstGeom>
              <a:noFill/>
              <a:ln w="9525">
                <a:noFill/>
                <a:miter lim="800000"/>
                <a:headEnd/>
                <a:tailEnd/>
              </a:ln>
            </p:spPr>
          </p:pic>
          <p:sp>
            <p:nvSpPr>
              <p:cNvPr id="146493" name="Text Box 13"/>
              <p:cNvSpPr txBox="1">
                <a:spLocks noChangeArrowheads="1"/>
              </p:cNvSpPr>
              <p:nvPr/>
            </p:nvSpPr>
            <p:spPr bwMode="auto">
              <a:xfrm>
                <a:off x="6143636" y="1214422"/>
                <a:ext cx="637867" cy="276999"/>
              </a:xfrm>
              <a:prstGeom prst="rect">
                <a:avLst/>
              </a:prstGeom>
              <a:noFill/>
              <a:ln w="9525">
                <a:noFill/>
                <a:miter lim="800000"/>
                <a:headEnd/>
                <a:tailEnd/>
              </a:ln>
            </p:spPr>
            <p:txBody>
              <a:bodyPr wrap="none">
                <a:spAutoFit/>
              </a:bodyPr>
              <a:lstStyle/>
              <a:p>
                <a:pPr fontAlgn="base">
                  <a:spcBef>
                    <a:spcPct val="0"/>
                  </a:spcBef>
                  <a:spcAft>
                    <a:spcPct val="0"/>
                  </a:spcAft>
                </a:pPr>
                <a:r>
                  <a:rPr lang="en-GB" sz="1200">
                    <a:solidFill>
                      <a:srgbClr val="000000"/>
                    </a:solidFill>
                    <a:cs typeface="Arial" charset="0"/>
                  </a:rPr>
                  <a:t>Fly Tip</a:t>
                </a:r>
                <a:endParaRPr lang="en-US" sz="1200">
                  <a:solidFill>
                    <a:srgbClr val="000000"/>
                  </a:solidFill>
                  <a:cs typeface="Arial" charset="0"/>
                </a:endParaRPr>
              </a:p>
            </p:txBody>
          </p:sp>
        </p:grpSp>
      </p:grpSp>
      <p:grpSp>
        <p:nvGrpSpPr>
          <p:cNvPr id="23" name="Group 116"/>
          <p:cNvGrpSpPr>
            <a:grpSpLocks/>
          </p:cNvGrpSpPr>
          <p:nvPr/>
        </p:nvGrpSpPr>
        <p:grpSpPr bwMode="auto">
          <a:xfrm>
            <a:off x="4929188" y="1785938"/>
            <a:ext cx="792162" cy="1119187"/>
            <a:chOff x="7986723" y="2014528"/>
            <a:chExt cx="792162" cy="1119188"/>
          </a:xfrm>
        </p:grpSpPr>
        <p:grpSp>
          <p:nvGrpSpPr>
            <p:cNvPr id="146484" name="Group 8"/>
            <p:cNvGrpSpPr>
              <a:grpSpLocks/>
            </p:cNvGrpSpPr>
            <p:nvPr/>
          </p:nvGrpSpPr>
          <p:grpSpPr bwMode="auto">
            <a:xfrm>
              <a:off x="7986723" y="2014528"/>
              <a:ext cx="792162" cy="1119188"/>
              <a:chOff x="2517" y="935"/>
              <a:chExt cx="499" cy="705"/>
            </a:xfrm>
          </p:grpSpPr>
          <p:grpSp>
            <p:nvGrpSpPr>
              <p:cNvPr id="146486" name="Group 9"/>
              <p:cNvGrpSpPr>
                <a:grpSpLocks/>
              </p:cNvGrpSpPr>
              <p:nvPr/>
            </p:nvGrpSpPr>
            <p:grpSpPr bwMode="auto">
              <a:xfrm>
                <a:off x="2517" y="935"/>
                <a:ext cx="499" cy="680"/>
                <a:chOff x="3470" y="3022"/>
                <a:chExt cx="499" cy="680"/>
              </a:xfrm>
            </p:grpSpPr>
            <p:sp>
              <p:nvSpPr>
                <p:cNvPr id="146488" name="Rectangle 10"/>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cs typeface="Arial" charset="0"/>
                  </a:endParaRPr>
                </a:p>
              </p:txBody>
            </p:sp>
            <p:sp>
              <p:nvSpPr>
                <p:cNvPr id="146489" name="AutoShape 11"/>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sp>
            <p:nvSpPr>
              <p:cNvPr id="146487" name="Text Box 13"/>
              <p:cNvSpPr txBox="1">
                <a:spLocks noChangeArrowheads="1"/>
              </p:cNvSpPr>
              <p:nvPr/>
            </p:nvSpPr>
            <p:spPr bwMode="auto">
              <a:xfrm>
                <a:off x="2526" y="1466"/>
                <a:ext cx="487" cy="174"/>
              </a:xfrm>
              <a:prstGeom prst="rect">
                <a:avLst/>
              </a:prstGeom>
              <a:noFill/>
              <a:ln w="9525">
                <a:noFill/>
                <a:miter lim="800000"/>
                <a:headEnd/>
                <a:tailEnd/>
              </a:ln>
            </p:spPr>
            <p:txBody>
              <a:bodyPr wrap="none">
                <a:spAutoFit/>
              </a:bodyPr>
              <a:lstStyle/>
              <a:p>
                <a:pPr fontAlgn="base">
                  <a:spcBef>
                    <a:spcPct val="0"/>
                  </a:spcBef>
                  <a:spcAft>
                    <a:spcPct val="0"/>
                  </a:spcAft>
                </a:pPr>
                <a:r>
                  <a:rPr lang="en-GB" sz="1200">
                    <a:solidFill>
                      <a:srgbClr val="000000"/>
                    </a:solidFill>
                    <a:cs typeface="Arial" charset="0"/>
                  </a:rPr>
                  <a:t>Gardens</a:t>
                </a:r>
                <a:endParaRPr lang="en-US" sz="1200">
                  <a:solidFill>
                    <a:srgbClr val="000000"/>
                  </a:solidFill>
                  <a:cs typeface="Arial" charset="0"/>
                </a:endParaRPr>
              </a:p>
            </p:txBody>
          </p:sp>
        </p:grpSp>
        <p:pic>
          <p:nvPicPr>
            <p:cNvPr id="146485" name="Picture 4"/>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001024" y="2071678"/>
              <a:ext cx="702604" cy="714380"/>
            </a:xfrm>
            <a:prstGeom prst="rect">
              <a:avLst/>
            </a:prstGeom>
            <a:noFill/>
            <a:ln w="9525">
              <a:noFill/>
              <a:miter lim="800000"/>
              <a:headEnd/>
              <a:tailEnd/>
            </a:ln>
          </p:spPr>
        </p:pic>
      </p:grpSp>
      <p:grpSp>
        <p:nvGrpSpPr>
          <p:cNvPr id="26" name="Group 119"/>
          <p:cNvGrpSpPr>
            <a:grpSpLocks/>
          </p:cNvGrpSpPr>
          <p:nvPr/>
        </p:nvGrpSpPr>
        <p:grpSpPr bwMode="auto">
          <a:xfrm>
            <a:off x="5572125" y="1714500"/>
            <a:ext cx="792163" cy="1141413"/>
            <a:chOff x="6929454" y="1928802"/>
            <a:chExt cx="792162" cy="1141414"/>
          </a:xfrm>
        </p:grpSpPr>
        <p:grpSp>
          <p:nvGrpSpPr>
            <p:cNvPr id="146478" name="Group 8"/>
            <p:cNvGrpSpPr>
              <a:grpSpLocks/>
            </p:cNvGrpSpPr>
            <p:nvPr/>
          </p:nvGrpSpPr>
          <p:grpSpPr bwMode="auto">
            <a:xfrm>
              <a:off x="6929454" y="1928803"/>
              <a:ext cx="792162" cy="1141413"/>
              <a:chOff x="2517" y="935"/>
              <a:chExt cx="499" cy="719"/>
            </a:xfrm>
          </p:grpSpPr>
          <p:grpSp>
            <p:nvGrpSpPr>
              <p:cNvPr id="146480" name="Group 9"/>
              <p:cNvGrpSpPr>
                <a:grpSpLocks/>
              </p:cNvGrpSpPr>
              <p:nvPr/>
            </p:nvGrpSpPr>
            <p:grpSpPr bwMode="auto">
              <a:xfrm>
                <a:off x="2517" y="935"/>
                <a:ext cx="499" cy="680"/>
                <a:chOff x="3470" y="3022"/>
                <a:chExt cx="499" cy="680"/>
              </a:xfrm>
            </p:grpSpPr>
            <p:sp>
              <p:nvSpPr>
                <p:cNvPr id="146482" name="Rectangle 10"/>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cs typeface="Arial" charset="0"/>
                  </a:endParaRPr>
                </a:p>
              </p:txBody>
            </p:sp>
            <p:sp>
              <p:nvSpPr>
                <p:cNvPr id="146483" name="AutoShape 11"/>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sp>
            <p:nvSpPr>
              <p:cNvPr id="146481" name="Text Box 13"/>
              <p:cNvSpPr txBox="1">
                <a:spLocks noChangeArrowheads="1"/>
              </p:cNvSpPr>
              <p:nvPr/>
            </p:nvSpPr>
            <p:spPr bwMode="auto">
              <a:xfrm>
                <a:off x="2608" y="1480"/>
                <a:ext cx="310" cy="174"/>
              </a:xfrm>
              <a:prstGeom prst="rect">
                <a:avLst/>
              </a:prstGeom>
              <a:noFill/>
              <a:ln w="9525">
                <a:noFill/>
                <a:miter lim="800000"/>
                <a:headEnd/>
                <a:tailEnd/>
              </a:ln>
            </p:spPr>
            <p:txBody>
              <a:bodyPr wrap="none">
                <a:spAutoFit/>
              </a:bodyPr>
              <a:lstStyle/>
              <a:p>
                <a:pPr fontAlgn="base">
                  <a:spcBef>
                    <a:spcPct val="0"/>
                  </a:spcBef>
                  <a:spcAft>
                    <a:spcPct val="0"/>
                  </a:spcAft>
                </a:pPr>
                <a:r>
                  <a:rPr lang="en-GB" sz="1200">
                    <a:solidFill>
                      <a:srgbClr val="000000"/>
                    </a:solidFill>
                    <a:cs typeface="Arial" charset="0"/>
                  </a:rPr>
                  <a:t>ASB</a:t>
                </a:r>
                <a:endParaRPr lang="en-US" sz="1200">
                  <a:solidFill>
                    <a:srgbClr val="000000"/>
                  </a:solidFill>
                  <a:cs typeface="Arial" charset="0"/>
                </a:endParaRPr>
              </a:p>
            </p:txBody>
          </p:sp>
        </p:grpSp>
        <p:pic>
          <p:nvPicPr>
            <p:cNvPr id="146479" name="Picture 6"/>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929455" y="1928802"/>
              <a:ext cx="785818" cy="789933"/>
            </a:xfrm>
            <a:prstGeom prst="rect">
              <a:avLst/>
            </a:prstGeom>
            <a:noFill/>
            <a:ln w="9525">
              <a:noFill/>
              <a:miter lim="800000"/>
              <a:headEnd/>
              <a:tailEnd/>
            </a:ln>
          </p:spPr>
        </p:pic>
      </p:grpSp>
      <p:grpSp>
        <p:nvGrpSpPr>
          <p:cNvPr id="29" name="Group 118"/>
          <p:cNvGrpSpPr>
            <a:grpSpLocks/>
          </p:cNvGrpSpPr>
          <p:nvPr/>
        </p:nvGrpSpPr>
        <p:grpSpPr bwMode="auto">
          <a:xfrm>
            <a:off x="6286500" y="1571625"/>
            <a:ext cx="792163" cy="1079500"/>
            <a:chOff x="7072330" y="2071678"/>
            <a:chExt cx="792163" cy="1079500"/>
          </a:xfrm>
        </p:grpSpPr>
        <p:grpSp>
          <p:nvGrpSpPr>
            <p:cNvPr id="146473" name="Group 27"/>
            <p:cNvGrpSpPr>
              <a:grpSpLocks/>
            </p:cNvGrpSpPr>
            <p:nvPr/>
          </p:nvGrpSpPr>
          <p:grpSpPr bwMode="auto">
            <a:xfrm>
              <a:off x="7072330" y="2071678"/>
              <a:ext cx="792163" cy="1079500"/>
              <a:chOff x="3470" y="3022"/>
              <a:chExt cx="499" cy="680"/>
            </a:xfrm>
          </p:grpSpPr>
          <p:sp>
            <p:nvSpPr>
              <p:cNvPr id="146476" name="Rectangle 28"/>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46477" name="AutoShape 29"/>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46474" name="Picture 30" descr="sy00944_"/>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88230" y="2071678"/>
              <a:ext cx="355600" cy="673100"/>
            </a:xfrm>
            <a:prstGeom prst="rect">
              <a:avLst/>
            </a:prstGeom>
            <a:noFill/>
            <a:ln w="9525">
              <a:noFill/>
              <a:miter lim="800000"/>
              <a:headEnd/>
              <a:tailEnd/>
            </a:ln>
          </p:spPr>
        </p:pic>
        <p:sp>
          <p:nvSpPr>
            <p:cNvPr id="146475" name="Text Box 31"/>
            <p:cNvSpPr txBox="1">
              <a:spLocks noChangeArrowheads="1"/>
            </p:cNvSpPr>
            <p:nvPr/>
          </p:nvSpPr>
          <p:spPr bwMode="auto">
            <a:xfrm>
              <a:off x="7216793" y="2792403"/>
              <a:ext cx="518091"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a:solidFill>
                    <a:srgbClr val="000000"/>
                  </a:solidFill>
                  <a:cs typeface="Arial" charset="0"/>
                </a:rPr>
                <a:t>Rents</a:t>
              </a:r>
              <a:endParaRPr lang="en-US" sz="1000">
                <a:solidFill>
                  <a:srgbClr val="000000"/>
                </a:solidFill>
                <a:cs typeface="Arial" charset="0"/>
              </a:endParaRPr>
            </a:p>
          </p:txBody>
        </p:sp>
      </p:grpSp>
      <p:grpSp>
        <p:nvGrpSpPr>
          <p:cNvPr id="31" name="Group 121"/>
          <p:cNvGrpSpPr>
            <a:grpSpLocks/>
          </p:cNvGrpSpPr>
          <p:nvPr/>
        </p:nvGrpSpPr>
        <p:grpSpPr bwMode="auto">
          <a:xfrm>
            <a:off x="6929438" y="1714500"/>
            <a:ext cx="1655762" cy="1114425"/>
            <a:chOff x="6929454" y="1714488"/>
            <a:chExt cx="1655663" cy="1114490"/>
          </a:xfrm>
        </p:grpSpPr>
        <p:grpSp>
          <p:nvGrpSpPr>
            <p:cNvPr id="146466" name="Group 119"/>
            <p:cNvGrpSpPr>
              <a:grpSpLocks/>
            </p:cNvGrpSpPr>
            <p:nvPr/>
          </p:nvGrpSpPr>
          <p:grpSpPr bwMode="auto">
            <a:xfrm>
              <a:off x="6929454" y="1714488"/>
              <a:ext cx="800219" cy="1114490"/>
              <a:chOff x="7643834" y="1714488"/>
              <a:chExt cx="800219" cy="1114490"/>
            </a:xfrm>
          </p:grpSpPr>
          <p:grpSp>
            <p:nvGrpSpPr>
              <p:cNvPr id="146468" name="Group 27"/>
              <p:cNvGrpSpPr>
                <a:grpSpLocks/>
              </p:cNvGrpSpPr>
              <p:nvPr/>
            </p:nvGrpSpPr>
            <p:grpSpPr bwMode="auto">
              <a:xfrm>
                <a:off x="7643834" y="1714488"/>
                <a:ext cx="792163" cy="1079500"/>
                <a:chOff x="3470" y="3022"/>
                <a:chExt cx="499" cy="680"/>
              </a:xfrm>
            </p:grpSpPr>
            <p:sp>
              <p:nvSpPr>
                <p:cNvPr id="146471" name="Rectangle 28"/>
                <p:cNvSpPr>
                  <a:spLocks noChangeArrowheads="1"/>
                </p:cNvSpPr>
                <p:nvPr/>
              </p:nvSpPr>
              <p:spPr bwMode="auto">
                <a:xfrm>
                  <a:off x="3470" y="3022"/>
                  <a:ext cx="499" cy="68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46472" name="AutoShape 29"/>
                <p:cNvSpPr>
                  <a:spLocks noChangeArrowheads="1"/>
                </p:cNvSpPr>
                <p:nvPr/>
              </p:nvSpPr>
              <p:spPr bwMode="auto">
                <a:xfrm rot="10800000">
                  <a:off x="3833" y="3022"/>
                  <a:ext cx="122" cy="168"/>
                </a:xfrm>
                <a:prstGeom prst="rtTriangle">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sp>
            <p:nvSpPr>
              <p:cNvPr id="146469" name="Text Box 31"/>
              <p:cNvSpPr txBox="1">
                <a:spLocks noChangeArrowheads="1"/>
              </p:cNvSpPr>
              <p:nvPr/>
            </p:nvSpPr>
            <p:spPr bwMode="auto">
              <a:xfrm>
                <a:off x="7643834" y="2428868"/>
                <a:ext cx="800219"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1000">
                    <a:solidFill>
                      <a:srgbClr val="000000"/>
                    </a:solidFill>
                    <a:cs typeface="Arial" charset="0"/>
                  </a:rPr>
                  <a:t>Supporting</a:t>
                </a:r>
              </a:p>
              <a:p>
                <a:pPr fontAlgn="base">
                  <a:spcBef>
                    <a:spcPct val="0"/>
                  </a:spcBef>
                  <a:spcAft>
                    <a:spcPct val="0"/>
                  </a:spcAft>
                </a:pPr>
                <a:r>
                  <a:rPr lang="en-GB" sz="1000">
                    <a:solidFill>
                      <a:srgbClr val="000000"/>
                    </a:solidFill>
                    <a:cs typeface="Arial" charset="0"/>
                  </a:rPr>
                  <a:t>people</a:t>
                </a:r>
                <a:endParaRPr lang="en-US" sz="1000">
                  <a:solidFill>
                    <a:srgbClr val="000000"/>
                  </a:solidFill>
                  <a:cs typeface="Arial" charset="0"/>
                </a:endParaRPr>
              </a:p>
            </p:txBody>
          </p:sp>
          <p:pic>
            <p:nvPicPr>
              <p:cNvPr id="146470" name="Picture 3"/>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786710" y="1785926"/>
                <a:ext cx="571498" cy="606423"/>
              </a:xfrm>
              <a:prstGeom prst="rect">
                <a:avLst/>
              </a:prstGeom>
              <a:noFill/>
              <a:ln w="9525">
                <a:noFill/>
                <a:miter lim="800000"/>
                <a:headEnd/>
                <a:tailEnd/>
              </a:ln>
            </p:spPr>
          </p:pic>
        </p:grpSp>
        <p:sp>
          <p:nvSpPr>
            <p:cNvPr id="146467" name="TextBox 120"/>
            <p:cNvSpPr txBox="1">
              <a:spLocks noChangeArrowheads="1"/>
            </p:cNvSpPr>
            <p:nvPr/>
          </p:nvSpPr>
          <p:spPr bwMode="auto">
            <a:xfrm>
              <a:off x="7643834" y="2428868"/>
              <a:ext cx="941283" cy="369332"/>
            </a:xfrm>
            <a:prstGeom prst="rect">
              <a:avLst/>
            </a:prstGeom>
            <a:noFill/>
            <a:ln w="9525">
              <a:noFill/>
              <a:miter lim="800000"/>
              <a:headEnd/>
              <a:tailEnd/>
            </a:ln>
          </p:spPr>
          <p:txBody>
            <a:bodyPr wrap="none">
              <a:spAutoFit/>
            </a:bodyPr>
            <a:lstStyle/>
            <a:p>
              <a:pPr fontAlgn="base">
                <a:spcBef>
                  <a:spcPct val="0"/>
                </a:spcBef>
                <a:spcAft>
                  <a:spcPct val="0"/>
                </a:spcAft>
              </a:pPr>
              <a:r>
                <a:rPr lang="en-GB">
                  <a:solidFill>
                    <a:srgbClr val="000000"/>
                  </a:solidFill>
                  <a:cs typeface="Arial" charset="0"/>
                </a:rPr>
                <a:t>……….</a:t>
              </a:r>
            </a:p>
          </p:txBody>
        </p:sp>
      </p:grpSp>
      <p:grpSp>
        <p:nvGrpSpPr>
          <p:cNvPr id="66" name="Group 124"/>
          <p:cNvGrpSpPr>
            <a:grpSpLocks/>
          </p:cNvGrpSpPr>
          <p:nvPr/>
        </p:nvGrpSpPr>
        <p:grpSpPr bwMode="auto">
          <a:xfrm>
            <a:off x="3571875" y="3000375"/>
            <a:ext cx="3111500" cy="2071688"/>
            <a:chOff x="3571868" y="3000372"/>
            <a:chExt cx="3111490" cy="2071694"/>
          </a:xfrm>
        </p:grpSpPr>
        <p:sp>
          <p:nvSpPr>
            <p:cNvPr id="146464" name="Line 55"/>
            <p:cNvSpPr>
              <a:spLocks noChangeShapeType="1"/>
            </p:cNvSpPr>
            <p:nvPr/>
          </p:nvSpPr>
          <p:spPr bwMode="auto">
            <a:xfrm flipV="1">
              <a:off x="3571868" y="4429131"/>
              <a:ext cx="571504" cy="642935"/>
            </a:xfrm>
            <a:prstGeom prst="line">
              <a:avLst/>
            </a:prstGeom>
            <a:noFill/>
            <a:ln w="57150">
              <a:solidFill>
                <a:schemeClr val="tx1"/>
              </a:solidFill>
              <a:round/>
              <a:headEnd type="triangle" w="med" len="med"/>
              <a:tailEnd type="triangle" w="med" len="med"/>
            </a:ln>
          </p:spPr>
          <p:txBody>
            <a:bodyPr/>
            <a:lstStyle/>
            <a:p>
              <a:pPr fontAlgn="base">
                <a:spcBef>
                  <a:spcPct val="0"/>
                </a:spcBef>
                <a:spcAft>
                  <a:spcPct val="0"/>
                </a:spcAft>
              </a:pPr>
              <a:endParaRPr lang="en-US">
                <a:solidFill>
                  <a:srgbClr val="000000"/>
                </a:solidFill>
                <a:cs typeface="Arial" charset="0"/>
              </a:endParaRPr>
            </a:p>
          </p:txBody>
        </p:sp>
        <p:pic>
          <p:nvPicPr>
            <p:cNvPr id="146465" name="Picture 4" descr="portal screen shot"/>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286248" y="3000372"/>
              <a:ext cx="2397110" cy="1348371"/>
            </a:xfrm>
            <a:prstGeom prst="rect">
              <a:avLst/>
            </a:prstGeom>
            <a:noFill/>
            <a:ln w="9525">
              <a:solidFill>
                <a:schemeClr val="tx1"/>
              </a:solidFill>
              <a:miter lim="800000"/>
              <a:headEnd/>
              <a:tailEnd/>
            </a:ln>
          </p:spPr>
        </p:pic>
      </p:grpSp>
      <p:pic>
        <p:nvPicPr>
          <p:cNvPr id="124" name="Picture 2"/>
          <p:cNvPicPr>
            <a:picLocks noChangeAspect="1" noChangeArrowheads="1"/>
          </p:cNvPicPr>
          <p:nvPr/>
        </p:nvPicPr>
        <p:blipFill>
          <a:blip r:embed="rId27" cstate="print"/>
          <a:srcRect/>
          <a:stretch>
            <a:fillRect/>
          </a:stretch>
        </p:blipFill>
        <p:spPr bwMode="auto">
          <a:xfrm>
            <a:off x="3863975" y="2052639"/>
            <a:ext cx="4340082" cy="3254352"/>
          </a:xfrm>
          <a:prstGeom prst="rect">
            <a:avLst/>
          </a:prstGeom>
          <a:noFill/>
          <a:ln w="9525">
            <a:noFill/>
            <a:miter lim="800000"/>
            <a:headEnd/>
            <a:tailEnd/>
          </a:ln>
        </p:spPr>
      </p:pic>
      <p:pic>
        <p:nvPicPr>
          <p:cNvPr id="111" name="Picture 4"/>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57200" y="657367"/>
            <a:ext cx="5613683" cy="4376194"/>
          </a:xfrm>
          <a:prstGeom prst="rect">
            <a:avLst/>
          </a:prstGeom>
          <a:noFill/>
          <a:ln w="9525">
            <a:noFill/>
            <a:miter lim="800000"/>
            <a:headEnd/>
            <a:tailEnd/>
          </a:ln>
        </p:spPr>
      </p:pic>
    </p:spTree>
    <p:extLst>
      <p:ext uri="{BB962C8B-B14F-4D97-AF65-F5344CB8AC3E}">
        <p14:creationId xmlns:p14="http://schemas.microsoft.com/office/powerpoint/2010/main" val="17105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1+#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1+#ppt_w/2"/>
                                          </p:val>
                                        </p:tav>
                                        <p:tav tm="100000">
                                          <p:val>
                                            <p:strVal val="#ppt_x"/>
                                          </p:val>
                                        </p:tav>
                                      </p:tavLst>
                                    </p:anim>
                                    <p:anim calcmode="lin" valueType="num">
                                      <p:cBhvr additive="base">
                                        <p:cTn id="4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1000" fill="hold"/>
                                        <p:tgtEl>
                                          <p:spTgt spid="23"/>
                                        </p:tgtEl>
                                        <p:attrNameLst>
                                          <p:attrName>ppt_x</p:attrName>
                                        </p:attrNameLst>
                                      </p:cBhvr>
                                      <p:tavLst>
                                        <p:tav tm="0">
                                          <p:val>
                                            <p:strVal val="1+#ppt_w/2"/>
                                          </p:val>
                                        </p:tav>
                                        <p:tav tm="100000">
                                          <p:val>
                                            <p:strVal val="#ppt_x"/>
                                          </p:val>
                                        </p:tav>
                                      </p:tavLst>
                                    </p:anim>
                                    <p:anim calcmode="lin" valueType="num">
                                      <p:cBhvr additive="base">
                                        <p:cTn id="5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1000" fill="hold"/>
                                        <p:tgtEl>
                                          <p:spTgt spid="26"/>
                                        </p:tgtEl>
                                        <p:attrNameLst>
                                          <p:attrName>ppt_x</p:attrName>
                                        </p:attrNameLst>
                                      </p:cBhvr>
                                      <p:tavLst>
                                        <p:tav tm="0">
                                          <p:val>
                                            <p:strVal val="1+#ppt_w/2"/>
                                          </p:val>
                                        </p:tav>
                                        <p:tav tm="100000">
                                          <p:val>
                                            <p:strVal val="#ppt_x"/>
                                          </p:val>
                                        </p:tav>
                                      </p:tavLst>
                                    </p:anim>
                                    <p:anim calcmode="lin" valueType="num">
                                      <p:cBhvr additive="base">
                                        <p:cTn id="5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ppt_x"/>
                                          </p:val>
                                        </p:tav>
                                        <p:tav tm="100000">
                                          <p:val>
                                            <p:strVal val="#ppt_x"/>
                                          </p:val>
                                        </p:tav>
                                      </p:tavLst>
                                    </p:anim>
                                    <p:anim calcmode="lin" valueType="num">
                                      <p:cBhvr additive="base">
                                        <p:cTn id="7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4"/>
                                        </p:tgtEl>
                                        <p:attrNameLst>
                                          <p:attrName>style.visibility</p:attrName>
                                        </p:attrNameLst>
                                      </p:cBhvr>
                                      <p:to>
                                        <p:strVal val="visible"/>
                                      </p:to>
                                    </p:set>
                                    <p:anim calcmode="lin" valueType="num">
                                      <p:cBhvr additive="base">
                                        <p:cTn id="79" dur="500" fill="hold"/>
                                        <p:tgtEl>
                                          <p:spTgt spid="124"/>
                                        </p:tgtEl>
                                        <p:attrNameLst>
                                          <p:attrName>ppt_x</p:attrName>
                                        </p:attrNameLst>
                                      </p:cBhvr>
                                      <p:tavLst>
                                        <p:tav tm="0">
                                          <p:val>
                                            <p:strVal val="#ppt_x"/>
                                          </p:val>
                                        </p:tav>
                                        <p:tav tm="100000">
                                          <p:val>
                                            <p:strVal val="#ppt_x"/>
                                          </p:val>
                                        </p:tav>
                                      </p:tavLst>
                                    </p:anim>
                                    <p:anim calcmode="lin" valueType="num">
                                      <p:cBhvr additive="base">
                                        <p:cTn id="80"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2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2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20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1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dirty="0" smtClean="0"/>
              <a:t>Forms and Workflow Designer - You are in control </a:t>
            </a:r>
          </a:p>
        </p:txBody>
      </p:sp>
      <p:sp>
        <p:nvSpPr>
          <p:cNvPr id="20483" name="Content Placeholder 2"/>
          <p:cNvSpPr>
            <a:spLocks noGrp="1"/>
          </p:cNvSpPr>
          <p:nvPr>
            <p:ph idx="1"/>
          </p:nvPr>
        </p:nvSpPr>
        <p:spPr>
          <a:xfrm>
            <a:off x="468313" y="1827213"/>
            <a:ext cx="8229600" cy="3816350"/>
          </a:xfrm>
        </p:spPr>
        <p:txBody>
          <a:bodyPr/>
          <a:lstStyle/>
          <a:p>
            <a:pPr marL="0" lvl="1" indent="0">
              <a:buSzPct val="80000"/>
              <a:buFontTx/>
              <a:buNone/>
            </a:pPr>
            <a:endParaRPr lang="en-GB" altLang="en-US" sz="2000" smtClean="0"/>
          </a:p>
          <a:p>
            <a:pPr eaLnBrk="1" hangingPunct="1"/>
            <a:endParaRPr lang="en-GB" altLang="en-US" sz="2400" smtClean="0"/>
          </a:p>
        </p:txBody>
      </p:sp>
      <p:pic>
        <p:nvPicPr>
          <p:cNvPr id="2048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726" y="1678028"/>
            <a:ext cx="6193482" cy="434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6516216" y="1678028"/>
            <a:ext cx="252028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Wingdings" pitchFamily="2" charset="2"/>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50000"/>
              <a:buBlip>
                <a:blip r:embed="rId4"/>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r>
              <a:rPr kumimoji="0" lang="en-GB" sz="1600" b="0" i="0" u="none" strike="noStrike" kern="0" cap="none" spc="0" normalizeH="0" baseline="0" noProof="0" dirty="0" smtClean="0">
                <a:ln>
                  <a:noFill/>
                </a:ln>
                <a:solidFill>
                  <a:srgbClr val="000000"/>
                </a:solidFill>
                <a:effectLst/>
                <a:uLnTx/>
                <a:uFillTx/>
                <a:latin typeface="Arial"/>
              </a:rPr>
              <a:t>Skills Transfer</a:t>
            </a:r>
            <a:r>
              <a:rPr kumimoji="0" lang="en-GB" sz="1600" b="0" i="0" u="none" strike="noStrike" kern="0" cap="none" spc="0" normalizeH="0" noProof="0" dirty="0" smtClean="0">
                <a:ln>
                  <a:noFill/>
                </a:ln>
                <a:solidFill>
                  <a:srgbClr val="000000"/>
                </a:solidFill>
                <a:effectLst/>
                <a:uLnTx/>
                <a:uFillTx/>
                <a:latin typeface="Arial"/>
              </a:rPr>
              <a:t> – Aldwyck can develop / modify forms and processes</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endParaRPr lang="en-GB" sz="1600" kern="0" baseline="0" dirty="0" smtClean="0">
              <a:solidFill>
                <a:srgbClr val="000000"/>
              </a:solidFill>
              <a:latin typeface="Arial"/>
            </a:endParaRPr>
          </a:p>
          <a:p>
            <a:pPr lvl="0">
              <a:defRPr/>
            </a:pPr>
            <a:r>
              <a:rPr lang="en-GB" sz="1600" kern="0" dirty="0">
                <a:solidFill>
                  <a:srgbClr val="000000"/>
                </a:solidFill>
              </a:rPr>
              <a:t>Designer tool aimed at </a:t>
            </a:r>
            <a:r>
              <a:rPr lang="en-GB" sz="1600" kern="0" dirty="0" smtClean="0">
                <a:solidFill>
                  <a:srgbClr val="000000"/>
                </a:solidFill>
              </a:rPr>
              <a:t>Business </a:t>
            </a:r>
            <a:r>
              <a:rPr lang="en-GB" sz="1600" kern="0" dirty="0">
                <a:solidFill>
                  <a:srgbClr val="000000"/>
                </a:solidFill>
              </a:rPr>
              <a:t>Analysts / super-users</a:t>
            </a:r>
            <a:endParaRPr lang="en-GB" sz="1400" kern="0" dirty="0">
              <a:solidFill>
                <a:srgbClr val="000000"/>
              </a:solidFill>
            </a:endParaRPr>
          </a:p>
          <a:p>
            <a:pPr marL="0" marR="0" lvl="0" indent="0" algn="l" defTabSz="914400" rtl="0" eaLnBrk="0" fontAlgn="base" latinLnBrk="0" hangingPunct="0">
              <a:lnSpc>
                <a:spcPct val="100000"/>
              </a:lnSpc>
              <a:spcBef>
                <a:spcPct val="20000"/>
              </a:spcBef>
              <a:spcAft>
                <a:spcPct val="0"/>
              </a:spcAft>
              <a:buClrTx/>
              <a:buSzPct val="80000"/>
              <a:buNone/>
              <a:tabLst/>
              <a:defRPr/>
            </a:pPr>
            <a:endParaRPr lang="en-GB" sz="1600" kern="0" baseline="0" dirty="0" smtClean="0">
              <a:solidFill>
                <a:srgbClr val="000000"/>
              </a:solidFill>
              <a:latin typeface="Arial"/>
            </a:endParaRP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r>
              <a:rPr lang="en-GB" sz="1600" kern="0" baseline="0" dirty="0" smtClean="0">
                <a:solidFill>
                  <a:srgbClr val="000000"/>
                </a:solidFill>
                <a:latin typeface="Arial"/>
              </a:rPr>
              <a:t>No</a:t>
            </a:r>
            <a:r>
              <a:rPr lang="en-GB" sz="1600" kern="0" dirty="0" smtClean="0">
                <a:solidFill>
                  <a:srgbClr val="000000"/>
                </a:solidFill>
                <a:latin typeface="Arial"/>
              </a:rPr>
              <a:t> hard-coding / programming skills required</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endParaRPr lang="en-GB" sz="1600" kern="0" dirty="0">
              <a:solidFill>
                <a:srgbClr val="000000"/>
              </a:solidFill>
              <a:latin typeface="Arial"/>
            </a:endParaRP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r>
              <a:rPr lang="en-GB" sz="1600" kern="0" dirty="0" smtClean="0">
                <a:solidFill>
                  <a:srgbClr val="000000"/>
                </a:solidFill>
                <a:latin typeface="Arial"/>
              </a:rPr>
              <a:t>Existing forms for rapid deployment coupled with rapid customisation </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endParaRPr kumimoji="0" lang="en-GB" sz="1600" b="0" i="0" u="none" strike="noStrike" kern="0" cap="none" spc="0" normalizeH="0" baseline="0" noProof="0" dirty="0" smtClean="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endParaRPr kumimoji="0" lang="en-GB" sz="2400" b="0" i="0" u="none" strike="noStrike" kern="0" cap="none" spc="0" normalizeH="0" baseline="0" noProof="0" dirty="0" smtClean="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Blip>
                <a:blip r:embed="rId3"/>
              </a:buBlip>
              <a:tabLst/>
              <a:defRPr/>
            </a:pPr>
            <a:endParaRPr kumimoji="0" lang="en-GB" sz="2400" b="0" i="0" u="none" strike="noStrike" kern="0" cap="none" spc="0" normalizeH="0" baseline="0" noProof="0" dirty="0" smtClean="0">
              <a:ln>
                <a:noFill/>
              </a:ln>
              <a:solidFill>
                <a:srgbClr val="000000"/>
              </a:solidFill>
              <a:effectLst/>
              <a:uLnTx/>
              <a:uFillTx/>
              <a:latin typeface="Arial"/>
            </a:endParaRPr>
          </a:p>
          <a:p>
            <a:pPr marL="400050" marR="0" lvl="2" indent="0" algn="l" defTabSz="914400" rtl="0" eaLnBrk="1" fontAlgn="base" latinLnBrk="0" hangingPunct="1">
              <a:lnSpc>
                <a:spcPct val="100000"/>
              </a:lnSpc>
              <a:spcBef>
                <a:spcPts val="0"/>
              </a:spcBef>
              <a:spcAft>
                <a:spcPct val="0"/>
              </a:spcAft>
              <a:buClrTx/>
              <a:buSzPct val="80000"/>
              <a:buFontTx/>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n-ea"/>
              <a:cs typeface="+mn-cs"/>
            </a:endParaRPr>
          </a:p>
          <a:p>
            <a:pPr marL="742950" marR="0" lvl="2" indent="-342900" algn="l" defTabSz="914400" rtl="0" eaLnBrk="1" fontAlgn="base" latinLnBrk="0" hangingPunct="1">
              <a:lnSpc>
                <a:spcPct val="100000"/>
              </a:lnSpc>
              <a:spcBef>
                <a:spcPts val="0"/>
              </a:spcBef>
              <a:spcAft>
                <a:spcPct val="0"/>
              </a:spcAft>
              <a:buClrTx/>
              <a:buSzPct val="80000"/>
              <a:buFontTx/>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363303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C:\Users\cherry.rance\AppData\Local\Microsoft\Windows\Temporary Internet Files\Content.IE5\2Y3ZVM2F\MC900439587[1].png"/>
          <p:cNvPicPr>
            <a:picLocks noChangeAspect="1" noChangeArrowheads="1"/>
          </p:cNvPicPr>
          <p:nvPr/>
        </p:nvPicPr>
        <p:blipFill>
          <a:blip r:embed="rId2" cstate="email">
            <a:lum bright="12000" contrast="16000"/>
            <a:extLst>
              <a:ext uri="{28A0092B-C50C-407E-A947-70E740481C1C}">
                <a14:useLocalDpi xmlns:a14="http://schemas.microsoft.com/office/drawing/2010/main"/>
              </a:ext>
            </a:extLst>
          </a:blip>
          <a:srcRect/>
          <a:stretch>
            <a:fillRect/>
          </a:stretch>
        </p:blipFill>
        <p:spPr bwMode="auto">
          <a:xfrm>
            <a:off x="3203575" y="2725738"/>
            <a:ext cx="304958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p:cNvSpPr txBox="1">
            <a:spLocks noChangeArrowheads="1"/>
          </p:cNvSpPr>
          <p:nvPr/>
        </p:nvSpPr>
        <p:spPr bwMode="auto">
          <a:xfrm>
            <a:off x="4284663" y="3444875"/>
            <a:ext cx="984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Blip>
                <a:blip r:embed="rId3"/>
              </a:buBlip>
              <a:defRPr sz="2800">
                <a:solidFill>
                  <a:schemeClr val="tx1"/>
                </a:solidFill>
                <a:latin typeface="Arial" pitchFamily="34" charset="0"/>
              </a:defRPr>
            </a:lvl1pPr>
            <a:lvl2pPr marL="742950" indent="-285750" eaLnBrk="0" hangingPunct="0">
              <a:spcBef>
                <a:spcPct val="20000"/>
              </a:spcBef>
              <a:buSzPct val="50000"/>
              <a:buBlip>
                <a:blip r:embed="rId4"/>
              </a:buBlip>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fontAlgn="base" hangingPunct="1">
              <a:spcBef>
                <a:spcPct val="0"/>
              </a:spcBef>
              <a:spcAft>
                <a:spcPct val="0"/>
              </a:spcAft>
              <a:buSzTx/>
              <a:buFontTx/>
              <a:buNone/>
            </a:pPr>
            <a:r>
              <a:rPr lang="en-GB" altLang="en-US" sz="2000" b="1" baseline="30000">
                <a:solidFill>
                  <a:srgbClr val="000000"/>
                </a:solidFill>
                <a:cs typeface="Arial" pitchFamily="34" charset="0"/>
              </a:rPr>
              <a:t>1st Touch</a:t>
            </a:r>
          </a:p>
          <a:p>
            <a:pPr eaLnBrk="1" fontAlgn="base" hangingPunct="1">
              <a:spcBef>
                <a:spcPct val="0"/>
              </a:spcBef>
              <a:spcAft>
                <a:spcPct val="0"/>
              </a:spcAft>
              <a:buSzTx/>
              <a:buFontTx/>
              <a:buNone/>
            </a:pPr>
            <a:r>
              <a:rPr lang="en-GB" altLang="en-US" sz="2000" b="1" baseline="30000">
                <a:solidFill>
                  <a:srgbClr val="000000"/>
                </a:solidFill>
                <a:cs typeface="Arial" pitchFamily="34" charset="0"/>
              </a:rPr>
              <a:t>Integrator</a:t>
            </a:r>
          </a:p>
        </p:txBody>
      </p:sp>
      <p:sp>
        <p:nvSpPr>
          <p:cNvPr id="6" name="TextBox 5"/>
          <p:cNvSpPr txBox="1"/>
          <p:nvPr/>
        </p:nvSpPr>
        <p:spPr>
          <a:xfrm>
            <a:off x="755650" y="4237038"/>
            <a:ext cx="2744788" cy="677862"/>
          </a:xfrm>
          <a:prstGeom prst="rect">
            <a:avLst/>
          </a:prstGeom>
          <a:noFill/>
        </p:spPr>
        <p:txBody>
          <a:bodyPr wrap="none">
            <a:spAutoFit/>
          </a:bodyPr>
          <a:lstStyle/>
          <a:p>
            <a:pPr fontAlgn="base">
              <a:spcBef>
                <a:spcPct val="0"/>
              </a:spcBef>
              <a:spcAft>
                <a:spcPct val="0"/>
              </a:spcAft>
              <a:defRPr/>
            </a:pPr>
            <a:r>
              <a:rPr lang="en-GB" sz="1400" b="1" dirty="0">
                <a:solidFill>
                  <a:srgbClr val="033C63"/>
                </a:solidFill>
                <a:cs typeface="Arial" pitchFamily="34" charset="0"/>
              </a:rPr>
              <a:t>1st Touch Mobile Applications</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Ready to use applications</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Self generated forms &amp; apps</a:t>
            </a:r>
          </a:p>
        </p:txBody>
      </p:sp>
      <p:sp>
        <p:nvSpPr>
          <p:cNvPr id="21509" name="TextBox 6"/>
          <p:cNvSpPr txBox="1">
            <a:spLocks noChangeArrowheads="1"/>
          </p:cNvSpPr>
          <p:nvPr/>
        </p:nvSpPr>
        <p:spPr bwMode="auto">
          <a:xfrm flipH="1">
            <a:off x="3492500" y="2060575"/>
            <a:ext cx="230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itchFamily="2" charset="2"/>
              <a:buBlip>
                <a:blip r:embed="rId3"/>
              </a:buBlip>
              <a:defRPr sz="2800">
                <a:solidFill>
                  <a:schemeClr val="tx1"/>
                </a:solidFill>
                <a:latin typeface="Arial" pitchFamily="34" charset="0"/>
              </a:defRPr>
            </a:lvl1pPr>
            <a:lvl2pPr marL="742950" indent="-285750" eaLnBrk="0" hangingPunct="0">
              <a:spcBef>
                <a:spcPct val="20000"/>
              </a:spcBef>
              <a:buSzPct val="50000"/>
              <a:buBlip>
                <a:blip r:embed="rId4"/>
              </a:buBlip>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fontAlgn="base" hangingPunct="1">
              <a:spcBef>
                <a:spcPct val="0"/>
              </a:spcBef>
              <a:spcAft>
                <a:spcPct val="0"/>
              </a:spcAft>
              <a:buSzTx/>
              <a:buFontTx/>
              <a:buNone/>
            </a:pPr>
            <a:r>
              <a:rPr lang="en-GB" altLang="en-US" sz="1400" b="1">
                <a:solidFill>
                  <a:srgbClr val="033C63"/>
                </a:solidFill>
                <a:cs typeface="Arial" pitchFamily="34" charset="0"/>
              </a:rPr>
              <a:t>Scheduling Systems</a:t>
            </a:r>
          </a:p>
        </p:txBody>
      </p:sp>
      <p:sp>
        <p:nvSpPr>
          <p:cNvPr id="21510" name="TextBox 7"/>
          <p:cNvSpPr txBox="1">
            <a:spLocks noChangeArrowheads="1"/>
          </p:cNvSpPr>
          <p:nvPr/>
        </p:nvSpPr>
        <p:spPr bwMode="auto">
          <a:xfrm>
            <a:off x="1258888" y="2952750"/>
            <a:ext cx="204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Blip>
                <a:blip r:embed="rId3"/>
              </a:buBlip>
              <a:defRPr sz="2800">
                <a:solidFill>
                  <a:schemeClr val="tx1"/>
                </a:solidFill>
                <a:latin typeface="Arial" pitchFamily="34" charset="0"/>
              </a:defRPr>
            </a:lvl1pPr>
            <a:lvl2pPr marL="742950" indent="-285750" eaLnBrk="0" hangingPunct="0">
              <a:spcBef>
                <a:spcPct val="20000"/>
              </a:spcBef>
              <a:buSzPct val="50000"/>
              <a:buBlip>
                <a:blip r:embed="rId4"/>
              </a:buBlip>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fontAlgn="base" hangingPunct="1">
              <a:spcBef>
                <a:spcPct val="0"/>
              </a:spcBef>
              <a:spcAft>
                <a:spcPct val="0"/>
              </a:spcAft>
              <a:buSzTx/>
              <a:buFontTx/>
              <a:buNone/>
            </a:pPr>
            <a:r>
              <a:rPr lang="en-GB" altLang="en-US" sz="1400" b="1">
                <a:solidFill>
                  <a:srgbClr val="033C63"/>
                </a:solidFill>
                <a:cs typeface="Arial" pitchFamily="34" charset="0"/>
              </a:rPr>
              <a:t>Housing Management</a:t>
            </a:r>
          </a:p>
        </p:txBody>
      </p:sp>
      <p:sp>
        <p:nvSpPr>
          <p:cNvPr id="21511" name="TextBox 8"/>
          <p:cNvSpPr txBox="1">
            <a:spLocks noChangeArrowheads="1"/>
          </p:cNvSpPr>
          <p:nvPr/>
        </p:nvSpPr>
        <p:spPr bwMode="auto">
          <a:xfrm>
            <a:off x="6227763" y="2870200"/>
            <a:ext cx="1158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Blip>
                <a:blip r:embed="rId3"/>
              </a:buBlip>
              <a:defRPr sz="2800">
                <a:solidFill>
                  <a:schemeClr val="tx1"/>
                </a:solidFill>
                <a:latin typeface="Arial" pitchFamily="34" charset="0"/>
              </a:defRPr>
            </a:lvl1pPr>
            <a:lvl2pPr marL="742950" indent="-285750" eaLnBrk="0" hangingPunct="0">
              <a:spcBef>
                <a:spcPct val="20000"/>
              </a:spcBef>
              <a:buSzPct val="50000"/>
              <a:buBlip>
                <a:blip r:embed="rId4"/>
              </a:buBlip>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fontAlgn="base" hangingPunct="1">
              <a:spcBef>
                <a:spcPct val="0"/>
              </a:spcBef>
              <a:spcAft>
                <a:spcPct val="0"/>
              </a:spcAft>
              <a:buSzTx/>
              <a:buFontTx/>
              <a:buNone/>
            </a:pPr>
            <a:r>
              <a:rPr lang="en-GB" altLang="en-US" sz="1400" b="1">
                <a:solidFill>
                  <a:srgbClr val="033C63"/>
                </a:solidFill>
                <a:cs typeface="Arial" pitchFamily="34" charset="0"/>
              </a:rPr>
              <a:t>CRM / ERP </a:t>
            </a:r>
          </a:p>
        </p:txBody>
      </p:sp>
      <p:sp>
        <p:nvSpPr>
          <p:cNvPr id="21512" name="TextBox 9"/>
          <p:cNvSpPr txBox="1">
            <a:spLocks noChangeArrowheads="1"/>
          </p:cNvSpPr>
          <p:nvPr/>
        </p:nvSpPr>
        <p:spPr bwMode="auto">
          <a:xfrm>
            <a:off x="6156325" y="4094163"/>
            <a:ext cx="191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Blip>
                <a:blip r:embed="rId3"/>
              </a:buBlip>
              <a:defRPr sz="2800">
                <a:solidFill>
                  <a:schemeClr val="tx1"/>
                </a:solidFill>
                <a:latin typeface="Arial" pitchFamily="34" charset="0"/>
              </a:defRPr>
            </a:lvl1pPr>
            <a:lvl2pPr marL="742950" indent="-285750" eaLnBrk="0" hangingPunct="0">
              <a:spcBef>
                <a:spcPct val="20000"/>
              </a:spcBef>
              <a:buSzPct val="50000"/>
              <a:buBlip>
                <a:blip r:embed="rId4"/>
              </a:buBlip>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fontAlgn="base" hangingPunct="1">
              <a:spcBef>
                <a:spcPct val="0"/>
              </a:spcBef>
              <a:spcAft>
                <a:spcPct val="0"/>
              </a:spcAft>
              <a:buSzTx/>
              <a:buFontTx/>
              <a:buNone/>
            </a:pPr>
            <a:r>
              <a:rPr lang="en-GB" altLang="en-US" sz="1400" b="1">
                <a:solidFill>
                  <a:srgbClr val="033C63"/>
                </a:solidFill>
                <a:cs typeface="Arial" pitchFamily="34" charset="0"/>
              </a:rPr>
              <a:t>Third Party Systems</a:t>
            </a:r>
          </a:p>
        </p:txBody>
      </p:sp>
      <p:sp>
        <p:nvSpPr>
          <p:cNvPr id="11" name="TextBox 10"/>
          <p:cNvSpPr txBox="1"/>
          <p:nvPr/>
        </p:nvSpPr>
        <p:spPr>
          <a:xfrm>
            <a:off x="6300788" y="4311650"/>
            <a:ext cx="1762125" cy="830263"/>
          </a:xfrm>
          <a:prstGeom prst="rect">
            <a:avLst/>
          </a:prstGeom>
          <a:noFill/>
        </p:spPr>
        <p:txBody>
          <a:bodyPr wrap="none">
            <a:spAutoFit/>
          </a:bodyPr>
          <a:lstStyle/>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ROCC</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a:t>
            </a:r>
            <a:r>
              <a:rPr lang="en-GB" sz="1200" b="1" dirty="0">
                <a:solidFill>
                  <a:srgbClr val="FF0000"/>
                </a:solidFill>
                <a:cs typeface="Arial" pitchFamily="34" charset="0"/>
              </a:rPr>
              <a:t>Asset Management</a:t>
            </a:r>
          </a:p>
          <a:p>
            <a:pPr fontAlgn="base">
              <a:spcBef>
                <a:spcPct val="0"/>
              </a:spcBef>
              <a:spcAft>
                <a:spcPct val="0"/>
              </a:spcAft>
              <a:buFont typeface="Arial" pitchFamily="34" charset="0"/>
              <a:buChar char="•"/>
              <a:defRPr/>
            </a:pPr>
            <a:r>
              <a:rPr lang="en-GB" sz="1200" b="1" dirty="0">
                <a:solidFill>
                  <a:srgbClr val="FF0000"/>
                </a:solidFill>
                <a:cs typeface="Arial" pitchFamily="34" charset="0"/>
              </a:rPr>
              <a:t>  Outsourced Stores</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Security</a:t>
            </a:r>
          </a:p>
        </p:txBody>
      </p:sp>
      <p:sp>
        <p:nvSpPr>
          <p:cNvPr id="12" name="TextBox 11"/>
          <p:cNvSpPr txBox="1"/>
          <p:nvPr/>
        </p:nvSpPr>
        <p:spPr>
          <a:xfrm>
            <a:off x="1908175" y="3157538"/>
            <a:ext cx="1368425" cy="1016000"/>
          </a:xfrm>
          <a:prstGeom prst="rect">
            <a:avLst/>
          </a:prstGeom>
          <a:noFill/>
        </p:spPr>
        <p:txBody>
          <a:bodyPr>
            <a:spAutoFit/>
          </a:bodyPr>
          <a:lstStyle/>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Aareon</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Orchard</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a:t>
            </a:r>
            <a:r>
              <a:rPr lang="en-GB" sz="1200" b="1" dirty="0">
                <a:solidFill>
                  <a:srgbClr val="FF0000"/>
                </a:solidFill>
                <a:cs typeface="Arial" pitchFamily="34" charset="0"/>
              </a:rPr>
              <a:t>Civica</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Northgate</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Capita/IBS</a:t>
            </a:r>
          </a:p>
        </p:txBody>
      </p:sp>
      <p:sp>
        <p:nvSpPr>
          <p:cNvPr id="13" name="TextBox 12"/>
          <p:cNvSpPr txBox="1"/>
          <p:nvPr/>
        </p:nvSpPr>
        <p:spPr>
          <a:xfrm>
            <a:off x="3570288" y="2276475"/>
            <a:ext cx="1376362" cy="646113"/>
          </a:xfrm>
          <a:prstGeom prst="rect">
            <a:avLst/>
          </a:prstGeom>
          <a:noFill/>
        </p:spPr>
        <p:txBody>
          <a:bodyPr wrap="none">
            <a:spAutoFit/>
          </a:bodyPr>
          <a:lstStyle/>
          <a:p>
            <a:pPr fontAlgn="base">
              <a:spcBef>
                <a:spcPct val="0"/>
              </a:spcBef>
              <a:spcAft>
                <a:spcPct val="0"/>
              </a:spcAft>
              <a:buFont typeface="Arial" pitchFamily="34" charset="0"/>
              <a:buChar char="•"/>
              <a:defRPr/>
            </a:pPr>
            <a:r>
              <a:rPr lang="en-GB" sz="1200" b="1" dirty="0">
                <a:solidFill>
                  <a:srgbClr val="FF0000"/>
                </a:solidFill>
                <a:cs typeface="Arial" pitchFamily="34" charset="0"/>
              </a:rPr>
              <a:t>  Opti-time</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Service Power</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360</a:t>
            </a:r>
          </a:p>
        </p:txBody>
      </p:sp>
      <p:sp>
        <p:nvSpPr>
          <p:cNvPr id="14" name="TextBox 13"/>
          <p:cNvSpPr txBox="1"/>
          <p:nvPr/>
        </p:nvSpPr>
        <p:spPr>
          <a:xfrm>
            <a:off x="6372225" y="3078163"/>
            <a:ext cx="1411288" cy="1016000"/>
          </a:xfrm>
          <a:prstGeom prst="rect">
            <a:avLst/>
          </a:prstGeom>
          <a:noFill/>
        </p:spPr>
        <p:txBody>
          <a:bodyPr wrap="none">
            <a:spAutoFit/>
          </a:bodyPr>
          <a:lstStyle/>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Microsoft CRM</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Navision</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Sage</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SAP</a:t>
            </a:r>
          </a:p>
          <a:p>
            <a:pPr fontAlgn="base">
              <a:spcBef>
                <a:spcPct val="0"/>
              </a:spcBef>
              <a:spcAft>
                <a:spcPct val="0"/>
              </a:spcAft>
              <a:buFont typeface="Arial" pitchFamily="34" charset="0"/>
              <a:buChar char="•"/>
              <a:defRPr/>
            </a:pPr>
            <a:r>
              <a:rPr lang="en-GB" sz="1200" b="1" dirty="0">
                <a:solidFill>
                  <a:srgbClr val="000000">
                    <a:lumMod val="75000"/>
                  </a:srgbClr>
                </a:solidFill>
                <a:cs typeface="Arial" pitchFamily="34" charset="0"/>
              </a:rPr>
              <a:t>  Oracle</a:t>
            </a:r>
          </a:p>
        </p:txBody>
      </p:sp>
      <p:sp>
        <p:nvSpPr>
          <p:cNvPr id="21517" name="Title 16"/>
          <p:cNvSpPr>
            <a:spLocks noGrp="1"/>
          </p:cNvSpPr>
          <p:nvPr>
            <p:ph type="title"/>
          </p:nvPr>
        </p:nvSpPr>
        <p:spPr/>
        <p:txBody>
          <a:bodyPr/>
          <a:lstStyle/>
          <a:p>
            <a:r>
              <a:rPr lang="en-GB" altLang="en-US" dirty="0" smtClean="0">
                <a:solidFill>
                  <a:srgbClr val="004165"/>
                </a:solidFill>
              </a:rPr>
              <a:t>Proven, Flexible Integration options </a:t>
            </a:r>
            <a:r>
              <a:rPr lang="en-US" altLang="en-US" dirty="0" smtClean="0">
                <a:solidFill>
                  <a:srgbClr val="004165"/>
                </a:solidFill>
              </a:rPr>
              <a:t/>
            </a:r>
            <a:br>
              <a:rPr lang="en-US" altLang="en-US" dirty="0" smtClean="0">
                <a:solidFill>
                  <a:srgbClr val="004165"/>
                </a:solidFill>
              </a:rPr>
            </a:br>
            <a:endParaRPr lang="en-GB" altLang="en-US" dirty="0" smtClean="0"/>
          </a:p>
        </p:txBody>
      </p:sp>
      <p:sp>
        <p:nvSpPr>
          <p:cNvPr id="21518" name="TextBox 19"/>
          <p:cNvSpPr txBox="1">
            <a:spLocks noChangeArrowheads="1"/>
          </p:cNvSpPr>
          <p:nvPr/>
        </p:nvSpPr>
        <p:spPr bwMode="auto">
          <a:xfrm>
            <a:off x="1979613" y="4508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Blip>
                <a:blip r:embed="rId3"/>
              </a:buBlip>
              <a:defRPr sz="2800">
                <a:solidFill>
                  <a:schemeClr val="tx1"/>
                </a:solidFill>
                <a:latin typeface="Arial" pitchFamily="34" charset="0"/>
              </a:defRPr>
            </a:lvl1pPr>
            <a:lvl2pPr marL="742950" indent="-285750" eaLnBrk="0" hangingPunct="0">
              <a:spcBef>
                <a:spcPct val="20000"/>
              </a:spcBef>
              <a:buSzPct val="50000"/>
              <a:buBlip>
                <a:blip r:embed="rId4"/>
              </a:buBlip>
              <a:defRPr sz="24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fontAlgn="base" hangingPunct="1">
              <a:spcBef>
                <a:spcPct val="0"/>
              </a:spcBef>
              <a:spcAft>
                <a:spcPct val="0"/>
              </a:spcAft>
              <a:buSzTx/>
              <a:buFontTx/>
              <a:buNone/>
            </a:pPr>
            <a:endParaRPr lang="en-US" altLang="en-US" sz="1800">
              <a:solidFill>
                <a:srgbClr val="000000"/>
              </a:solidFill>
              <a:cs typeface="Arial" pitchFamily="34" charset="0"/>
            </a:endParaRPr>
          </a:p>
        </p:txBody>
      </p:sp>
    </p:spTree>
    <p:extLst>
      <p:ext uri="{BB962C8B-B14F-4D97-AF65-F5344CB8AC3E}">
        <p14:creationId xmlns:p14="http://schemas.microsoft.com/office/powerpoint/2010/main" val="420972085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3658</TotalTime>
  <Words>1322</Words>
  <Application>Microsoft Office PowerPoint</Application>
  <PresentationFormat>On-screen Show (4:3)</PresentationFormat>
  <Paragraphs>304</Paragraphs>
  <Slides>21</Slides>
  <Notes>12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21</vt:i4>
      </vt:variant>
    </vt:vector>
  </HeadingPairs>
  <TitlesOfParts>
    <vt:vector size="32" baseType="lpstr">
      <vt:lpstr>Arial</vt:lpstr>
      <vt:lpstr>Calibri</vt:lpstr>
      <vt:lpstr>Times New Roman</vt:lpstr>
      <vt:lpstr>Verdana</vt:lpstr>
      <vt:lpstr>Wingdings</vt:lpstr>
      <vt:lpstr>1_Default Design</vt:lpstr>
      <vt:lpstr>2_Default Design</vt:lpstr>
      <vt:lpstr>3_Default Design</vt:lpstr>
      <vt:lpstr>4_Default Design</vt:lpstr>
      <vt:lpstr>Worksheet</vt:lpstr>
      <vt:lpstr>Presentation</vt:lpstr>
      <vt:lpstr> 1st Touch Enterprise Mobile Working and Customer Self Service Solution   </vt:lpstr>
      <vt:lpstr>1st Touch Overview</vt:lpstr>
      <vt:lpstr>Sample Customers</vt:lpstr>
      <vt:lpstr> Platform / Device Agnostic</vt:lpstr>
      <vt:lpstr>No Signal Working</vt:lpstr>
      <vt:lpstr>1st Touch Application Modules</vt:lpstr>
      <vt:lpstr>PowerPoint Presentation</vt:lpstr>
      <vt:lpstr>Forms and Workflow Designer - You are in control </vt:lpstr>
      <vt:lpstr>Proven, Flexible Integration options  </vt:lpstr>
      <vt:lpstr>Integration Methodology Summary</vt:lpstr>
      <vt:lpstr>Implementation – Business Review</vt:lpstr>
      <vt:lpstr>Increased Efficiency examples </vt:lpstr>
      <vt:lpstr>Increased Productivity examples</vt:lpstr>
      <vt:lpstr>Improved Customer Service examples </vt:lpstr>
      <vt:lpstr>Tenant Self-Service Apps - Business Value</vt:lpstr>
      <vt:lpstr>Scalability, expanding and changing with the business </vt:lpstr>
      <vt:lpstr>Key Functional Drivers</vt:lpstr>
      <vt:lpstr>Deployment Options </vt:lpstr>
      <vt:lpstr>1st Touch Support</vt:lpstr>
      <vt:lpstr>Summary - Unique features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Touch Enterprise Mobile Solutions</dc:title>
  <dc:creator>John Fawcett</dc:creator>
  <cp:lastModifiedBy>Alastair Tweedie</cp:lastModifiedBy>
  <cp:revision>98</cp:revision>
  <cp:lastPrinted>2014-02-19T10:49:03Z</cp:lastPrinted>
  <dcterms:created xsi:type="dcterms:W3CDTF">2014-01-15T17:56:55Z</dcterms:created>
  <dcterms:modified xsi:type="dcterms:W3CDTF">2014-03-04T10:41:35Z</dcterms:modified>
</cp:coreProperties>
</file>