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90" r:id="rId3"/>
    <p:sldId id="260" r:id="rId4"/>
    <p:sldId id="262" r:id="rId5"/>
    <p:sldId id="276" r:id="rId6"/>
    <p:sldId id="308" r:id="rId7"/>
    <p:sldId id="286" r:id="rId8"/>
    <p:sldId id="287" r:id="rId9"/>
    <p:sldId id="288" r:id="rId10"/>
    <p:sldId id="289" r:id="rId11"/>
    <p:sldId id="309" r:id="rId12"/>
    <p:sldId id="263" r:id="rId13"/>
    <p:sldId id="298" r:id="rId14"/>
    <p:sldId id="301" r:id="rId15"/>
    <p:sldId id="300" r:id="rId16"/>
    <p:sldId id="312" r:id="rId17"/>
    <p:sldId id="266" r:id="rId18"/>
    <p:sldId id="302" r:id="rId19"/>
    <p:sldId id="304" r:id="rId20"/>
    <p:sldId id="303" r:id="rId21"/>
    <p:sldId id="305" r:id="rId22"/>
    <p:sldId id="295" r:id="rId23"/>
    <p:sldId id="306" r:id="rId24"/>
    <p:sldId id="311" r:id="rId25"/>
    <p:sldId id="307" r:id="rId2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BF2"/>
    <a:srgbClr val="949599"/>
    <a:srgbClr val="25579A"/>
    <a:srgbClr val="D7E1EC"/>
    <a:srgbClr val="2557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pt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43200"/>
            <a:ext cx="7772400" cy="1146175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660775"/>
            <a:ext cx="6400800" cy="533400"/>
          </a:xfrm>
        </p:spPr>
        <p:txBody>
          <a:bodyPr/>
          <a:lstStyle>
            <a:lvl1pPr marL="0" indent="0" algn="l">
              <a:buNone/>
              <a:defRPr>
                <a:solidFill>
                  <a:srgbClr val="A6A6A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146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037"/>
            <a:ext cx="8229600" cy="4525963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866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51037"/>
            <a:ext cx="4038600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51037"/>
            <a:ext cx="4038600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691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33550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73312"/>
            <a:ext cx="4040188" cy="39512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33550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73312"/>
            <a:ext cx="4041775" cy="39512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505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pt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4876800" y="3810000"/>
            <a:ext cx="3276600" cy="9239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b="1" smtClean="0">
                <a:solidFill>
                  <a:srgbClr val="A6A6A6"/>
                </a:solidFill>
                <a:cs typeface="Arial" charset="0"/>
              </a:rPr>
              <a:t>“Quote text here, quote text here, quote text here, quote text here, quote text here.”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0"/>
          </p:nvPr>
        </p:nvSpPr>
        <p:spPr>
          <a:xfrm>
            <a:off x="4953000" y="2514600"/>
            <a:ext cx="914400" cy="12192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738182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ppt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6248400" cy="3733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9007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543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2573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ppt2.jp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9510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79" r:id="rId2"/>
    <p:sldLayoutId id="2147483780" r:id="rId3"/>
    <p:sldLayoutId id="2147483781" r:id="rId4"/>
    <p:sldLayoutId id="2147483784" r:id="rId5"/>
    <p:sldLayoutId id="2147483785" r:id="rId6"/>
    <p:sldLayoutId id="2147483782" r:id="rId7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rgbClr val="A6A6A6"/>
          </a:solidFill>
          <a:latin typeface="Arial"/>
          <a:ea typeface="+mj-ea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A6A6A6"/>
          </a:solidFill>
          <a:latin typeface="Arial" charset="0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A6A6A6"/>
          </a:solidFill>
          <a:latin typeface="Arial" charset="0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A6A6A6"/>
          </a:solidFill>
          <a:latin typeface="Arial" charset="0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A6A6A6"/>
          </a:solidFill>
          <a:latin typeface="Arial" charset="0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 b="1">
          <a:solidFill>
            <a:srgbClr val="A6A6A6"/>
          </a:solidFill>
          <a:latin typeface="Arial" charset="0"/>
          <a:cs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 b="1">
          <a:solidFill>
            <a:srgbClr val="A6A6A6"/>
          </a:solidFill>
          <a:latin typeface="Arial" charset="0"/>
          <a:cs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 b="1">
          <a:solidFill>
            <a:srgbClr val="A6A6A6"/>
          </a:solidFill>
          <a:latin typeface="Arial" charset="0"/>
          <a:cs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 b="1">
          <a:solidFill>
            <a:srgbClr val="A6A6A6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kern="1200">
          <a:solidFill>
            <a:srgbClr val="A6A6A6"/>
          </a:solidFill>
          <a:latin typeface="Arial"/>
          <a:ea typeface="+mn-ea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kern="1200">
          <a:solidFill>
            <a:srgbClr val="A6A6A6"/>
          </a:solidFill>
          <a:latin typeface="Arial"/>
          <a:ea typeface="+mn-ea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kern="1200">
          <a:solidFill>
            <a:srgbClr val="A6A6A6"/>
          </a:solidFill>
          <a:latin typeface="Arial"/>
          <a:ea typeface="+mn-ea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kern="1200">
          <a:solidFill>
            <a:srgbClr val="A6A6A6"/>
          </a:solidFill>
          <a:latin typeface="Arial"/>
          <a:ea typeface="+mn-ea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kern="1200">
          <a:solidFill>
            <a:srgbClr val="A6A6A6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wmf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565150"/>
            <a:ext cx="5229225" cy="392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latin typeface="Arial" charset="0"/>
                <a:cs typeface="Arial" charset="0"/>
              </a:rPr>
              <a:t>	</a:t>
            </a:r>
          </a:p>
        </p:txBody>
      </p:sp>
      <p:sp>
        <p:nvSpPr>
          <p:cNvPr id="2" name="Subtitle 2"/>
          <p:cNvSpPr>
            <a:spLocks noGrp="1"/>
          </p:cNvSpPr>
          <p:nvPr>
            <p:ph type="subTitle" idx="1"/>
          </p:nvPr>
        </p:nvSpPr>
        <p:spPr>
          <a:xfrm>
            <a:off x="1117600" y="4437063"/>
            <a:ext cx="3886200" cy="576262"/>
          </a:xfrm>
        </p:spPr>
        <p:txBody>
          <a:bodyPr/>
          <a:lstStyle/>
          <a:p>
            <a:pPr algn="ctr" eaLnBrk="1" hangingPunct="1">
              <a:defRPr/>
            </a:pPr>
            <a:r>
              <a:rPr lang="en-GB" b="1" dirty="0" smtClean="0">
                <a:solidFill>
                  <a:srgbClr val="00ABF2"/>
                </a:solidFill>
                <a:latin typeface="+mn-lt"/>
                <a:cs typeface="Arial" charset="0"/>
              </a:rPr>
              <a:t>Arlene Casey – ICT Manager, PHA</a:t>
            </a:r>
          </a:p>
          <a:p>
            <a:pPr algn="ctr" eaLnBrk="1" hangingPunct="1">
              <a:defRPr/>
            </a:pPr>
            <a:endParaRPr lang="en-GB" b="1" dirty="0" smtClean="0">
              <a:solidFill>
                <a:srgbClr val="00B0F0"/>
              </a:solidFill>
              <a:latin typeface="+mn-lt"/>
              <a:cs typeface="Arial" charset="0"/>
            </a:endParaRPr>
          </a:p>
          <a:p>
            <a:pPr algn="ctr" eaLnBrk="1" hangingPunct="1">
              <a:defRPr/>
            </a:pPr>
            <a:endParaRPr lang="en-GB" b="1" dirty="0" smtClean="0">
              <a:solidFill>
                <a:srgbClr val="00ABF2"/>
              </a:solidFill>
              <a:latin typeface="+mn-lt"/>
              <a:cs typeface="Arial" charset="0"/>
            </a:endParaRPr>
          </a:p>
        </p:txBody>
      </p:sp>
      <p:sp>
        <p:nvSpPr>
          <p:cNvPr id="5125" name="TextBox 4"/>
          <p:cNvSpPr txBox="1">
            <a:spLocks noChangeArrowheads="1"/>
          </p:cNvSpPr>
          <p:nvPr/>
        </p:nvSpPr>
        <p:spPr bwMode="auto">
          <a:xfrm>
            <a:off x="1331913" y="2559050"/>
            <a:ext cx="345598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GB" sz="2800" b="1" i="1" dirty="0" smtClean="0">
                <a:solidFill>
                  <a:srgbClr val="00B0F0"/>
                </a:solidFill>
                <a:latin typeface="+mn-lt"/>
              </a:rPr>
              <a:t>Heading for the Clouds</a:t>
            </a:r>
          </a:p>
        </p:txBody>
      </p:sp>
      <p:grpSp>
        <p:nvGrpSpPr>
          <p:cNvPr id="5126" name="Group 3"/>
          <p:cNvGrpSpPr>
            <a:grpSpLocks/>
          </p:cNvGrpSpPr>
          <p:nvPr/>
        </p:nvGrpSpPr>
        <p:grpSpPr bwMode="auto">
          <a:xfrm>
            <a:off x="323850" y="6165850"/>
            <a:ext cx="2808288" cy="684213"/>
            <a:chOff x="323528" y="6165304"/>
            <a:chExt cx="2808610" cy="684251"/>
          </a:xfrm>
        </p:grpSpPr>
        <p:sp>
          <p:nvSpPr>
            <p:cNvPr id="3" name="Rectangle 2"/>
            <p:cNvSpPr/>
            <p:nvPr/>
          </p:nvSpPr>
          <p:spPr>
            <a:xfrm>
              <a:off x="323528" y="6165304"/>
              <a:ext cx="2808610" cy="503266"/>
            </a:xfrm>
            <a:prstGeom prst="rect">
              <a:avLst/>
            </a:prstGeom>
            <a:solidFill>
              <a:srgbClr val="00ABF2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8" name="Subtitle 2"/>
            <p:cNvSpPr txBox="1">
              <a:spLocks/>
            </p:cNvSpPr>
            <p:nvPr/>
          </p:nvSpPr>
          <p:spPr bwMode="auto">
            <a:xfrm>
              <a:off x="358457" y="6273260"/>
              <a:ext cx="2557756" cy="576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0" indent="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None/>
                <a:defRPr kern="1200">
                  <a:solidFill>
                    <a:srgbClr val="A6A6A6"/>
                  </a:solidFill>
                  <a:latin typeface="Arial"/>
                  <a:ea typeface="+mn-ea"/>
                  <a:cs typeface="Arial"/>
                </a:defRPr>
              </a:lvl1pPr>
              <a:lvl2pPr marL="457200" indent="0" algn="ctr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None/>
                <a:defRPr kern="1200">
                  <a:solidFill>
                    <a:schemeClr val="tx1">
                      <a:tint val="75000"/>
                    </a:schemeClr>
                  </a:solidFill>
                  <a:latin typeface="Arial"/>
                  <a:ea typeface="+mn-ea"/>
                  <a:cs typeface="Arial"/>
                </a:defRPr>
              </a:lvl2pPr>
              <a:lvl3pPr marL="914400" indent="0" algn="ctr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None/>
                <a:defRPr kern="1200">
                  <a:solidFill>
                    <a:schemeClr val="tx1">
                      <a:tint val="75000"/>
                    </a:schemeClr>
                  </a:solidFill>
                  <a:latin typeface="Arial"/>
                  <a:ea typeface="+mn-ea"/>
                  <a:cs typeface="Arial"/>
                </a:defRPr>
              </a:lvl3pPr>
              <a:lvl4pPr marL="1371600" indent="0" algn="ctr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None/>
                <a:defRPr kern="1200">
                  <a:solidFill>
                    <a:schemeClr val="tx1">
                      <a:tint val="75000"/>
                    </a:schemeClr>
                  </a:solidFill>
                  <a:latin typeface="Arial"/>
                  <a:ea typeface="+mn-ea"/>
                  <a:cs typeface="Arial"/>
                </a:defRPr>
              </a:lvl4pPr>
              <a:lvl5pPr marL="1828800" indent="0" algn="ctr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None/>
                <a:defRPr kern="1200">
                  <a:solidFill>
                    <a:schemeClr val="tx1">
                      <a:tint val="75000"/>
                    </a:schemeClr>
                  </a:solidFill>
                  <a:latin typeface="Arial"/>
                  <a:ea typeface="+mn-ea"/>
                  <a:cs typeface="Arial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r>
                <a:rPr lang="en-GB" dirty="0" smtClean="0">
                  <a:solidFill>
                    <a:schemeClr val="bg1"/>
                  </a:solidFill>
                  <a:latin typeface="+mn-lt"/>
                  <a:cs typeface="Arial" charset="0"/>
                </a:rPr>
                <a:t>www.partickha.org.uk</a:t>
              </a:r>
            </a:p>
          </p:txBody>
        </p:sp>
      </p:grp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4797152"/>
            <a:ext cx="2017911" cy="823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aareon_oc_4c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4288" y="4696926"/>
            <a:ext cx="1553749" cy="6327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GB" dirty="0" smtClean="0">
                <a:solidFill>
                  <a:srgbClr val="00ABF2"/>
                </a:solidFill>
                <a:cs typeface="Arial" charset="0"/>
              </a:rPr>
              <a:t> What Were the Steps Leading to a Cloud Solution</a:t>
            </a:r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2132856"/>
            <a:ext cx="72008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00B0F0"/>
                </a:solidFill>
              </a:rPr>
              <a:t>Clear need to invest in ICT and a decision to focus on the foundations</a:t>
            </a:r>
          </a:p>
          <a:p>
            <a:endParaRPr lang="en-GB" sz="2800" dirty="0" smtClean="0">
              <a:solidFill>
                <a:srgbClr val="00B0F0"/>
              </a:solidFill>
            </a:endParaRPr>
          </a:p>
          <a:p>
            <a:endParaRPr lang="en-GB" sz="2800" dirty="0" smtClean="0">
              <a:solidFill>
                <a:srgbClr val="00B0F0"/>
              </a:solidFill>
            </a:endParaRPr>
          </a:p>
          <a:p>
            <a:r>
              <a:rPr lang="en-GB" sz="2800" dirty="0" smtClean="0">
                <a:solidFill>
                  <a:srgbClr val="00B0F0"/>
                </a:solidFill>
              </a:rPr>
              <a:t>……but why address this with a cloud based solution there are other models that would work</a:t>
            </a:r>
            <a:endParaRPr lang="en-GB" sz="28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58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sz="2800" dirty="0" smtClean="0">
                <a:solidFill>
                  <a:srgbClr val="00ABF2"/>
                </a:solidFill>
                <a:latin typeface="+mn-lt"/>
                <a:cs typeface="Arial" charset="0"/>
              </a:rPr>
              <a:t>Topics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57200" y="1951038"/>
            <a:ext cx="8229600" cy="4525962"/>
          </a:xfrm>
        </p:spPr>
        <p:txBody>
          <a:bodyPr/>
          <a:lstStyle/>
          <a:p>
            <a:pPr>
              <a:defRPr/>
            </a:pPr>
            <a:r>
              <a:rPr lang="en-GB" sz="2400" dirty="0" smtClean="0">
                <a:solidFill>
                  <a:schemeClr val="bg1">
                    <a:lumMod val="75000"/>
                  </a:schemeClr>
                </a:solidFill>
                <a:latin typeface="+mj-lt"/>
                <a:cs typeface="Arial" charset="0"/>
              </a:rPr>
              <a:t>About PHA &amp; What were the steps leading to a Cloud solution</a:t>
            </a:r>
          </a:p>
          <a:p>
            <a:pPr>
              <a:defRPr/>
            </a:pPr>
            <a:r>
              <a:rPr lang="en-GB" sz="2400" dirty="0" smtClean="0">
                <a:solidFill>
                  <a:srgbClr val="00ABF2"/>
                </a:solidFill>
                <a:latin typeface="+mj-lt"/>
                <a:cs typeface="Arial" charset="0"/>
              </a:rPr>
              <a:t>Why PHA chose a cloud over alternative solutions</a:t>
            </a:r>
          </a:p>
          <a:p>
            <a:pPr>
              <a:defRPr/>
            </a:pPr>
            <a:r>
              <a:rPr lang="en-GB" sz="2400" dirty="0" smtClean="0">
                <a:solidFill>
                  <a:schemeClr val="bg1">
                    <a:lumMod val="75000"/>
                  </a:schemeClr>
                </a:solidFill>
                <a:latin typeface="+mj-lt"/>
                <a:cs typeface="Arial" charset="0"/>
              </a:rPr>
              <a:t>Moving to the cloud –what we learned that may help you</a:t>
            </a:r>
          </a:p>
        </p:txBody>
      </p:sp>
    </p:spTree>
    <p:extLst>
      <p:ext uri="{BB962C8B-B14F-4D97-AF65-F5344CB8AC3E}">
        <p14:creationId xmlns:p14="http://schemas.microsoft.com/office/powerpoint/2010/main" val="236002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417638"/>
            <a:ext cx="7524750" cy="508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Box 6"/>
          <p:cNvSpPr txBox="1">
            <a:spLocks noChangeArrowheads="1"/>
          </p:cNvSpPr>
          <p:nvPr/>
        </p:nvSpPr>
        <p:spPr bwMode="auto">
          <a:xfrm>
            <a:off x="1763688" y="3573016"/>
            <a:ext cx="5327650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400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685800" lvl="1" indent="-285750" eaLnBrk="1" hangingPunct="1">
              <a:defRPr/>
            </a:pPr>
            <a:r>
              <a:rPr lang="en-GB" sz="4000" b="1" i="1" dirty="0" smtClean="0">
                <a:solidFill>
                  <a:srgbClr val="00B0F0"/>
                </a:solidFill>
                <a:latin typeface="+mn-lt"/>
              </a:rPr>
              <a:t>Business Continuity</a:t>
            </a:r>
          </a:p>
          <a:p>
            <a:pPr marL="685800" lvl="1" indent="-285750" eaLnBrk="1" hangingPunct="1">
              <a:defRPr/>
            </a:pPr>
            <a:r>
              <a:rPr lang="en-GB" sz="2800" dirty="0" smtClean="0">
                <a:solidFill>
                  <a:srgbClr val="00B0F0"/>
                </a:solidFill>
                <a:latin typeface="+mn-lt"/>
              </a:rPr>
              <a:t>-big business benefit we could not have afforded otherwise</a:t>
            </a:r>
            <a:r>
              <a:rPr lang="en-GB" sz="2000" b="1" i="1" dirty="0" smtClean="0">
                <a:solidFill>
                  <a:srgbClr val="00B0F0"/>
                </a:solidFill>
                <a:latin typeface="+mn-lt"/>
              </a:rPr>
              <a:t/>
            </a:r>
            <a:br>
              <a:rPr lang="en-GB" sz="2000" b="1" i="1" dirty="0" smtClean="0">
                <a:solidFill>
                  <a:srgbClr val="00B0F0"/>
                </a:solidFill>
                <a:latin typeface="+mn-lt"/>
              </a:rPr>
            </a:br>
            <a:r>
              <a:rPr lang="en-GB" sz="2000" b="1" i="1" dirty="0" smtClean="0">
                <a:solidFill>
                  <a:srgbClr val="00B0F0"/>
                </a:solidFill>
                <a:latin typeface="+mn-lt"/>
              </a:rPr>
              <a:t> 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A6A6A6"/>
                </a:solidFill>
                <a:latin typeface="Arial"/>
                <a:ea typeface="+mj-ea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A6A6A6"/>
                </a:solidFill>
                <a:latin typeface="Arial" charset="0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A6A6A6"/>
                </a:solidFill>
                <a:latin typeface="Arial" charset="0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A6A6A6"/>
                </a:solidFill>
                <a:latin typeface="Arial" charset="0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A6A6A6"/>
                </a:solidFill>
                <a:latin typeface="Arial" charset="0"/>
                <a:cs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A6A6A6"/>
                </a:solidFill>
                <a:latin typeface="Arial" charset="0"/>
                <a:cs typeface="Arial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A6A6A6"/>
                </a:solidFill>
                <a:latin typeface="Arial" charset="0"/>
                <a:cs typeface="Arial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A6A6A6"/>
                </a:solidFill>
                <a:latin typeface="Arial" charset="0"/>
                <a:cs typeface="Arial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A6A6A6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GB" sz="2800" dirty="0" smtClean="0">
                <a:solidFill>
                  <a:srgbClr val="00ABF2"/>
                </a:solidFill>
                <a:latin typeface="+mn-lt"/>
                <a:cs typeface="Arial" charset="0"/>
              </a:rPr>
              <a:t>Why PHA Chose a Cloud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417638"/>
            <a:ext cx="7524750" cy="508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Box 6"/>
          <p:cNvSpPr txBox="1">
            <a:spLocks noChangeArrowheads="1"/>
          </p:cNvSpPr>
          <p:nvPr/>
        </p:nvSpPr>
        <p:spPr bwMode="auto">
          <a:xfrm>
            <a:off x="1763688" y="3356992"/>
            <a:ext cx="5327650" cy="298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400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685800" lvl="1" indent="-285750" eaLnBrk="1" hangingPunct="1">
              <a:defRPr/>
            </a:pPr>
            <a:r>
              <a:rPr lang="en-GB" sz="2400" b="1" i="1" dirty="0" smtClean="0">
                <a:solidFill>
                  <a:srgbClr val="00B0F0"/>
                </a:solidFill>
              </a:rPr>
              <a:t>Support Model</a:t>
            </a:r>
          </a:p>
          <a:p>
            <a:pPr marL="685800" lvl="1" indent="-285750" eaLnBrk="1" hangingPunct="1">
              <a:defRPr/>
            </a:pPr>
            <a:r>
              <a:rPr lang="en-GB" sz="2400" dirty="0" smtClean="0">
                <a:solidFill>
                  <a:srgbClr val="00B0F0"/>
                </a:solidFill>
              </a:rPr>
              <a:t>- </a:t>
            </a:r>
            <a:r>
              <a:rPr lang="en-GB" sz="2000" dirty="0" smtClean="0">
                <a:solidFill>
                  <a:srgbClr val="00B0F0"/>
                </a:solidFill>
              </a:rPr>
              <a:t>expertise</a:t>
            </a:r>
          </a:p>
          <a:p>
            <a:pPr marL="685800" lvl="1" indent="-285750" eaLnBrk="1" hangingPunct="1">
              <a:defRPr/>
            </a:pPr>
            <a:r>
              <a:rPr lang="en-GB" sz="2000" dirty="0" smtClean="0">
                <a:solidFill>
                  <a:srgbClr val="00B0F0"/>
                </a:solidFill>
              </a:rPr>
              <a:t>- extension of our ICT department</a:t>
            </a:r>
          </a:p>
          <a:p>
            <a:pPr marL="685800" lvl="1" indent="-285750" eaLnBrk="1" hangingPunct="1">
              <a:defRPr/>
            </a:pPr>
            <a:r>
              <a:rPr lang="en-GB" sz="2000" dirty="0" smtClean="0">
                <a:solidFill>
                  <a:srgbClr val="00B0F0"/>
                </a:solidFill>
              </a:rPr>
              <a:t>- management of suppliers</a:t>
            </a:r>
          </a:p>
          <a:p>
            <a:pPr marL="685800" lvl="1" indent="-285750" eaLnBrk="1" hangingPunct="1">
              <a:defRPr/>
            </a:pPr>
            <a:r>
              <a:rPr lang="en-GB" sz="2000" dirty="0" smtClean="0">
                <a:solidFill>
                  <a:srgbClr val="00B0F0"/>
                </a:solidFill>
              </a:rPr>
              <a:t>- PHA ICT staff could focus on the business applications</a:t>
            </a:r>
          </a:p>
          <a:p>
            <a:pPr marL="685800" lvl="1" indent="-285750" eaLnBrk="1" hangingPunct="1">
              <a:defRPr/>
            </a:pPr>
            <a:endParaRPr lang="en-GB" sz="2000" b="1" i="1" dirty="0" smtClean="0">
              <a:solidFill>
                <a:srgbClr val="00B0F0"/>
              </a:solidFill>
            </a:endParaRPr>
          </a:p>
          <a:p>
            <a:pPr marL="685800" lvl="1" indent="-285750" eaLnBrk="1" hangingPunct="1">
              <a:defRPr/>
            </a:pPr>
            <a:r>
              <a:rPr lang="en-GB" sz="2000" b="1" i="1" dirty="0" smtClean="0">
                <a:solidFill>
                  <a:srgbClr val="00B0F0"/>
                </a:solidFill>
                <a:latin typeface="+mn-lt"/>
              </a:rPr>
              <a:t/>
            </a:r>
            <a:br>
              <a:rPr lang="en-GB" sz="2000" b="1" i="1" dirty="0" smtClean="0">
                <a:solidFill>
                  <a:srgbClr val="00B0F0"/>
                </a:solidFill>
                <a:latin typeface="+mn-lt"/>
              </a:rPr>
            </a:br>
            <a:r>
              <a:rPr lang="en-GB" sz="2000" b="1" i="1" dirty="0" smtClean="0">
                <a:solidFill>
                  <a:srgbClr val="00B0F0"/>
                </a:solidFill>
                <a:latin typeface="+mn-lt"/>
              </a:rPr>
              <a:t> 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A6A6A6"/>
                </a:solidFill>
                <a:latin typeface="Arial"/>
                <a:ea typeface="+mj-ea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A6A6A6"/>
                </a:solidFill>
                <a:latin typeface="Arial" charset="0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A6A6A6"/>
                </a:solidFill>
                <a:latin typeface="Arial" charset="0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A6A6A6"/>
                </a:solidFill>
                <a:latin typeface="Arial" charset="0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A6A6A6"/>
                </a:solidFill>
                <a:latin typeface="Arial" charset="0"/>
                <a:cs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A6A6A6"/>
                </a:solidFill>
                <a:latin typeface="Arial" charset="0"/>
                <a:cs typeface="Arial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A6A6A6"/>
                </a:solidFill>
                <a:latin typeface="Arial" charset="0"/>
                <a:cs typeface="Arial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A6A6A6"/>
                </a:solidFill>
                <a:latin typeface="Arial" charset="0"/>
                <a:cs typeface="Arial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A6A6A6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GB" sz="2800" dirty="0" smtClean="0">
                <a:solidFill>
                  <a:srgbClr val="00ABF2"/>
                </a:solidFill>
                <a:latin typeface="+mn-lt"/>
                <a:cs typeface="Arial" charset="0"/>
              </a:rPr>
              <a:t>Why PHA Chose a Cloud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417638"/>
            <a:ext cx="7524750" cy="508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Box 6"/>
          <p:cNvSpPr txBox="1">
            <a:spLocks noChangeArrowheads="1"/>
          </p:cNvSpPr>
          <p:nvPr/>
        </p:nvSpPr>
        <p:spPr bwMode="auto">
          <a:xfrm>
            <a:off x="1763688" y="3573016"/>
            <a:ext cx="532765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400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685800" lvl="1" indent="-285750" eaLnBrk="1" hangingPunct="1">
              <a:defRPr/>
            </a:pPr>
            <a:r>
              <a:rPr lang="en-GB" sz="4000" b="1" i="1" dirty="0" smtClean="0">
                <a:solidFill>
                  <a:srgbClr val="00B0F0"/>
                </a:solidFill>
                <a:latin typeface="+mn-lt"/>
              </a:rPr>
              <a:t>Flexibility of Service</a:t>
            </a:r>
          </a:p>
          <a:p>
            <a:pPr marL="685800" lvl="1" indent="-285750" eaLnBrk="1" hangingPunct="1">
              <a:buFontTx/>
              <a:buChar char="-"/>
              <a:defRPr/>
            </a:pPr>
            <a:r>
              <a:rPr lang="en-GB" sz="2800" dirty="0" smtClean="0">
                <a:solidFill>
                  <a:srgbClr val="00B0F0"/>
                </a:solidFill>
                <a:latin typeface="+mn-lt"/>
              </a:rPr>
              <a:t>increase/decrease as needed</a:t>
            </a:r>
          </a:p>
          <a:p>
            <a:pPr marL="685800" lvl="1" indent="-285750" eaLnBrk="1" hangingPunct="1">
              <a:defRPr/>
            </a:pPr>
            <a:r>
              <a:rPr lang="en-GB" sz="2000" b="1" i="1" dirty="0" smtClean="0">
                <a:solidFill>
                  <a:srgbClr val="00B0F0"/>
                </a:solidFill>
                <a:latin typeface="+mn-lt"/>
              </a:rPr>
              <a:t/>
            </a:r>
            <a:br>
              <a:rPr lang="en-GB" sz="2000" b="1" i="1" dirty="0" smtClean="0">
                <a:solidFill>
                  <a:srgbClr val="00B0F0"/>
                </a:solidFill>
                <a:latin typeface="+mn-lt"/>
              </a:rPr>
            </a:br>
            <a:r>
              <a:rPr lang="en-GB" sz="2000" b="1" i="1" dirty="0" smtClean="0">
                <a:solidFill>
                  <a:srgbClr val="00B0F0"/>
                </a:solidFill>
                <a:latin typeface="+mn-lt"/>
              </a:rPr>
              <a:t> 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A6A6A6"/>
                </a:solidFill>
                <a:latin typeface="Arial"/>
                <a:ea typeface="+mj-ea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A6A6A6"/>
                </a:solidFill>
                <a:latin typeface="Arial" charset="0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A6A6A6"/>
                </a:solidFill>
                <a:latin typeface="Arial" charset="0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A6A6A6"/>
                </a:solidFill>
                <a:latin typeface="Arial" charset="0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A6A6A6"/>
                </a:solidFill>
                <a:latin typeface="Arial" charset="0"/>
                <a:cs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A6A6A6"/>
                </a:solidFill>
                <a:latin typeface="Arial" charset="0"/>
                <a:cs typeface="Arial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A6A6A6"/>
                </a:solidFill>
                <a:latin typeface="Arial" charset="0"/>
                <a:cs typeface="Arial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A6A6A6"/>
                </a:solidFill>
                <a:latin typeface="Arial" charset="0"/>
                <a:cs typeface="Arial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A6A6A6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GB" sz="2800" dirty="0" smtClean="0">
                <a:solidFill>
                  <a:srgbClr val="00ABF2"/>
                </a:solidFill>
                <a:latin typeface="+mn-lt"/>
                <a:cs typeface="Arial" charset="0"/>
              </a:rPr>
              <a:t>Why PHA Chose a Cloud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417638"/>
            <a:ext cx="7524750" cy="508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Box 6"/>
          <p:cNvSpPr txBox="1">
            <a:spLocks noChangeArrowheads="1"/>
          </p:cNvSpPr>
          <p:nvPr/>
        </p:nvSpPr>
        <p:spPr bwMode="auto">
          <a:xfrm>
            <a:off x="1475656" y="3356992"/>
            <a:ext cx="5327650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400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685800" lvl="1" indent="-285750" eaLnBrk="1" hangingPunct="1">
              <a:defRPr/>
            </a:pPr>
            <a:r>
              <a:rPr lang="en-GB" sz="2800" b="1" i="1" dirty="0" smtClean="0">
                <a:solidFill>
                  <a:srgbClr val="00B0F0"/>
                </a:solidFill>
                <a:latin typeface="+mn-lt"/>
              </a:rPr>
              <a:t>Value for Money and Total Cost</a:t>
            </a:r>
          </a:p>
          <a:p>
            <a:pPr marL="685800" lvl="1" indent="-285750" eaLnBrk="1" hangingPunct="1">
              <a:defRPr/>
            </a:pPr>
            <a:r>
              <a:rPr lang="en-GB" sz="2800" dirty="0" smtClean="0">
                <a:solidFill>
                  <a:srgbClr val="00B0F0"/>
                </a:solidFill>
                <a:latin typeface="+mn-lt"/>
              </a:rPr>
              <a:t>- Less contracts</a:t>
            </a:r>
          </a:p>
          <a:p>
            <a:pPr marL="685800" lvl="1" indent="-285750" eaLnBrk="1" hangingPunct="1">
              <a:defRPr/>
            </a:pPr>
            <a:r>
              <a:rPr lang="en-GB" sz="2800" dirty="0" smtClean="0">
                <a:solidFill>
                  <a:srgbClr val="00B0F0"/>
                </a:solidFill>
                <a:latin typeface="+mn-lt"/>
              </a:rPr>
              <a:t>- Operational Costs </a:t>
            </a:r>
            <a:r>
              <a:rPr lang="en-GB" sz="2800" dirty="0" err="1" smtClean="0">
                <a:solidFill>
                  <a:srgbClr val="00B0F0"/>
                </a:solidFill>
                <a:latin typeface="+mn-lt"/>
              </a:rPr>
              <a:t>v’s</a:t>
            </a:r>
            <a:r>
              <a:rPr lang="en-GB" sz="2800" dirty="0" smtClean="0">
                <a:solidFill>
                  <a:srgbClr val="00B0F0"/>
                </a:solidFill>
                <a:latin typeface="+mn-lt"/>
              </a:rPr>
              <a:t> Capital</a:t>
            </a:r>
            <a:r>
              <a:rPr lang="en-GB" sz="2000" b="1" i="1" dirty="0" smtClean="0">
                <a:solidFill>
                  <a:srgbClr val="00B0F0"/>
                </a:solidFill>
                <a:latin typeface="+mn-lt"/>
              </a:rPr>
              <a:t/>
            </a:r>
            <a:br>
              <a:rPr lang="en-GB" sz="2000" b="1" i="1" dirty="0" smtClean="0">
                <a:solidFill>
                  <a:srgbClr val="00B0F0"/>
                </a:solidFill>
                <a:latin typeface="+mn-lt"/>
              </a:rPr>
            </a:br>
            <a:r>
              <a:rPr lang="en-GB" sz="2000" b="1" i="1" dirty="0" smtClean="0">
                <a:solidFill>
                  <a:srgbClr val="00B0F0"/>
                </a:solidFill>
                <a:latin typeface="+mn-lt"/>
              </a:rPr>
              <a:t> 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A6A6A6"/>
                </a:solidFill>
                <a:latin typeface="Arial"/>
                <a:ea typeface="+mj-ea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A6A6A6"/>
                </a:solidFill>
                <a:latin typeface="Arial" charset="0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A6A6A6"/>
                </a:solidFill>
                <a:latin typeface="Arial" charset="0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A6A6A6"/>
                </a:solidFill>
                <a:latin typeface="Arial" charset="0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A6A6A6"/>
                </a:solidFill>
                <a:latin typeface="Arial" charset="0"/>
                <a:cs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A6A6A6"/>
                </a:solidFill>
                <a:latin typeface="Arial" charset="0"/>
                <a:cs typeface="Arial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A6A6A6"/>
                </a:solidFill>
                <a:latin typeface="Arial" charset="0"/>
                <a:cs typeface="Arial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A6A6A6"/>
                </a:solidFill>
                <a:latin typeface="Arial" charset="0"/>
                <a:cs typeface="Arial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A6A6A6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GB" sz="2800" dirty="0" smtClean="0">
                <a:solidFill>
                  <a:srgbClr val="00ABF2"/>
                </a:solidFill>
                <a:latin typeface="+mn-lt"/>
                <a:cs typeface="Arial" charset="0"/>
              </a:rPr>
              <a:t>Why PHA Chose a Cloud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sz="2800" dirty="0" smtClean="0">
                <a:solidFill>
                  <a:srgbClr val="00ABF2"/>
                </a:solidFill>
                <a:latin typeface="+mn-lt"/>
                <a:cs typeface="Arial" charset="0"/>
              </a:rPr>
              <a:t>Topics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57200" y="1951038"/>
            <a:ext cx="8229600" cy="4525962"/>
          </a:xfrm>
        </p:spPr>
        <p:txBody>
          <a:bodyPr/>
          <a:lstStyle/>
          <a:p>
            <a:pPr>
              <a:defRPr/>
            </a:pPr>
            <a:r>
              <a:rPr lang="en-GB" sz="2400" dirty="0" smtClean="0">
                <a:solidFill>
                  <a:schemeClr val="bg1">
                    <a:lumMod val="75000"/>
                  </a:schemeClr>
                </a:solidFill>
                <a:latin typeface="+mj-lt"/>
                <a:cs typeface="Arial" charset="0"/>
              </a:rPr>
              <a:t>About PHA &amp; What were the steps leading to a Cloud solution</a:t>
            </a:r>
          </a:p>
          <a:p>
            <a:pPr>
              <a:defRPr/>
            </a:pPr>
            <a:r>
              <a:rPr lang="en-GB" sz="2400" dirty="0" smtClean="0">
                <a:solidFill>
                  <a:schemeClr val="bg1">
                    <a:lumMod val="75000"/>
                  </a:schemeClr>
                </a:solidFill>
                <a:latin typeface="+mj-lt"/>
                <a:cs typeface="Arial" charset="0"/>
              </a:rPr>
              <a:t>Why PHA chose a cloud over alternative solutions</a:t>
            </a:r>
          </a:p>
          <a:p>
            <a:pPr>
              <a:defRPr/>
            </a:pPr>
            <a:r>
              <a:rPr lang="en-GB" sz="2400" dirty="0" smtClean="0">
                <a:solidFill>
                  <a:srgbClr val="00ABF2"/>
                </a:solidFill>
                <a:latin typeface="+mj-lt"/>
                <a:cs typeface="Arial" charset="0"/>
              </a:rPr>
              <a:t>Moving to the cloud –what we learned that may help you</a:t>
            </a:r>
          </a:p>
        </p:txBody>
      </p:sp>
    </p:spTree>
    <p:extLst>
      <p:ext uri="{BB962C8B-B14F-4D97-AF65-F5344CB8AC3E}">
        <p14:creationId xmlns:p14="http://schemas.microsoft.com/office/powerpoint/2010/main" val="236002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i="1" dirty="0" smtClean="0">
                <a:solidFill>
                  <a:srgbClr val="00ABF2"/>
                </a:solidFill>
              </a:rPr>
              <a:t>Getting ready for Procurement </a:t>
            </a:r>
            <a:br>
              <a:rPr lang="en-GB" i="1" dirty="0" smtClean="0">
                <a:solidFill>
                  <a:srgbClr val="00ABF2"/>
                </a:solidFill>
              </a:rPr>
            </a:br>
            <a:r>
              <a:rPr lang="en-GB" i="1" dirty="0" smtClean="0">
                <a:solidFill>
                  <a:srgbClr val="00ABF2"/>
                </a:solidFill>
              </a:rPr>
              <a:t>– things to think about</a:t>
            </a:r>
            <a:endParaRPr lang="en-GB" dirty="0" smtClean="0">
              <a:solidFill>
                <a:srgbClr val="00ABF2"/>
              </a:solidFill>
              <a:latin typeface="+mn-lt"/>
              <a:cs typeface="Arial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11560" y="1268760"/>
            <a:ext cx="5976664" cy="1152128"/>
            <a:chOff x="611560" y="1268760"/>
            <a:chExt cx="5976664" cy="1152128"/>
          </a:xfrm>
        </p:grpSpPr>
        <p:pic>
          <p:nvPicPr>
            <p:cNvPr id="1026" name="Picture 2" descr="C:\Users\KC\AppData\Local\Microsoft\Windows\Temporary Internet Files\Content.IE5\NE7YKPC2\MC900432663[1]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11560" y="1268760"/>
              <a:ext cx="1152128" cy="1152128"/>
            </a:xfrm>
            <a:prstGeom prst="rect">
              <a:avLst/>
            </a:prstGeom>
            <a:noFill/>
          </p:spPr>
        </p:pic>
        <p:sp>
          <p:nvSpPr>
            <p:cNvPr id="5" name="TextBox 4"/>
            <p:cNvSpPr txBox="1"/>
            <p:nvPr/>
          </p:nvSpPr>
          <p:spPr>
            <a:xfrm>
              <a:off x="1979712" y="1628800"/>
              <a:ext cx="46085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rgbClr val="00B0F0"/>
                  </a:solidFill>
                </a:rPr>
                <a:t>Not all software/hardware suited to a cloud, talk to other users</a:t>
              </a:r>
              <a:endParaRPr lang="en-GB" dirty="0">
                <a:solidFill>
                  <a:srgbClr val="00B0F0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11560" y="3646246"/>
            <a:ext cx="5976664" cy="874611"/>
            <a:chOff x="611560" y="3646246"/>
            <a:chExt cx="5976664" cy="874611"/>
          </a:xfrm>
        </p:grpSpPr>
        <p:sp>
          <p:nvSpPr>
            <p:cNvPr id="8" name="TextBox 7"/>
            <p:cNvSpPr txBox="1"/>
            <p:nvPr/>
          </p:nvSpPr>
          <p:spPr>
            <a:xfrm>
              <a:off x="1979712" y="3646247"/>
              <a:ext cx="4608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rgbClr val="00B0F0"/>
                  </a:solidFill>
                </a:rPr>
                <a:t>An eye on future requirements</a:t>
              </a:r>
              <a:endParaRPr lang="en-GB" dirty="0">
                <a:solidFill>
                  <a:srgbClr val="00B0F0"/>
                </a:solidFill>
              </a:endParaRPr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11560" y="3646246"/>
              <a:ext cx="997768" cy="8746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6" name="Group 15"/>
          <p:cNvGrpSpPr/>
          <p:nvPr/>
        </p:nvGrpSpPr>
        <p:grpSpPr>
          <a:xfrm>
            <a:off x="711324" y="5085184"/>
            <a:ext cx="5876900" cy="720080"/>
            <a:chOff x="711324" y="5085184"/>
            <a:chExt cx="5876900" cy="720080"/>
          </a:xfrm>
        </p:grpSpPr>
        <p:pic>
          <p:nvPicPr>
            <p:cNvPr id="1031" name="Picture 7" descr="C:\Users\KC\AppData\Local\Microsoft\Windows\Temporary Internet Files\Content.IE5\NE7YKPC2\MC910216330[1]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11324" y="5085184"/>
              <a:ext cx="767147" cy="720080"/>
            </a:xfrm>
            <a:prstGeom prst="rect">
              <a:avLst/>
            </a:prstGeom>
            <a:noFill/>
          </p:spPr>
        </p:pic>
        <p:sp>
          <p:nvSpPr>
            <p:cNvPr id="12" name="TextBox 11"/>
            <p:cNvSpPr txBox="1"/>
            <p:nvPr/>
          </p:nvSpPr>
          <p:spPr>
            <a:xfrm>
              <a:off x="1979712" y="5158933"/>
              <a:ext cx="46085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rgbClr val="00B0F0"/>
                  </a:solidFill>
                </a:rPr>
                <a:t>Future plans around capital investment contract renewal</a:t>
              </a:r>
              <a:endParaRPr lang="en-GB" dirty="0">
                <a:solidFill>
                  <a:srgbClr val="00B0F0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99592" y="2569766"/>
            <a:ext cx="5688632" cy="656493"/>
            <a:chOff x="899592" y="2569766"/>
            <a:chExt cx="5688632" cy="656493"/>
          </a:xfrm>
        </p:grpSpPr>
        <p:pic>
          <p:nvPicPr>
            <p:cNvPr id="1032" name="Picture 8" descr="C:\Users\KC\AppData\Local\Microsoft\Windows\Temporary Internet Files\Content.IE5\91QTO6UX\MC900239187[1].wmf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99592" y="2651936"/>
              <a:ext cx="481930" cy="574323"/>
            </a:xfrm>
            <a:prstGeom prst="rect">
              <a:avLst/>
            </a:prstGeom>
            <a:noFill/>
          </p:spPr>
        </p:pic>
        <p:sp>
          <p:nvSpPr>
            <p:cNvPr id="14" name="TextBox 13"/>
            <p:cNvSpPr txBox="1"/>
            <p:nvPr/>
          </p:nvSpPr>
          <p:spPr>
            <a:xfrm>
              <a:off x="1979712" y="2569766"/>
              <a:ext cx="4608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rgbClr val="00B0F0"/>
                  </a:solidFill>
                </a:rPr>
                <a:t>Specific security/encryption requirements</a:t>
              </a:r>
              <a:endParaRPr lang="en-GB" dirty="0">
                <a:solidFill>
                  <a:srgbClr val="00B0F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79712" y="2420888"/>
            <a:ext cx="568863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>
              <a:solidFill>
                <a:srgbClr val="00B0F0"/>
              </a:solidFill>
            </a:endParaRPr>
          </a:p>
          <a:p>
            <a:r>
              <a:rPr lang="en-GB" sz="1600" dirty="0" smtClean="0">
                <a:solidFill>
                  <a:srgbClr val="00B0F0"/>
                </a:solidFill>
              </a:rPr>
              <a:t>- does your procurement process allow for that determination?</a:t>
            </a:r>
          </a:p>
          <a:p>
            <a:endParaRPr lang="en-GB" sz="1600" dirty="0" smtClean="0">
              <a:solidFill>
                <a:srgbClr val="00B0F0"/>
              </a:solidFill>
            </a:endParaRPr>
          </a:p>
          <a:p>
            <a:r>
              <a:rPr lang="en-GB" sz="1600" dirty="0" smtClean="0">
                <a:solidFill>
                  <a:srgbClr val="00B0F0"/>
                </a:solidFill>
              </a:rPr>
              <a:t> - can you do a pre-inspection visit of them and the data centre?</a:t>
            </a:r>
          </a:p>
          <a:p>
            <a:endParaRPr lang="en-GB" sz="1600" dirty="0" smtClean="0">
              <a:solidFill>
                <a:srgbClr val="00B0F0"/>
              </a:solidFill>
            </a:endParaRPr>
          </a:p>
          <a:p>
            <a:r>
              <a:rPr lang="en-GB" sz="1600" dirty="0" smtClean="0">
                <a:solidFill>
                  <a:srgbClr val="00B0F0"/>
                </a:solidFill>
              </a:rPr>
              <a:t>- how do they manage projects?</a:t>
            </a:r>
          </a:p>
          <a:p>
            <a:endParaRPr lang="en-GB" sz="1600" dirty="0" smtClean="0">
              <a:solidFill>
                <a:srgbClr val="00B0F0"/>
              </a:solidFill>
            </a:endParaRPr>
          </a:p>
          <a:p>
            <a:r>
              <a:rPr lang="en-GB" sz="1600" dirty="0" smtClean="0">
                <a:solidFill>
                  <a:srgbClr val="00B0F0"/>
                </a:solidFill>
              </a:rPr>
              <a:t>- What is the support model and hidden costs (time and travel), test scenarios?</a:t>
            </a:r>
          </a:p>
          <a:p>
            <a:endParaRPr lang="en-GB" sz="1600" dirty="0" smtClean="0">
              <a:solidFill>
                <a:srgbClr val="00B0F0"/>
              </a:solidFill>
            </a:endParaRPr>
          </a:p>
          <a:p>
            <a:r>
              <a:rPr lang="en-GB" sz="1600" dirty="0" smtClean="0">
                <a:solidFill>
                  <a:srgbClr val="00B0F0"/>
                </a:solidFill>
              </a:rPr>
              <a:t>- Who owns my hardware?</a:t>
            </a:r>
          </a:p>
          <a:p>
            <a:endParaRPr lang="en-GB" sz="1600" dirty="0" smtClean="0">
              <a:solidFill>
                <a:srgbClr val="00B0F0"/>
              </a:solidFill>
            </a:endParaRPr>
          </a:p>
          <a:p>
            <a:r>
              <a:rPr lang="en-GB" sz="1600" dirty="0" smtClean="0">
                <a:solidFill>
                  <a:srgbClr val="00B0F0"/>
                </a:solidFill>
              </a:rPr>
              <a:t>- Where is my data?</a:t>
            </a:r>
            <a:endParaRPr lang="en-GB" sz="1600" dirty="0">
              <a:solidFill>
                <a:srgbClr val="00B0F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1" u="none" strike="noStrike" kern="1200" cap="none" spc="0" normalizeH="0" baseline="0" noProof="0" smtClean="0">
                <a:ln>
                  <a:noFill/>
                </a:ln>
                <a:solidFill>
                  <a:srgbClr val="00ABF2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Getting ready for Procurement </a:t>
            </a:r>
            <a:br>
              <a:rPr kumimoji="0" lang="en-GB" sz="2400" b="1" i="1" u="none" strike="noStrike" kern="1200" cap="none" spc="0" normalizeH="0" baseline="0" noProof="0" smtClean="0">
                <a:ln>
                  <a:noFill/>
                </a:ln>
                <a:solidFill>
                  <a:srgbClr val="00ABF2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en-GB" sz="2400" b="1" i="1" u="none" strike="noStrike" kern="1200" cap="none" spc="0" normalizeH="0" baseline="0" noProof="0" smtClean="0">
                <a:ln>
                  <a:noFill/>
                </a:ln>
                <a:solidFill>
                  <a:srgbClr val="00ABF2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– things to think about</a:t>
            </a:r>
            <a:endParaRPr kumimoji="0" lang="en-GB" sz="2400" b="1" i="0" u="none" strike="noStrike" kern="1200" cap="none" spc="0" normalizeH="0" baseline="0" noProof="0" dirty="0" smtClean="0">
              <a:ln>
                <a:noFill/>
              </a:ln>
              <a:solidFill>
                <a:srgbClr val="00ABF2"/>
              </a:solidFill>
              <a:effectLst/>
              <a:uLnTx/>
              <a:uFillTx/>
              <a:latin typeface="+mn-lt"/>
              <a:ea typeface="+mj-ea"/>
              <a:cs typeface="Arial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95536" y="1700808"/>
            <a:ext cx="6408712" cy="1080120"/>
            <a:chOff x="395536" y="1700808"/>
            <a:chExt cx="6408712" cy="1080120"/>
          </a:xfrm>
        </p:grpSpPr>
        <p:pic>
          <p:nvPicPr>
            <p:cNvPr id="3074" name="Picture 2" descr="C:\Users\KC\AppData\Local\Microsoft\Windows\Temporary Internet Files\Content.IE5\NE7YKPC2\MP900442432[1]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95536" y="1700808"/>
              <a:ext cx="1440160" cy="1080120"/>
            </a:xfrm>
            <a:prstGeom prst="rect">
              <a:avLst/>
            </a:prstGeom>
            <a:noFill/>
          </p:spPr>
        </p:pic>
        <p:sp>
          <p:nvSpPr>
            <p:cNvPr id="5" name="TextBox 4"/>
            <p:cNvSpPr txBox="1"/>
            <p:nvPr/>
          </p:nvSpPr>
          <p:spPr>
            <a:xfrm>
              <a:off x="2195736" y="1844824"/>
              <a:ext cx="46085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rgbClr val="00B0F0"/>
                  </a:solidFill>
                </a:rPr>
                <a:t>Successful support is as much about the relationship as it is about the technical skills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457200" y="548680"/>
            <a:ext cx="8229600" cy="778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ABF2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Implementation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ABF2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en-GB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ABF2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endParaRPr kumimoji="0" lang="en-GB" sz="2400" b="1" i="0" u="none" strike="noStrike" kern="1200" cap="none" spc="0" normalizeH="0" baseline="0" noProof="0" dirty="0" smtClean="0">
              <a:ln>
                <a:noFill/>
              </a:ln>
              <a:solidFill>
                <a:srgbClr val="00ABF2"/>
              </a:solidFill>
              <a:effectLst/>
              <a:uLnTx/>
              <a:uFillTx/>
              <a:latin typeface="+mn-lt"/>
              <a:ea typeface="+mj-ea"/>
              <a:cs typeface="Arial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75568" y="3212976"/>
            <a:ext cx="6676752" cy="2800767"/>
            <a:chOff x="775568" y="3212976"/>
            <a:chExt cx="6676752" cy="2800767"/>
          </a:xfrm>
        </p:grpSpPr>
        <p:sp>
          <p:nvSpPr>
            <p:cNvPr id="8" name="TextBox 7"/>
            <p:cNvSpPr txBox="1"/>
            <p:nvPr/>
          </p:nvSpPr>
          <p:spPr>
            <a:xfrm>
              <a:off x="1835696" y="3212976"/>
              <a:ext cx="5616624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>
                  <a:solidFill>
                    <a:srgbClr val="00B0F0"/>
                  </a:solidFill>
                </a:rPr>
                <a:t>-committed Senior Management Team/board</a:t>
              </a:r>
            </a:p>
            <a:p>
              <a:endParaRPr lang="en-GB" sz="1600" dirty="0" smtClean="0">
                <a:solidFill>
                  <a:srgbClr val="00B0F0"/>
                </a:solidFill>
              </a:endParaRPr>
            </a:p>
            <a:p>
              <a:r>
                <a:rPr lang="en-GB" sz="1600" dirty="0" smtClean="0">
                  <a:solidFill>
                    <a:srgbClr val="00B0F0"/>
                  </a:solidFill>
                </a:rPr>
                <a:t>-project team met weekly with a specific subsection dedicated to our housing management system, clear plan with an emphasis on testing</a:t>
              </a:r>
            </a:p>
            <a:p>
              <a:endParaRPr lang="en-GB" sz="1600" dirty="0" smtClean="0">
                <a:solidFill>
                  <a:srgbClr val="00B0F0"/>
                </a:solidFill>
              </a:endParaRPr>
            </a:p>
            <a:p>
              <a:r>
                <a:rPr lang="en-GB" sz="1600" dirty="0" smtClean="0">
                  <a:solidFill>
                    <a:srgbClr val="00B0F0"/>
                  </a:solidFill>
                </a:rPr>
                <a:t>-various user training sessions and information sessions</a:t>
              </a:r>
            </a:p>
            <a:p>
              <a:endParaRPr lang="en-GB" sz="1600" dirty="0" smtClean="0">
                <a:solidFill>
                  <a:srgbClr val="00B0F0"/>
                </a:solidFill>
              </a:endParaRPr>
            </a:p>
            <a:p>
              <a:r>
                <a:rPr lang="en-GB" sz="1600" dirty="0" smtClean="0">
                  <a:solidFill>
                    <a:srgbClr val="00B0F0"/>
                  </a:solidFill>
                </a:rPr>
                <a:t>-regular updates to all management staff</a:t>
              </a:r>
            </a:p>
            <a:p>
              <a:endParaRPr lang="en-GB" sz="1600" dirty="0" smtClean="0">
                <a:solidFill>
                  <a:srgbClr val="00B0F0"/>
                </a:solidFill>
              </a:endParaRPr>
            </a:p>
            <a:p>
              <a:r>
                <a:rPr lang="en-GB" sz="1600" dirty="0" smtClean="0">
                  <a:solidFill>
                    <a:srgbClr val="00B0F0"/>
                  </a:solidFill>
                </a:rPr>
                <a:t>- Don’t under estimate the time and value in testing</a:t>
              </a:r>
              <a:endParaRPr lang="en-GB" sz="1600" dirty="0">
                <a:solidFill>
                  <a:srgbClr val="00B0F0"/>
                </a:solidFill>
              </a:endParaRPr>
            </a:p>
          </p:txBody>
        </p:sp>
        <p:pic>
          <p:nvPicPr>
            <p:cNvPr id="5122" name="Picture 2" descr="C:\Users\KC\AppData\Local\Microsoft\Windows\Temporary Internet Files\Content.IE5\NE7YKPC2\MC910217048[1]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75568" y="3537012"/>
              <a:ext cx="782067" cy="648072"/>
            </a:xfrm>
            <a:prstGeom prst="rect">
              <a:avLst/>
            </a:prstGeom>
            <a:noFill/>
          </p:spPr>
        </p:pic>
      </p:grpSp>
      <p:grpSp>
        <p:nvGrpSpPr>
          <p:cNvPr id="9" name="Group 8"/>
          <p:cNvGrpSpPr/>
          <p:nvPr/>
        </p:nvGrpSpPr>
        <p:grpSpPr>
          <a:xfrm>
            <a:off x="457200" y="1813466"/>
            <a:ext cx="6779096" cy="1077268"/>
            <a:chOff x="457200" y="1813466"/>
            <a:chExt cx="6779096" cy="1077268"/>
          </a:xfrm>
        </p:grpSpPr>
        <p:pic>
          <p:nvPicPr>
            <p:cNvPr id="4098" name="Picture 2" descr="C:\Users\KC\AppData\Local\Microsoft\Windows\Temporary Internet Files\Content.IE5\NONDH0NM\MP900401567[1]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57200" y="1813466"/>
              <a:ext cx="1100435" cy="1077268"/>
            </a:xfrm>
            <a:prstGeom prst="rect">
              <a:avLst/>
            </a:prstGeom>
            <a:noFill/>
          </p:spPr>
        </p:pic>
        <p:sp>
          <p:nvSpPr>
            <p:cNvPr id="6" name="TextBox 5"/>
            <p:cNvSpPr txBox="1"/>
            <p:nvPr/>
          </p:nvSpPr>
          <p:spPr>
            <a:xfrm>
              <a:off x="1835696" y="1813466"/>
              <a:ext cx="54006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rgbClr val="00B0F0"/>
                  </a:solidFill>
                </a:rPr>
                <a:t>Many IT projects fail due to lack of engagement, understanding and commitment from the business, with particular difficulties for smaller organisations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sz="2800" dirty="0" smtClean="0">
                <a:solidFill>
                  <a:srgbClr val="00ABF2"/>
                </a:solidFill>
                <a:latin typeface="+mn-lt"/>
                <a:cs typeface="Arial" charset="0"/>
              </a:rPr>
              <a:t>Topics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57200" y="1951038"/>
            <a:ext cx="8229600" cy="4525962"/>
          </a:xfrm>
        </p:spPr>
        <p:txBody>
          <a:bodyPr/>
          <a:lstStyle/>
          <a:p>
            <a:pPr>
              <a:defRPr/>
            </a:pPr>
            <a:r>
              <a:rPr lang="en-GB" sz="2400" dirty="0" smtClean="0">
                <a:solidFill>
                  <a:srgbClr val="00ABF2"/>
                </a:solidFill>
                <a:latin typeface="+mj-lt"/>
                <a:cs typeface="Arial" charset="0"/>
              </a:rPr>
              <a:t>About PHA &amp; What were the steps leading PHA to a Cloud solution</a:t>
            </a:r>
          </a:p>
          <a:p>
            <a:pPr>
              <a:defRPr/>
            </a:pPr>
            <a:r>
              <a:rPr lang="en-GB" sz="2400" dirty="0" smtClean="0">
                <a:solidFill>
                  <a:srgbClr val="00ABF2"/>
                </a:solidFill>
                <a:latin typeface="+mj-lt"/>
                <a:cs typeface="Arial" charset="0"/>
              </a:rPr>
              <a:t>Why PHA chose a cloud over alternative solutions</a:t>
            </a:r>
          </a:p>
          <a:p>
            <a:pPr>
              <a:defRPr/>
            </a:pPr>
            <a:r>
              <a:rPr lang="en-GB" sz="2400" dirty="0" smtClean="0">
                <a:solidFill>
                  <a:srgbClr val="00ABF2"/>
                </a:solidFill>
                <a:latin typeface="+mj-lt"/>
                <a:cs typeface="Arial" charset="0"/>
              </a:rPr>
              <a:t>Moving to the cloud –what we learned that may help you</a:t>
            </a:r>
          </a:p>
        </p:txBody>
      </p:sp>
    </p:spTree>
    <p:extLst>
      <p:ext uri="{BB962C8B-B14F-4D97-AF65-F5344CB8AC3E}">
        <p14:creationId xmlns:p14="http://schemas.microsoft.com/office/powerpoint/2010/main" val="236002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457200" y="548680"/>
            <a:ext cx="8229600" cy="778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ABF2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Implementation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ABF2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en-GB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ABF2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endParaRPr kumimoji="0" lang="en-GB" sz="2400" b="1" i="0" u="none" strike="noStrike" kern="1200" cap="none" spc="0" normalizeH="0" baseline="0" noProof="0" dirty="0" smtClean="0">
              <a:ln>
                <a:noFill/>
              </a:ln>
              <a:solidFill>
                <a:srgbClr val="00ABF2"/>
              </a:solidFill>
              <a:effectLst/>
              <a:uLnTx/>
              <a:uFillTx/>
              <a:latin typeface="+mn-lt"/>
              <a:ea typeface="+mj-ea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5696" y="2852936"/>
            <a:ext cx="561662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GB" sz="1600" dirty="0" smtClean="0">
                <a:solidFill>
                  <a:srgbClr val="00B0F0"/>
                </a:solidFill>
              </a:rPr>
              <a:t> Complete domain refresh</a:t>
            </a:r>
          </a:p>
          <a:p>
            <a:endParaRPr lang="en-GB" sz="1600" dirty="0" smtClean="0">
              <a:solidFill>
                <a:srgbClr val="00B0F0"/>
              </a:solidFill>
            </a:endParaRPr>
          </a:p>
          <a:p>
            <a:pPr>
              <a:buFontTx/>
              <a:buChar char="-"/>
            </a:pPr>
            <a:r>
              <a:rPr lang="en-GB" sz="1600" dirty="0" smtClean="0">
                <a:solidFill>
                  <a:srgbClr val="00B0F0"/>
                </a:solidFill>
              </a:rPr>
              <a:t> Castle project manager assigned in addition to our account manager</a:t>
            </a:r>
          </a:p>
          <a:p>
            <a:pPr>
              <a:buFontTx/>
              <a:buChar char="-"/>
            </a:pPr>
            <a:endParaRPr lang="en-GB" sz="1600" dirty="0" smtClean="0">
              <a:solidFill>
                <a:srgbClr val="00B0F0"/>
              </a:solidFill>
            </a:endParaRPr>
          </a:p>
          <a:p>
            <a:pPr>
              <a:buFontTx/>
              <a:buChar char="-"/>
            </a:pPr>
            <a:r>
              <a:rPr lang="en-GB" sz="1600" dirty="0" smtClean="0">
                <a:solidFill>
                  <a:srgbClr val="00B0F0"/>
                </a:solidFill>
              </a:rPr>
              <a:t> Good technical staff with creative ideas willing to go the extra mile (excellent ‘social skills’)</a:t>
            </a:r>
          </a:p>
          <a:p>
            <a:pPr>
              <a:buFontTx/>
              <a:buChar char="-"/>
            </a:pPr>
            <a:endParaRPr lang="en-GB" sz="1600" dirty="0" smtClean="0">
              <a:solidFill>
                <a:srgbClr val="00B0F0"/>
              </a:solidFill>
            </a:endParaRPr>
          </a:p>
          <a:p>
            <a:pPr>
              <a:buFontTx/>
              <a:buChar char="-"/>
            </a:pPr>
            <a:r>
              <a:rPr lang="en-GB" sz="1600" dirty="0" smtClean="0">
                <a:solidFill>
                  <a:srgbClr val="00B0F0"/>
                </a:solidFill>
              </a:rPr>
              <a:t> Castle worked with all our suppliers</a:t>
            </a:r>
          </a:p>
          <a:p>
            <a:pPr>
              <a:buFontTx/>
              <a:buChar char="-"/>
            </a:pPr>
            <a:endParaRPr lang="en-GB" sz="1600" dirty="0" smtClean="0">
              <a:solidFill>
                <a:srgbClr val="00B0F0"/>
              </a:solidFill>
            </a:endParaRPr>
          </a:p>
          <a:p>
            <a:pPr>
              <a:buFontTx/>
              <a:buChar char="-"/>
            </a:pPr>
            <a:r>
              <a:rPr lang="en-GB" sz="1600" dirty="0" smtClean="0">
                <a:solidFill>
                  <a:srgbClr val="00B0F0"/>
                </a:solidFill>
              </a:rPr>
              <a:t> Did things go wrong?</a:t>
            </a:r>
            <a:endParaRPr lang="en-GB" sz="1600" dirty="0">
              <a:solidFill>
                <a:srgbClr val="00B0F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44824"/>
            <a:ext cx="1728192" cy="646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457200" y="548680"/>
            <a:ext cx="8229600" cy="778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ABF2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Implementation – Moving our Housing System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ABF2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(Housing and Finance) </a:t>
            </a:r>
            <a:r>
              <a:rPr kumimoji="0" lang="en-GB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ABF2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Aareon</a:t>
            </a:r>
            <a:r>
              <a:rPr kumimoji="0" lang="en-GB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ABF2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QL</a:t>
            </a:r>
            <a:br>
              <a:rPr kumimoji="0" lang="en-GB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ABF2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endParaRPr kumimoji="0" lang="en-GB" sz="2400" b="1" i="0" u="none" strike="noStrike" kern="1200" cap="none" spc="0" normalizeH="0" baseline="0" noProof="0" dirty="0" smtClean="0">
              <a:ln>
                <a:noFill/>
              </a:ln>
              <a:solidFill>
                <a:srgbClr val="00ABF2"/>
              </a:solidFill>
              <a:effectLst/>
              <a:uLnTx/>
              <a:uFillTx/>
              <a:latin typeface="+mn-lt"/>
              <a:ea typeface="+mj-ea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69365" y="2492896"/>
            <a:ext cx="561662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600" dirty="0" smtClean="0">
              <a:solidFill>
                <a:srgbClr val="00B0F0"/>
              </a:solidFill>
            </a:endParaRPr>
          </a:p>
          <a:p>
            <a:pPr>
              <a:buFontTx/>
              <a:buChar char="-"/>
            </a:pPr>
            <a:r>
              <a:rPr lang="en-GB" sz="1600" dirty="0" smtClean="0">
                <a:solidFill>
                  <a:srgbClr val="00B0F0"/>
                </a:solidFill>
              </a:rPr>
              <a:t>We were upgrading </a:t>
            </a:r>
            <a:r>
              <a:rPr lang="en-GB" sz="1600" dirty="0" err="1" smtClean="0">
                <a:solidFill>
                  <a:srgbClr val="00B0F0"/>
                </a:solidFill>
              </a:rPr>
              <a:t>Aareon</a:t>
            </a:r>
            <a:r>
              <a:rPr lang="en-GB" sz="1600" dirty="0" smtClean="0">
                <a:solidFill>
                  <a:srgbClr val="00B0F0"/>
                </a:solidFill>
              </a:rPr>
              <a:t> QL ,SQL, reporting services and Office </a:t>
            </a:r>
          </a:p>
          <a:p>
            <a:pPr>
              <a:buFontTx/>
              <a:buChar char="-"/>
            </a:pPr>
            <a:endParaRPr lang="en-GB" sz="1600" dirty="0" smtClean="0">
              <a:solidFill>
                <a:srgbClr val="00B0F0"/>
              </a:solidFill>
            </a:endParaRPr>
          </a:p>
          <a:p>
            <a:pPr>
              <a:buFontTx/>
              <a:buChar char="-"/>
            </a:pPr>
            <a:r>
              <a:rPr lang="en-GB" sz="1600" dirty="0" smtClean="0">
                <a:solidFill>
                  <a:srgbClr val="00B0F0"/>
                </a:solidFill>
              </a:rPr>
              <a:t> Set-up the </a:t>
            </a:r>
            <a:r>
              <a:rPr lang="en-GB" sz="1600" dirty="0" err="1" smtClean="0">
                <a:solidFill>
                  <a:srgbClr val="00B0F0"/>
                </a:solidFill>
              </a:rPr>
              <a:t>Aareon</a:t>
            </a:r>
            <a:r>
              <a:rPr lang="en-GB" sz="1600" dirty="0" smtClean="0">
                <a:solidFill>
                  <a:srgbClr val="00B0F0"/>
                </a:solidFill>
              </a:rPr>
              <a:t> QL system in the cloud several months prior to the move to enable full testing</a:t>
            </a:r>
          </a:p>
          <a:p>
            <a:pPr>
              <a:buFontTx/>
              <a:buChar char="-"/>
            </a:pPr>
            <a:endParaRPr lang="en-GB" sz="1600" dirty="0" smtClean="0">
              <a:solidFill>
                <a:srgbClr val="00B0F0"/>
              </a:solidFill>
            </a:endParaRPr>
          </a:p>
          <a:p>
            <a:r>
              <a:rPr lang="en-GB" sz="1600" dirty="0" smtClean="0">
                <a:solidFill>
                  <a:srgbClr val="00B0F0"/>
                </a:solidFill>
              </a:rPr>
              <a:t>- Very detailed test plan carried out by the ICT staff and the business users.</a:t>
            </a:r>
          </a:p>
          <a:p>
            <a:endParaRPr lang="en-GB" sz="1600" dirty="0" smtClean="0">
              <a:solidFill>
                <a:srgbClr val="00B0F0"/>
              </a:solidFill>
            </a:endParaRPr>
          </a:p>
          <a:p>
            <a:r>
              <a:rPr lang="en-GB" sz="1600" dirty="0" smtClean="0">
                <a:solidFill>
                  <a:srgbClr val="00B0F0"/>
                </a:solidFill>
              </a:rPr>
              <a:t>- Worked closely with </a:t>
            </a:r>
            <a:r>
              <a:rPr lang="en-GB" sz="1600" dirty="0" err="1" smtClean="0">
                <a:solidFill>
                  <a:srgbClr val="00B0F0"/>
                </a:solidFill>
              </a:rPr>
              <a:t>Aareon</a:t>
            </a:r>
            <a:r>
              <a:rPr lang="en-GB" sz="1600" dirty="0" smtClean="0">
                <a:solidFill>
                  <a:srgbClr val="00B0F0"/>
                </a:solidFill>
              </a:rPr>
              <a:t> support resolving issues</a:t>
            </a:r>
            <a:endParaRPr lang="en-GB" sz="1600" dirty="0">
              <a:solidFill>
                <a:srgbClr val="00B0F0"/>
              </a:solidFill>
            </a:endParaRPr>
          </a:p>
        </p:txBody>
      </p:sp>
      <p:pic>
        <p:nvPicPr>
          <p:cNvPr id="4" name="Picture 3" descr="aareon_oc_4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672441"/>
            <a:ext cx="1985797" cy="6327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184" y="278718"/>
            <a:ext cx="8229600" cy="1143000"/>
          </a:xfrm>
        </p:spPr>
        <p:txBody>
          <a:bodyPr/>
          <a:lstStyle/>
          <a:p>
            <a:r>
              <a:rPr lang="en-GB" dirty="0" smtClean="0">
                <a:solidFill>
                  <a:srgbClr val="00B0F0"/>
                </a:solidFill>
              </a:rPr>
              <a:t>What Did We Achieve?</a:t>
            </a:r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472468"/>
            <a:ext cx="1728192" cy="646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077" y="3982362"/>
            <a:ext cx="3746227" cy="1831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27584" y="1951037"/>
            <a:ext cx="64807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GB" dirty="0" smtClean="0">
                <a:solidFill>
                  <a:srgbClr val="00B0F0"/>
                </a:solidFill>
              </a:rPr>
              <a:t> Successful implementation up and running from Monday 8 am launch</a:t>
            </a:r>
          </a:p>
          <a:p>
            <a:pPr>
              <a:buFontTx/>
              <a:buChar char="-"/>
            </a:pPr>
            <a:r>
              <a:rPr lang="en-GB" dirty="0" smtClean="0">
                <a:solidFill>
                  <a:srgbClr val="00B0F0"/>
                </a:solidFill>
              </a:rPr>
              <a:t> Improved support service both internally and from external suppliers</a:t>
            </a:r>
          </a:p>
          <a:p>
            <a:pPr>
              <a:buFontTx/>
              <a:buChar char="-"/>
            </a:pPr>
            <a:r>
              <a:rPr lang="en-GB" dirty="0" smtClean="0">
                <a:solidFill>
                  <a:srgbClr val="00B0F0"/>
                </a:solidFill>
              </a:rPr>
              <a:t> Latest software and ability to integrate technology devices </a:t>
            </a:r>
          </a:p>
          <a:p>
            <a:pPr>
              <a:buFontTx/>
              <a:buChar char="-"/>
            </a:pPr>
            <a:r>
              <a:rPr lang="en-GB" dirty="0" smtClean="0">
                <a:solidFill>
                  <a:srgbClr val="00B0F0"/>
                </a:solidFill>
              </a:rPr>
              <a:t> Business Continuity</a:t>
            </a:r>
          </a:p>
          <a:p>
            <a:pPr>
              <a:buFontTx/>
              <a:buChar char="-"/>
            </a:pPr>
            <a:r>
              <a:rPr lang="en-GB" dirty="0" smtClean="0">
                <a:solidFill>
                  <a:srgbClr val="00B0F0"/>
                </a:solidFill>
              </a:rPr>
              <a:t> Cost Savings</a:t>
            </a:r>
            <a:endParaRPr lang="en-GB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73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184" y="278718"/>
            <a:ext cx="8229600" cy="1143000"/>
          </a:xfrm>
        </p:spPr>
        <p:txBody>
          <a:bodyPr/>
          <a:lstStyle/>
          <a:p>
            <a:r>
              <a:rPr lang="en-GB" dirty="0" smtClean="0">
                <a:solidFill>
                  <a:srgbClr val="00B0F0"/>
                </a:solidFill>
              </a:rPr>
              <a:t>What Are We Doing Now</a:t>
            </a:r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184" y="1700808"/>
            <a:ext cx="8229600" cy="4525963"/>
          </a:xfrm>
        </p:spPr>
        <p:txBody>
          <a:bodyPr/>
          <a:lstStyle/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>
              <a:solidFill>
                <a:srgbClr val="00B0F0"/>
              </a:solidFill>
            </a:endParaRPr>
          </a:p>
          <a:p>
            <a:pPr>
              <a:buNone/>
            </a:pPr>
            <a:r>
              <a:rPr lang="en-GB" dirty="0" smtClean="0">
                <a:solidFill>
                  <a:srgbClr val="00B0F0"/>
                </a:solidFill>
              </a:rPr>
              <a:t> - Telephone System Renewal</a:t>
            </a:r>
          </a:p>
          <a:p>
            <a:pPr>
              <a:buNone/>
            </a:pPr>
            <a:r>
              <a:rPr lang="en-GB" dirty="0" smtClean="0">
                <a:solidFill>
                  <a:srgbClr val="00B0F0"/>
                </a:solidFill>
              </a:rPr>
              <a:t>-  In progress with Time and Attendance and Door security move to cloud</a:t>
            </a:r>
          </a:p>
          <a:p>
            <a:pPr>
              <a:buNone/>
            </a:pPr>
            <a:r>
              <a:rPr lang="en-GB" dirty="0" smtClean="0">
                <a:solidFill>
                  <a:srgbClr val="00B0F0"/>
                </a:solidFill>
              </a:rPr>
              <a:t>-  Ongoing project looking at optimising performance</a:t>
            </a:r>
          </a:p>
          <a:p>
            <a:pPr>
              <a:buNone/>
            </a:pPr>
            <a:r>
              <a:rPr lang="en-GB" dirty="0" smtClean="0">
                <a:solidFill>
                  <a:srgbClr val="00B0F0"/>
                </a:solidFill>
              </a:rPr>
              <a:t>-  Working with </a:t>
            </a:r>
            <a:r>
              <a:rPr lang="en-GB" dirty="0" err="1" smtClean="0">
                <a:solidFill>
                  <a:srgbClr val="00B0F0"/>
                </a:solidFill>
              </a:rPr>
              <a:t>Aareon</a:t>
            </a:r>
            <a:r>
              <a:rPr lang="en-GB" dirty="0" smtClean="0">
                <a:solidFill>
                  <a:srgbClr val="00B0F0"/>
                </a:solidFill>
              </a:rPr>
              <a:t> on developing our use of QL </a:t>
            </a:r>
            <a:endParaRPr lang="en-GB" dirty="0">
              <a:solidFill>
                <a:srgbClr val="00B0F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457540"/>
            <a:ext cx="1728192" cy="646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773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sz="2800" dirty="0" smtClean="0">
                <a:solidFill>
                  <a:srgbClr val="00ABF2"/>
                </a:solidFill>
                <a:latin typeface="+mn-lt"/>
                <a:cs typeface="Arial" charset="0"/>
              </a:rPr>
              <a:t>Topics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57200" y="1951038"/>
            <a:ext cx="8229600" cy="4525962"/>
          </a:xfrm>
        </p:spPr>
        <p:txBody>
          <a:bodyPr/>
          <a:lstStyle/>
          <a:p>
            <a:pPr>
              <a:defRPr/>
            </a:pPr>
            <a:r>
              <a:rPr lang="en-GB" sz="2400" dirty="0" smtClean="0">
                <a:solidFill>
                  <a:srgbClr val="00ABF2"/>
                </a:solidFill>
                <a:latin typeface="+mj-lt"/>
                <a:cs typeface="Arial" charset="0"/>
              </a:rPr>
              <a:t>About PHA &amp; What were the steps leading to a Cloud solution</a:t>
            </a:r>
          </a:p>
          <a:p>
            <a:pPr>
              <a:defRPr/>
            </a:pPr>
            <a:r>
              <a:rPr lang="en-GB" sz="2400" dirty="0" smtClean="0">
                <a:solidFill>
                  <a:srgbClr val="00ABF2"/>
                </a:solidFill>
                <a:latin typeface="+mj-lt"/>
                <a:cs typeface="Arial" charset="0"/>
              </a:rPr>
              <a:t>Why PHA chose a cloud over alternative solutions</a:t>
            </a:r>
          </a:p>
          <a:p>
            <a:pPr>
              <a:defRPr/>
            </a:pPr>
            <a:r>
              <a:rPr lang="en-GB" sz="2400" dirty="0" smtClean="0">
                <a:solidFill>
                  <a:srgbClr val="00ABF2"/>
                </a:solidFill>
                <a:latin typeface="+mj-lt"/>
                <a:cs typeface="Arial" charset="0"/>
              </a:rPr>
              <a:t>Moving to the cloud –what we learned that may help you</a:t>
            </a:r>
          </a:p>
        </p:txBody>
      </p:sp>
    </p:spTree>
    <p:extLst>
      <p:ext uri="{BB962C8B-B14F-4D97-AF65-F5344CB8AC3E}">
        <p14:creationId xmlns:p14="http://schemas.microsoft.com/office/powerpoint/2010/main" val="236002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565150"/>
            <a:ext cx="5229225" cy="392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latin typeface="Arial" charset="0"/>
                <a:cs typeface="Arial" charset="0"/>
              </a:rPr>
              <a:t>	</a:t>
            </a:r>
          </a:p>
        </p:txBody>
      </p:sp>
      <p:sp>
        <p:nvSpPr>
          <p:cNvPr id="2" name="Subtitle 2"/>
          <p:cNvSpPr>
            <a:spLocks noGrp="1"/>
          </p:cNvSpPr>
          <p:nvPr>
            <p:ph type="subTitle" idx="1"/>
          </p:nvPr>
        </p:nvSpPr>
        <p:spPr>
          <a:xfrm>
            <a:off x="1117600" y="4437063"/>
            <a:ext cx="3886200" cy="576262"/>
          </a:xfrm>
        </p:spPr>
        <p:txBody>
          <a:bodyPr/>
          <a:lstStyle/>
          <a:p>
            <a:pPr algn="ctr" eaLnBrk="1" hangingPunct="1">
              <a:defRPr/>
            </a:pPr>
            <a:r>
              <a:rPr lang="en-GB" b="1" dirty="0" smtClean="0">
                <a:solidFill>
                  <a:srgbClr val="00ABF2"/>
                </a:solidFill>
                <a:latin typeface="+mn-lt"/>
                <a:cs typeface="Arial" charset="0"/>
              </a:rPr>
              <a:t>Arlene Casey – ICT Manager, PHA</a:t>
            </a:r>
          </a:p>
          <a:p>
            <a:pPr algn="ctr" eaLnBrk="1" hangingPunct="1">
              <a:defRPr/>
            </a:pPr>
            <a:r>
              <a:rPr lang="en-GB" b="1" dirty="0" smtClean="0">
                <a:solidFill>
                  <a:srgbClr val="00ABF2"/>
                </a:solidFill>
                <a:latin typeface="+mn-lt"/>
                <a:cs typeface="Arial" charset="0"/>
              </a:rPr>
              <a:t>acasey@partickha.org.uk </a:t>
            </a:r>
          </a:p>
          <a:p>
            <a:pPr algn="ctr" eaLnBrk="1" hangingPunct="1">
              <a:defRPr/>
            </a:pPr>
            <a:r>
              <a:rPr lang="en-GB" b="1" dirty="0" smtClean="0">
                <a:solidFill>
                  <a:srgbClr val="00ABF2"/>
                </a:solidFill>
                <a:latin typeface="+mn-lt"/>
                <a:cs typeface="Arial" charset="0"/>
              </a:rPr>
              <a:t>(arlenejanecasey@hotmail.co.uk)</a:t>
            </a:r>
          </a:p>
          <a:p>
            <a:pPr algn="ctr" eaLnBrk="1" hangingPunct="1">
              <a:defRPr/>
            </a:pPr>
            <a:endParaRPr lang="en-GB" b="1" dirty="0" smtClean="0">
              <a:solidFill>
                <a:srgbClr val="00ABF2"/>
              </a:solidFill>
              <a:latin typeface="+mn-lt"/>
              <a:cs typeface="Arial" charset="0"/>
            </a:endParaRPr>
          </a:p>
          <a:p>
            <a:pPr algn="ctr" eaLnBrk="1" hangingPunct="1">
              <a:defRPr/>
            </a:pPr>
            <a:endParaRPr lang="en-GB" b="1" dirty="0" smtClean="0">
              <a:solidFill>
                <a:srgbClr val="00B0F0"/>
              </a:solidFill>
              <a:latin typeface="+mn-lt"/>
              <a:cs typeface="Arial" charset="0"/>
            </a:endParaRPr>
          </a:p>
          <a:p>
            <a:pPr algn="ctr" eaLnBrk="1" hangingPunct="1">
              <a:defRPr/>
            </a:pPr>
            <a:endParaRPr lang="en-GB" b="1" dirty="0" smtClean="0">
              <a:solidFill>
                <a:srgbClr val="00ABF2"/>
              </a:solidFill>
              <a:latin typeface="+mn-lt"/>
              <a:cs typeface="Arial" charset="0"/>
            </a:endParaRPr>
          </a:p>
        </p:txBody>
      </p:sp>
      <p:sp>
        <p:nvSpPr>
          <p:cNvPr id="5125" name="TextBox 4"/>
          <p:cNvSpPr txBox="1">
            <a:spLocks noChangeArrowheads="1"/>
          </p:cNvSpPr>
          <p:nvPr/>
        </p:nvSpPr>
        <p:spPr bwMode="auto">
          <a:xfrm>
            <a:off x="1331913" y="2559050"/>
            <a:ext cx="34559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GB" sz="2800" b="1" i="1" dirty="0" smtClean="0">
                <a:solidFill>
                  <a:srgbClr val="00B0F0"/>
                </a:solidFill>
                <a:latin typeface="+mn-lt"/>
              </a:rPr>
              <a:t>Questions?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323850" y="6165850"/>
            <a:ext cx="2808288" cy="684213"/>
            <a:chOff x="323528" y="6165304"/>
            <a:chExt cx="2808610" cy="684251"/>
          </a:xfrm>
        </p:grpSpPr>
        <p:sp>
          <p:nvSpPr>
            <p:cNvPr id="3" name="Rectangle 2"/>
            <p:cNvSpPr/>
            <p:nvPr/>
          </p:nvSpPr>
          <p:spPr>
            <a:xfrm>
              <a:off x="323528" y="6165304"/>
              <a:ext cx="2808610" cy="503266"/>
            </a:xfrm>
            <a:prstGeom prst="rect">
              <a:avLst/>
            </a:prstGeom>
            <a:solidFill>
              <a:srgbClr val="00ABF2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8" name="Subtitle 2"/>
            <p:cNvSpPr txBox="1">
              <a:spLocks/>
            </p:cNvSpPr>
            <p:nvPr/>
          </p:nvSpPr>
          <p:spPr bwMode="auto">
            <a:xfrm>
              <a:off x="358457" y="6273260"/>
              <a:ext cx="2557756" cy="576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0" indent="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None/>
                <a:defRPr kern="1200">
                  <a:solidFill>
                    <a:srgbClr val="A6A6A6"/>
                  </a:solidFill>
                  <a:latin typeface="Arial"/>
                  <a:ea typeface="+mn-ea"/>
                  <a:cs typeface="Arial"/>
                </a:defRPr>
              </a:lvl1pPr>
              <a:lvl2pPr marL="457200" indent="0" algn="ctr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None/>
                <a:defRPr kern="1200">
                  <a:solidFill>
                    <a:schemeClr val="tx1">
                      <a:tint val="75000"/>
                    </a:schemeClr>
                  </a:solidFill>
                  <a:latin typeface="Arial"/>
                  <a:ea typeface="+mn-ea"/>
                  <a:cs typeface="Arial"/>
                </a:defRPr>
              </a:lvl2pPr>
              <a:lvl3pPr marL="914400" indent="0" algn="ctr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None/>
                <a:defRPr kern="1200">
                  <a:solidFill>
                    <a:schemeClr val="tx1">
                      <a:tint val="75000"/>
                    </a:schemeClr>
                  </a:solidFill>
                  <a:latin typeface="Arial"/>
                  <a:ea typeface="+mn-ea"/>
                  <a:cs typeface="Arial"/>
                </a:defRPr>
              </a:lvl3pPr>
              <a:lvl4pPr marL="1371600" indent="0" algn="ctr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None/>
                <a:defRPr kern="1200">
                  <a:solidFill>
                    <a:schemeClr val="tx1">
                      <a:tint val="75000"/>
                    </a:schemeClr>
                  </a:solidFill>
                  <a:latin typeface="Arial"/>
                  <a:ea typeface="+mn-ea"/>
                  <a:cs typeface="Arial"/>
                </a:defRPr>
              </a:lvl4pPr>
              <a:lvl5pPr marL="1828800" indent="0" algn="ctr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None/>
                <a:defRPr kern="1200">
                  <a:solidFill>
                    <a:schemeClr val="tx1">
                      <a:tint val="75000"/>
                    </a:schemeClr>
                  </a:solidFill>
                  <a:latin typeface="Arial"/>
                  <a:ea typeface="+mn-ea"/>
                  <a:cs typeface="Arial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r>
                <a:rPr lang="en-GB" dirty="0" smtClean="0">
                  <a:solidFill>
                    <a:schemeClr val="bg1"/>
                  </a:solidFill>
                  <a:latin typeface="+mn-lt"/>
                  <a:cs typeface="Arial" charset="0"/>
                </a:rPr>
                <a:t>www.partickha.org.uk</a:t>
              </a:r>
            </a:p>
          </p:txBody>
        </p:sp>
      </p:grp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036" y="5450356"/>
            <a:ext cx="2017911" cy="823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aareon_oc_4c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8264" y="4696926"/>
            <a:ext cx="1913789" cy="6327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sz="2800" dirty="0" smtClean="0">
                <a:solidFill>
                  <a:srgbClr val="00ABF2"/>
                </a:solidFill>
                <a:latin typeface="+mn-lt"/>
                <a:cs typeface="Arial" charset="0"/>
              </a:rPr>
              <a:t>About PHA  	</a:t>
            </a:r>
          </a:p>
        </p:txBody>
      </p:sp>
      <p:pic>
        <p:nvPicPr>
          <p:cNvPr id="7171" name="Picture 5" descr="C:\Program Files (x86)\Microsoft Office\MEDIA\CAGCAT10\j0185604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12976"/>
            <a:ext cx="1224136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6" descr="C:\Program Files (x86)\Microsoft Office\MEDIA\CAGCAT10\j0292020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24944"/>
            <a:ext cx="1728985" cy="2070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Box 13"/>
          <p:cNvSpPr txBox="1">
            <a:spLocks noChangeArrowheads="1"/>
          </p:cNvSpPr>
          <p:nvPr/>
        </p:nvSpPr>
        <p:spPr bwMode="auto">
          <a:xfrm>
            <a:off x="2484438" y="3645024"/>
            <a:ext cx="201612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eaLnBrk="1" hangingPunct="1">
              <a:defRPr/>
            </a:pPr>
            <a:r>
              <a:rPr lang="en-GB" dirty="0" smtClean="0">
                <a:solidFill>
                  <a:srgbClr val="00ABF2"/>
                </a:solidFill>
                <a:latin typeface="+mn-lt"/>
              </a:rPr>
              <a:t>- 45 Staff</a:t>
            </a:r>
            <a:br>
              <a:rPr lang="en-GB" dirty="0" smtClean="0">
                <a:solidFill>
                  <a:srgbClr val="00ABF2"/>
                </a:solidFill>
                <a:latin typeface="+mn-lt"/>
              </a:rPr>
            </a:br>
            <a:r>
              <a:rPr lang="en-GB" dirty="0" smtClean="0">
                <a:solidFill>
                  <a:srgbClr val="00ABF2"/>
                </a:solidFill>
                <a:latin typeface="+mn-lt"/>
              </a:rPr>
              <a:t>(2 IT)</a:t>
            </a:r>
          </a:p>
          <a:p>
            <a:pPr marL="285750" indent="-285750" eaLnBrk="1" hangingPunct="1">
              <a:defRPr/>
            </a:pPr>
            <a:r>
              <a:rPr lang="en-GB" dirty="0" smtClean="0">
                <a:solidFill>
                  <a:srgbClr val="00ABF2"/>
                </a:solidFill>
                <a:latin typeface="+mn-lt"/>
              </a:rPr>
              <a:t>- One Site location</a:t>
            </a:r>
          </a:p>
        </p:txBody>
      </p:sp>
      <p:sp>
        <p:nvSpPr>
          <p:cNvPr id="8198" name="TextBox 14"/>
          <p:cNvSpPr txBox="1">
            <a:spLocks noChangeArrowheads="1"/>
          </p:cNvSpPr>
          <p:nvPr/>
        </p:nvSpPr>
        <p:spPr bwMode="auto">
          <a:xfrm>
            <a:off x="6191250" y="3645024"/>
            <a:ext cx="295275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eaLnBrk="1" hangingPunct="1">
              <a:defRPr/>
            </a:pPr>
            <a:r>
              <a:rPr lang="en-GB" dirty="0" smtClean="0">
                <a:solidFill>
                  <a:srgbClr val="00ABF2"/>
                </a:solidFill>
                <a:latin typeface="+mn-lt"/>
              </a:rPr>
              <a:t>- 1750 tenants</a:t>
            </a:r>
          </a:p>
          <a:p>
            <a:pPr marL="285750" indent="-285750" eaLnBrk="1" hangingPunct="1">
              <a:defRPr/>
            </a:pPr>
            <a:r>
              <a:rPr lang="en-GB" dirty="0" smtClean="0">
                <a:solidFill>
                  <a:srgbClr val="00ABF2"/>
                </a:solidFill>
                <a:latin typeface="+mn-lt"/>
              </a:rPr>
              <a:t>- 2200 factored</a:t>
            </a:r>
          </a:p>
          <a:p>
            <a:pPr marL="285750" indent="-285750" eaLnBrk="1" hangingPunct="1">
              <a:defRPr/>
            </a:pPr>
            <a:r>
              <a:rPr lang="en-GB" dirty="0" smtClean="0">
                <a:solidFill>
                  <a:srgbClr val="00ABF2"/>
                </a:solidFill>
                <a:latin typeface="+mn-lt"/>
              </a:rPr>
              <a:t>- 30 commercial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3568" y="2060848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>
                <a:solidFill>
                  <a:srgbClr val="00B0F0"/>
                </a:solidFill>
              </a:rPr>
              <a:t>Partick</a:t>
            </a:r>
            <a:r>
              <a:rPr lang="en-GB" dirty="0" smtClean="0">
                <a:solidFill>
                  <a:srgbClr val="00B0F0"/>
                </a:solidFill>
              </a:rPr>
              <a:t> Housing Association – based in the west end of Glasgow</a:t>
            </a:r>
            <a:endParaRPr lang="en-GB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852936"/>
            <a:ext cx="8713788" cy="1512168"/>
          </a:xfrm>
        </p:spPr>
        <p:txBody>
          <a:bodyPr/>
          <a:lstStyle/>
          <a:p>
            <a:pPr algn="ctr">
              <a:buFont typeface="Wingdings" pitchFamily="2" charset="2"/>
              <a:buNone/>
              <a:defRPr/>
            </a:pPr>
            <a:endParaRPr lang="en-GB" sz="3600" b="1" i="1" dirty="0" smtClean="0">
              <a:solidFill>
                <a:srgbClr val="00ABF2"/>
              </a:solidFill>
              <a:latin typeface="+mn-lt"/>
            </a:endParaRPr>
          </a:p>
          <a:p>
            <a:pPr algn="ctr">
              <a:buFont typeface="Wingdings" pitchFamily="2" charset="2"/>
              <a:buNone/>
              <a:defRPr/>
            </a:pPr>
            <a:r>
              <a:rPr lang="en-GB" sz="3600" b="1" i="1" dirty="0" smtClean="0">
                <a:solidFill>
                  <a:srgbClr val="00ABF2"/>
                </a:solidFill>
                <a:latin typeface="+mn-lt"/>
              </a:rPr>
              <a:t>Make sure PHA’s ICT is fit for purpose</a:t>
            </a:r>
          </a:p>
          <a:p>
            <a:pPr algn="ctr">
              <a:buFont typeface="Wingdings" pitchFamily="2" charset="2"/>
              <a:buNone/>
              <a:defRPr/>
            </a:pPr>
            <a:endParaRPr lang="en-GB" b="1" dirty="0" smtClean="0"/>
          </a:p>
          <a:p>
            <a:pPr>
              <a:buFont typeface="Wingdings" pitchFamily="2" charset="2"/>
              <a:buNone/>
              <a:defRPr/>
            </a:pPr>
            <a:endParaRPr lang="en-GB" dirty="0" smtClean="0"/>
          </a:p>
          <a:p>
            <a:pPr marL="0" indent="0">
              <a:buNone/>
              <a:defRPr/>
            </a:pPr>
            <a:endParaRPr lang="en-GB" i="1" dirty="0" smtClean="0">
              <a:solidFill>
                <a:srgbClr val="00ABF2"/>
              </a:solidFill>
            </a:endParaRPr>
          </a:p>
        </p:txBody>
      </p:sp>
      <p:sp>
        <p:nvSpPr>
          <p:cNvPr id="1024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sz="2800" dirty="0" smtClean="0">
                <a:solidFill>
                  <a:srgbClr val="00ABF2"/>
                </a:solidFill>
                <a:latin typeface="+mn-lt"/>
                <a:cs typeface="Arial" charset="0"/>
              </a:rPr>
              <a:t/>
            </a:r>
            <a:br>
              <a:rPr lang="en-GB" sz="2800" dirty="0" smtClean="0">
                <a:solidFill>
                  <a:srgbClr val="00ABF2"/>
                </a:solidFill>
                <a:latin typeface="+mn-lt"/>
                <a:cs typeface="Arial" charset="0"/>
              </a:rPr>
            </a:br>
            <a:r>
              <a:rPr lang="en-GB" sz="2800" dirty="0" smtClean="0">
                <a:solidFill>
                  <a:srgbClr val="00ABF2"/>
                </a:solidFill>
                <a:latin typeface="+mn-lt"/>
                <a:cs typeface="Arial" charset="0"/>
              </a:rPr>
              <a:t/>
            </a:r>
            <a:br>
              <a:rPr lang="en-GB" sz="2800" dirty="0" smtClean="0">
                <a:solidFill>
                  <a:srgbClr val="00ABF2"/>
                </a:solidFill>
                <a:latin typeface="+mn-lt"/>
                <a:cs typeface="Arial" charset="0"/>
              </a:rPr>
            </a:br>
            <a:r>
              <a:rPr lang="en-GB" sz="2800" dirty="0" smtClean="0">
                <a:solidFill>
                  <a:srgbClr val="00ABF2"/>
                </a:solidFill>
                <a:latin typeface="+mn-lt"/>
                <a:cs typeface="Arial" charset="0"/>
              </a:rPr>
              <a:t>What Were We Thinking – Our Directive</a:t>
            </a:r>
            <a:br>
              <a:rPr lang="en-GB" sz="2800" dirty="0" smtClean="0">
                <a:solidFill>
                  <a:srgbClr val="00ABF2"/>
                </a:solidFill>
                <a:latin typeface="+mn-lt"/>
                <a:cs typeface="Arial" charset="0"/>
              </a:rPr>
            </a:br>
            <a:r>
              <a:rPr lang="en-GB" sz="2800" dirty="0" smtClean="0">
                <a:solidFill>
                  <a:srgbClr val="00ABF2"/>
                </a:solidFill>
                <a:latin typeface="+mn-lt"/>
                <a:cs typeface="Arial" charset="0"/>
              </a:rPr>
              <a:t/>
            </a:r>
            <a:br>
              <a:rPr lang="en-GB" sz="2800" dirty="0" smtClean="0">
                <a:solidFill>
                  <a:srgbClr val="00ABF2"/>
                </a:solidFill>
                <a:latin typeface="+mn-lt"/>
                <a:cs typeface="Arial" charset="0"/>
              </a:rPr>
            </a:br>
            <a:endParaRPr lang="en-GB" sz="2800" dirty="0" smtClean="0">
              <a:solidFill>
                <a:srgbClr val="00ABF2"/>
              </a:solidFill>
              <a:latin typeface="+mn-lt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ABF2"/>
                </a:solidFill>
                <a:latin typeface="Arial" charset="0"/>
                <a:cs typeface="Arial" charset="0"/>
              </a:rPr>
              <a:t>Understanding the Directive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213"/>
            <a:ext cx="8229600" cy="4608512"/>
          </a:xfrm>
        </p:spPr>
        <p:txBody>
          <a:bodyPr/>
          <a:lstStyle/>
          <a:p>
            <a:pPr marL="0" indent="0">
              <a:buNone/>
              <a:defRPr/>
            </a:pPr>
            <a:endParaRPr lang="en-GB" sz="2400" i="1" dirty="0" smtClean="0">
              <a:solidFill>
                <a:srgbClr val="00ABF2"/>
              </a:solidFill>
            </a:endParaRPr>
          </a:p>
          <a:p>
            <a:pPr marL="0" indent="0">
              <a:buNone/>
              <a:defRPr/>
            </a:pPr>
            <a:r>
              <a:rPr lang="en-GB" sz="2400" dirty="0" smtClean="0">
                <a:solidFill>
                  <a:srgbClr val="00ABF2"/>
                </a:solidFill>
                <a:latin typeface="+mn-lt"/>
              </a:rPr>
              <a:t>Need </a:t>
            </a:r>
            <a:r>
              <a:rPr lang="en-GB" sz="2400" dirty="0">
                <a:solidFill>
                  <a:srgbClr val="00ABF2"/>
                </a:solidFill>
                <a:latin typeface="+mn-lt"/>
              </a:rPr>
              <a:t>to understand what you have and where you want to be to make the right decisions and ensure no surprises</a:t>
            </a:r>
          </a:p>
          <a:p>
            <a:pPr marL="0" indent="0">
              <a:buNone/>
              <a:defRPr/>
            </a:pPr>
            <a:endParaRPr lang="en-GB" sz="2400" i="1" dirty="0" smtClean="0">
              <a:solidFill>
                <a:srgbClr val="00ABF2"/>
              </a:solidFill>
            </a:endParaRPr>
          </a:p>
          <a:p>
            <a:pPr marL="0" indent="0">
              <a:buNone/>
              <a:defRPr/>
            </a:pPr>
            <a:endParaRPr lang="en-GB" sz="2000" i="1" dirty="0" smtClean="0">
              <a:solidFill>
                <a:srgbClr val="00ABF2"/>
              </a:solidFill>
            </a:endParaRPr>
          </a:p>
          <a:p>
            <a:pPr marL="0" indent="0">
              <a:buNone/>
              <a:defRPr/>
            </a:pPr>
            <a:endParaRPr lang="en-GB" sz="2000" i="1" dirty="0">
              <a:solidFill>
                <a:srgbClr val="00ABF2"/>
              </a:solidFill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en-GB" sz="2000" dirty="0" smtClean="0">
              <a:solidFill>
                <a:srgbClr val="00ABF2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ABF2"/>
                </a:solidFill>
                <a:latin typeface="Arial" charset="0"/>
                <a:cs typeface="Arial" charset="0"/>
              </a:rPr>
              <a:t>Understanding the Directive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213"/>
            <a:ext cx="8229600" cy="4608512"/>
          </a:xfrm>
        </p:spPr>
        <p:txBody>
          <a:bodyPr/>
          <a:lstStyle/>
          <a:p>
            <a:pPr marL="0" indent="0">
              <a:buNone/>
              <a:defRPr/>
            </a:pPr>
            <a:endParaRPr lang="en-GB" sz="2400" i="1" dirty="0" smtClean="0">
              <a:solidFill>
                <a:srgbClr val="00ABF2"/>
              </a:solidFill>
            </a:endParaRPr>
          </a:p>
          <a:p>
            <a:pPr marL="0" indent="0">
              <a:buNone/>
              <a:defRPr/>
            </a:pPr>
            <a:r>
              <a:rPr lang="en-GB" sz="2400" dirty="0" smtClean="0">
                <a:solidFill>
                  <a:srgbClr val="00ABF2"/>
                </a:solidFill>
                <a:latin typeface="+mn-lt"/>
              </a:rPr>
              <a:t>Need </a:t>
            </a:r>
            <a:r>
              <a:rPr lang="en-GB" sz="2400" dirty="0">
                <a:solidFill>
                  <a:srgbClr val="00ABF2"/>
                </a:solidFill>
                <a:latin typeface="+mn-lt"/>
              </a:rPr>
              <a:t>to understand what you have and where you want to be to make the right decisions and ensure no surprises</a:t>
            </a:r>
          </a:p>
          <a:p>
            <a:pPr marL="0" indent="0">
              <a:buNone/>
              <a:defRPr/>
            </a:pPr>
            <a:endParaRPr lang="en-GB" sz="2400" i="1" dirty="0" smtClean="0">
              <a:solidFill>
                <a:srgbClr val="00ABF2"/>
              </a:solidFill>
            </a:endParaRPr>
          </a:p>
          <a:p>
            <a:pPr>
              <a:buFont typeface="Wingdings" pitchFamily="2" charset="2"/>
              <a:buNone/>
              <a:defRPr/>
            </a:pPr>
            <a:r>
              <a:rPr lang="en-GB" sz="2400" b="1" dirty="0" smtClean="0">
                <a:solidFill>
                  <a:srgbClr val="00ABF2"/>
                </a:solidFill>
                <a:latin typeface="+mn-lt"/>
              </a:rPr>
              <a:t>The questions we asked :</a:t>
            </a:r>
          </a:p>
          <a:p>
            <a:pPr>
              <a:buFont typeface="Wingdings" pitchFamily="2" charset="2"/>
              <a:buNone/>
              <a:defRPr/>
            </a:pPr>
            <a:endParaRPr lang="en-GB" sz="2000" dirty="0" smtClean="0">
              <a:solidFill>
                <a:srgbClr val="00ABF2"/>
              </a:solidFill>
              <a:latin typeface="+mn-lt"/>
            </a:endParaRPr>
          </a:p>
          <a:p>
            <a:pPr>
              <a:defRPr/>
            </a:pPr>
            <a:r>
              <a:rPr lang="en-GB" sz="2000" dirty="0" smtClean="0">
                <a:solidFill>
                  <a:srgbClr val="00ABF2"/>
                </a:solidFill>
                <a:latin typeface="+mn-lt"/>
              </a:rPr>
              <a:t>What is the current ICT estate?</a:t>
            </a:r>
          </a:p>
          <a:p>
            <a:pPr>
              <a:defRPr/>
            </a:pPr>
            <a:r>
              <a:rPr lang="en-GB" sz="2000" dirty="0" smtClean="0">
                <a:solidFill>
                  <a:srgbClr val="00ABF2"/>
                </a:solidFill>
                <a:latin typeface="+mn-lt"/>
              </a:rPr>
              <a:t>How does ICT work for PHA?</a:t>
            </a:r>
          </a:p>
          <a:p>
            <a:pPr>
              <a:defRPr/>
            </a:pPr>
            <a:r>
              <a:rPr lang="en-GB" sz="2000" dirty="0" smtClean="0">
                <a:solidFill>
                  <a:srgbClr val="00ABF2"/>
                </a:solidFill>
                <a:latin typeface="+mn-lt"/>
              </a:rPr>
              <a:t>What are the plans and aspirations for the future around ICT?</a:t>
            </a:r>
          </a:p>
          <a:p>
            <a:pPr marL="0" indent="0">
              <a:buNone/>
              <a:defRPr/>
            </a:pPr>
            <a:endParaRPr lang="en-GB" sz="2000" i="1" dirty="0" smtClean="0">
              <a:solidFill>
                <a:srgbClr val="00ABF2"/>
              </a:solidFill>
            </a:endParaRPr>
          </a:p>
          <a:p>
            <a:pPr marL="0" indent="0">
              <a:buNone/>
              <a:defRPr/>
            </a:pPr>
            <a:endParaRPr lang="en-GB" sz="2000" i="1" dirty="0">
              <a:solidFill>
                <a:srgbClr val="00ABF2"/>
              </a:solidFill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en-GB" sz="2000" dirty="0" smtClean="0">
              <a:solidFill>
                <a:srgbClr val="00ABF2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063" y="274638"/>
            <a:ext cx="8229600" cy="1143000"/>
          </a:xfrm>
        </p:spPr>
        <p:txBody>
          <a:bodyPr/>
          <a:lstStyle/>
          <a:p>
            <a:r>
              <a:rPr lang="en-GB" sz="2200" dirty="0" smtClean="0">
                <a:solidFill>
                  <a:srgbClr val="00ABF2"/>
                </a:solidFill>
                <a:cs typeface="Arial" charset="0"/>
              </a:rPr>
              <a:t>What Were the Steps Leading to a Cloud Solution</a:t>
            </a:r>
            <a:endParaRPr lang="en-GB" sz="2200" dirty="0">
              <a:solidFill>
                <a:srgbClr val="00B0F0"/>
              </a:solidFill>
            </a:endParaRPr>
          </a:p>
        </p:txBody>
      </p:sp>
      <p:pic>
        <p:nvPicPr>
          <p:cNvPr id="4" name="Picture 11" descr="C:\Users\KC\AppData\Local\Microsoft\Windows\Temporary Internet Files\Content.IE5\NONDH0NM\MC900280738[1].wm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140968"/>
            <a:ext cx="1800200" cy="2053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6"/>
          <p:cNvSpPr txBox="1">
            <a:spLocks noChangeArrowheads="1"/>
          </p:cNvSpPr>
          <p:nvPr/>
        </p:nvSpPr>
        <p:spPr bwMode="auto">
          <a:xfrm>
            <a:off x="2627784" y="3140968"/>
            <a:ext cx="5313195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rgbClr val="00ABF2"/>
                </a:solidFill>
                <a:latin typeface="+mn-lt"/>
              </a:rPr>
              <a:t>Performing and reliable systems ?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rgbClr val="00ABF2"/>
                </a:solidFill>
                <a:latin typeface="+mn-lt"/>
              </a:rPr>
              <a:t>Software versions and licence models?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rgbClr val="00ABF2"/>
                </a:solidFill>
                <a:latin typeface="+mn-lt"/>
              </a:rPr>
              <a:t>Who is responsible for what?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rgbClr val="00ABF2"/>
                </a:solidFill>
                <a:latin typeface="+mn-lt"/>
              </a:rPr>
              <a:t>Where are the contracts and the documentation?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rgbClr val="00ABF2"/>
                </a:solidFill>
                <a:latin typeface="+mn-lt"/>
              </a:rPr>
              <a:t>Business Continuity, Security, Remote Access, Phone Service, Printing Service, Inventory</a:t>
            </a:r>
          </a:p>
          <a:p>
            <a:pPr eaLnBrk="1" hangingPunct="1">
              <a:defRPr/>
            </a:pPr>
            <a:endParaRPr lang="en-GB" dirty="0">
              <a:solidFill>
                <a:srgbClr val="00ABF2"/>
              </a:solidFill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95736" y="2060848"/>
            <a:ext cx="42883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n-GB" b="1" dirty="0" smtClean="0">
                <a:solidFill>
                  <a:srgbClr val="00ABF2"/>
                </a:solidFill>
              </a:rPr>
              <a:t>Understanding the Current </a:t>
            </a:r>
            <a:r>
              <a:rPr lang="en-GB" b="1" dirty="0">
                <a:solidFill>
                  <a:srgbClr val="00ABF2"/>
                </a:solidFill>
              </a:rPr>
              <a:t>ICT estate</a:t>
            </a:r>
          </a:p>
        </p:txBody>
      </p:sp>
      <p:pic>
        <p:nvPicPr>
          <p:cNvPr id="8" name="Picture 2" descr="C:\Users\KC\AppData\Local\Microsoft\Windows\Temporary Internet Files\Content.IE5\DUOTX8SG\MC900053962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3608" y="1988841"/>
            <a:ext cx="720080" cy="6480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6779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229600" cy="1143000"/>
          </a:xfrm>
        </p:spPr>
        <p:txBody>
          <a:bodyPr/>
          <a:lstStyle/>
          <a:p>
            <a:r>
              <a:rPr lang="en-GB" dirty="0" smtClean="0">
                <a:solidFill>
                  <a:srgbClr val="00ABF2"/>
                </a:solidFill>
                <a:cs typeface="Arial" charset="0"/>
              </a:rPr>
              <a:t>What Were the Steps Leading to a Cloud Solution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9"/>
            <a:ext cx="8229600" cy="4776192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>
                <a:solidFill>
                  <a:srgbClr val="00ABF2"/>
                </a:solidFill>
              </a:rPr>
              <a:t>How was ICT working for PHA?</a:t>
            </a:r>
            <a:endParaRPr lang="en-GB" b="1" dirty="0">
              <a:solidFill>
                <a:srgbClr val="00ABF2"/>
              </a:solidFill>
            </a:endParaRPr>
          </a:p>
          <a:p>
            <a:pPr marL="0" indent="0">
              <a:buNone/>
            </a:pPr>
            <a:endParaRPr lang="en-GB" b="1" dirty="0" smtClean="0">
              <a:solidFill>
                <a:srgbClr val="00ABF2"/>
              </a:solidFill>
            </a:endParaRPr>
          </a:p>
          <a:p>
            <a:pPr marL="0" indent="0">
              <a:buNone/>
            </a:pPr>
            <a:endParaRPr lang="en-GB" b="1" dirty="0" smtClean="0">
              <a:solidFill>
                <a:srgbClr val="00ABF2"/>
              </a:solidFill>
            </a:endParaRPr>
          </a:p>
          <a:p>
            <a:pPr marL="0" indent="0">
              <a:buNone/>
            </a:pPr>
            <a:endParaRPr lang="en-GB" b="1" dirty="0">
              <a:solidFill>
                <a:srgbClr val="00ABF2"/>
              </a:solidFill>
            </a:endParaRPr>
          </a:p>
          <a:p>
            <a:pPr marL="0" indent="0">
              <a:buNone/>
            </a:pPr>
            <a:endParaRPr lang="en-GB" b="1" dirty="0" smtClean="0">
              <a:solidFill>
                <a:srgbClr val="00ABF2"/>
              </a:solidFill>
            </a:endParaRPr>
          </a:p>
          <a:p>
            <a:pPr marL="0" indent="0">
              <a:buNone/>
              <a:defRPr/>
            </a:pPr>
            <a:endParaRPr lang="en-GB" i="1" dirty="0" smtClean="0">
              <a:solidFill>
                <a:srgbClr val="00ABF2"/>
              </a:solidFill>
            </a:endParaRPr>
          </a:p>
          <a:p>
            <a:pPr marL="0" indent="0">
              <a:buNone/>
              <a:defRPr/>
            </a:pPr>
            <a:endParaRPr lang="en-GB" i="1" dirty="0">
              <a:solidFill>
                <a:srgbClr val="00ABF2"/>
              </a:solidFill>
            </a:endParaRPr>
          </a:p>
        </p:txBody>
      </p:sp>
      <p:pic>
        <p:nvPicPr>
          <p:cNvPr id="1026" name="Picture 2" descr="C:\Users\KC\AppData\Local\Microsoft\Windows\Temporary Internet Files\Content.IE5\DUOTX8SG\MC900053962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6218" y="2402100"/>
            <a:ext cx="573333" cy="56237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475656" y="2402100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B0F0"/>
                </a:solidFill>
              </a:rPr>
              <a:t>Resource and skill set of ICT staff and User base</a:t>
            </a:r>
          </a:p>
          <a:p>
            <a:endParaRPr lang="en-GB" dirty="0">
              <a:solidFill>
                <a:srgbClr val="00B0F0"/>
              </a:solidFill>
            </a:endParaRPr>
          </a:p>
        </p:txBody>
      </p:sp>
      <p:pic>
        <p:nvPicPr>
          <p:cNvPr id="9" name="Picture 2" descr="C:\Users\KC\AppData\Local\Microsoft\Windows\Temporary Internet Files\Content.IE5\DUOTX8SG\MC900053962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6218" y="3573016"/>
            <a:ext cx="573333" cy="56237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475656" y="3573016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B0F0"/>
                </a:solidFill>
              </a:rPr>
              <a:t>How do our business systems shape up</a:t>
            </a:r>
          </a:p>
        </p:txBody>
      </p:sp>
      <p:pic>
        <p:nvPicPr>
          <p:cNvPr id="11" name="Picture 2" descr="C:\Users\KC\AppData\Local\Microsoft\Windows\Temporary Internet Files\Content.IE5\DUOTX8SG\MC900053962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6218" y="4813287"/>
            <a:ext cx="573333" cy="56237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547664" y="4909810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B0F0"/>
                </a:solidFill>
              </a:rPr>
              <a:t>What is our take up of modern technology</a:t>
            </a:r>
            <a:endParaRPr lang="en-GB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09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229600" cy="1143000"/>
          </a:xfrm>
        </p:spPr>
        <p:txBody>
          <a:bodyPr/>
          <a:lstStyle/>
          <a:p>
            <a:r>
              <a:rPr lang="en-GB" dirty="0" smtClean="0">
                <a:solidFill>
                  <a:srgbClr val="00ABF2"/>
                </a:solidFill>
                <a:cs typeface="Arial" charset="0"/>
              </a:rPr>
              <a:t>What Were the Steps Leading to a Cloud Solution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688" y="1951037"/>
            <a:ext cx="8229600" cy="2774107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>
                <a:solidFill>
                  <a:srgbClr val="00ABF2"/>
                </a:solidFill>
              </a:rPr>
              <a:t>Understanding the plans and aspirations for the future around ICT</a:t>
            </a:r>
          </a:p>
          <a:p>
            <a:endParaRPr lang="en-GB" dirty="0"/>
          </a:p>
        </p:txBody>
      </p:sp>
      <p:pic>
        <p:nvPicPr>
          <p:cNvPr id="5" name="Picture 2" descr="C:\Users\KC\AppData\Local\Microsoft\Windows\Temporary Internet Files\Content.IE5\DUOTX8SG\MC900053962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552" y="2564904"/>
            <a:ext cx="720080" cy="64807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47664" y="2636912"/>
            <a:ext cx="60486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B0F0"/>
                </a:solidFill>
              </a:rPr>
              <a:t>What things would we like to do and see in the future, what was the appetite for change with staff and the board?</a:t>
            </a:r>
          </a:p>
          <a:p>
            <a:endParaRPr lang="en-GB" dirty="0" smtClean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59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2999</TotalTime>
  <Words>912</Words>
  <Application>Microsoft Office PowerPoint</Application>
  <PresentationFormat>On-screen Show (4:3)</PresentationFormat>
  <Paragraphs>172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Wingdings</vt:lpstr>
      <vt:lpstr>Office Theme</vt:lpstr>
      <vt:lpstr> </vt:lpstr>
      <vt:lpstr>Topics</vt:lpstr>
      <vt:lpstr>About PHA   </vt:lpstr>
      <vt:lpstr>  What Were We Thinking – Our Directive  </vt:lpstr>
      <vt:lpstr>Understanding the Directive</vt:lpstr>
      <vt:lpstr>Understanding the Directive</vt:lpstr>
      <vt:lpstr>What Were the Steps Leading to a Cloud Solution</vt:lpstr>
      <vt:lpstr>What Were the Steps Leading to a Cloud Solution</vt:lpstr>
      <vt:lpstr>What Were the Steps Leading to a Cloud Solution</vt:lpstr>
      <vt:lpstr> What Were the Steps Leading to a Cloud Solution</vt:lpstr>
      <vt:lpstr>Topics</vt:lpstr>
      <vt:lpstr>PowerPoint Presentation</vt:lpstr>
      <vt:lpstr>PowerPoint Presentation</vt:lpstr>
      <vt:lpstr>PowerPoint Presentation</vt:lpstr>
      <vt:lpstr>PowerPoint Presentation</vt:lpstr>
      <vt:lpstr>Topics</vt:lpstr>
      <vt:lpstr>Getting ready for Procurement  – things to think about</vt:lpstr>
      <vt:lpstr>PowerPoint Presentation</vt:lpstr>
      <vt:lpstr>PowerPoint Presentation</vt:lpstr>
      <vt:lpstr>PowerPoint Presentation</vt:lpstr>
      <vt:lpstr>PowerPoint Presentation</vt:lpstr>
      <vt:lpstr>What Did We Achieve?</vt:lpstr>
      <vt:lpstr>What Are We Doing Now</vt:lpstr>
      <vt:lpstr>Topics</vt:lpstr>
      <vt:lpstr> </vt:lpstr>
    </vt:vector>
  </TitlesOfParts>
  <Company>The Bridge Group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Leigh Cunningham</dc:creator>
  <cp:lastModifiedBy>Alastair Tweedie</cp:lastModifiedBy>
  <cp:revision>173</cp:revision>
  <dcterms:created xsi:type="dcterms:W3CDTF">2012-09-07T07:48:48Z</dcterms:created>
  <dcterms:modified xsi:type="dcterms:W3CDTF">2014-03-02T17:28:22Z</dcterms:modified>
</cp:coreProperties>
</file>