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8" r:id="rId5"/>
    <p:sldId id="299" r:id="rId6"/>
    <p:sldId id="273" r:id="rId7"/>
    <p:sldId id="274" r:id="rId8"/>
    <p:sldId id="275" r:id="rId9"/>
    <p:sldId id="276" r:id="rId10"/>
    <p:sldId id="277" r:id="rId11"/>
    <p:sldId id="278" r:id="rId12"/>
    <p:sldId id="281" r:id="rId13"/>
    <p:sldId id="289" r:id="rId14"/>
    <p:sldId id="284" r:id="rId15"/>
    <p:sldId id="297" r:id="rId16"/>
    <p:sldId id="298" r:id="rId17"/>
    <p:sldId id="286" r:id="rId18"/>
    <p:sldId id="291" r:id="rId19"/>
    <p:sldId id="283" r:id="rId20"/>
  </p:sldIdLst>
  <p:sldSz cx="9144000" cy="6858000" type="screen4x3"/>
  <p:notesSz cx="6858000" cy="9144000"/>
  <p:defaultTextStyle>
    <a:defPPr>
      <a:defRPr lang="en-US"/>
    </a:defPPr>
    <a:lvl1pPr algn="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8CB9"/>
    <a:srgbClr val="4C2177"/>
    <a:srgbClr val="7D599D"/>
    <a:srgbClr val="DFD9D1"/>
    <a:srgbClr val="58585A"/>
    <a:srgbClr val="1A171B"/>
    <a:srgbClr val="3D1272"/>
    <a:srgbClr val="595959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71" autoAdjust="0"/>
    <p:restoredTop sz="71993" autoAdjust="0"/>
  </p:normalViewPr>
  <p:slideViewPr>
    <p:cSldViewPr snapToObjects="1">
      <p:cViewPr varScale="1">
        <p:scale>
          <a:sx n="50" d="100"/>
          <a:sy n="50" d="100"/>
        </p:scale>
        <p:origin x="223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949B30A4-8991-4142-A481-8947C96D3641}" type="datetime1">
              <a:rPr lang="en-US"/>
              <a:pPr>
                <a:defRPr/>
              </a:pPr>
              <a:t>3/3/2014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08D627C-0B00-442C-8697-4C98C8FC9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81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149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3" descr="Final Cov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77200" cy="5486400"/>
          </a:xfrm>
          <a:prstGeom prst="rect">
            <a:avLst/>
          </a:prstGeom>
          <a:noFill/>
        </p:spPr>
      </p:pic>
      <p:sp>
        <p:nvSpPr>
          <p:cNvPr id="6" name="Slide Number Placeholder 7"/>
          <p:cNvSpPr>
            <a:spLocks noGrp="1"/>
          </p:cNvSpPr>
          <p:nvPr userDrawn="1"/>
        </p:nvSpPr>
        <p:spPr>
          <a:xfrm>
            <a:off x="3635375" y="61658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02D9CE85-4855-4274-99A8-F9D1CF3A8CB2}" type="slidenum">
              <a:rPr lang="en-US" sz="1400" smtClean="0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52231" name="Title Placeholder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5334000" cy="2017713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52232" name="Text Placeholder 2"/>
          <p:cNvSpPr>
            <a:spLocks noGrp="1"/>
          </p:cNvSpPr>
          <p:nvPr>
            <p:ph type="subTitle" idx="1"/>
          </p:nvPr>
        </p:nvSpPr>
        <p:spPr>
          <a:xfrm>
            <a:off x="1143000" y="4692650"/>
            <a:ext cx="4038600" cy="1143000"/>
          </a:xfrm>
        </p:spPr>
        <p:txBody>
          <a:bodyPr/>
          <a:lstStyle>
            <a:lvl1pPr marL="0" indent="0">
              <a:defRPr sz="1800" baseline="0" smtClean="0">
                <a:solidFill>
                  <a:srgbClr val="DFD9D1"/>
                </a:solidFill>
                <a:latin typeface="Arial" charset="0"/>
                <a:ea typeface="ＭＳ Ｐゴシック" charset="-128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7" name="Picture 9" descr="new civica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58050" y="6232525"/>
            <a:ext cx="1389063" cy="282575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28" y="5862588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below 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457200" y="1350963"/>
            <a:ext cx="8229600" cy="1363662"/>
          </a:xfrm>
          <a:prstGeom prst="rect">
            <a:avLst/>
          </a:prstGeom>
          <a:solidFill>
            <a:srgbClr val="DFD9D1"/>
          </a:solidFill>
          <a:ln w="9525">
            <a:solidFill>
              <a:schemeClr val="bg2">
                <a:alpha val="76077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96952"/>
            <a:ext cx="8229600" cy="291318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>
                <a:solidFill>
                  <a:srgbClr val="4C2177"/>
                </a:solidFill>
              </a:defRPr>
            </a:lvl3pPr>
            <a:lvl4pPr>
              <a:defRPr>
                <a:solidFill>
                  <a:srgbClr val="4C2177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87538" y="1407077"/>
            <a:ext cx="6069012" cy="1085819"/>
          </a:xfrm>
        </p:spPr>
        <p:txBody>
          <a:bodyPr/>
          <a:lstStyle>
            <a:lvl1pPr marL="0" indent="0">
              <a:defRPr sz="2400">
                <a:solidFill>
                  <a:srgbClr val="4C217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pic>
        <p:nvPicPr>
          <p:cNvPr id="7" name="Picture 9" descr="Speech 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1540029"/>
            <a:ext cx="694643" cy="44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4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bove Qu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457200" y="4297363"/>
            <a:ext cx="8229600" cy="1363662"/>
          </a:xfrm>
          <a:prstGeom prst="rect">
            <a:avLst/>
          </a:prstGeom>
          <a:solidFill>
            <a:srgbClr val="DFD9D1"/>
          </a:solidFill>
          <a:ln w="9525">
            <a:solidFill>
              <a:schemeClr val="bg2">
                <a:alpha val="76077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8800"/>
            <a:ext cx="8229600" cy="291318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 sz="1400">
                <a:solidFill>
                  <a:srgbClr val="4C2177"/>
                </a:solidFill>
              </a:defRPr>
            </a:lvl3pPr>
            <a:lvl4pPr>
              <a:defRPr>
                <a:solidFill>
                  <a:srgbClr val="4C2177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87538" y="4369156"/>
            <a:ext cx="6069012" cy="1085819"/>
          </a:xfrm>
        </p:spPr>
        <p:txBody>
          <a:bodyPr/>
          <a:lstStyle>
            <a:lvl1pPr marL="0" indent="0">
              <a:defRPr sz="2400">
                <a:solidFill>
                  <a:srgbClr val="4C217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pic>
        <p:nvPicPr>
          <p:cNvPr id="7" name="Picture 9" descr="Speech 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4492357"/>
            <a:ext cx="694643" cy="448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29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583" y="1600200"/>
            <a:ext cx="3008313" cy="4525963"/>
          </a:xfrm>
        </p:spPr>
        <p:txBody>
          <a:bodyPr/>
          <a:lstStyle>
            <a:lvl1pPr marL="0" indent="0">
              <a:buNone/>
              <a:defRPr sz="1800">
                <a:solidFill>
                  <a:srgbClr val="4C217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35896" y="1988840"/>
            <a:ext cx="5111750" cy="4119083"/>
          </a:xfrm>
        </p:spPr>
        <p:txBody>
          <a:bodyPr/>
          <a:lstStyle>
            <a:lvl1pPr>
              <a:defRPr sz="1800"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 sz="1400">
                <a:solidFill>
                  <a:srgbClr val="4C2177"/>
                </a:solidFill>
              </a:defRPr>
            </a:lvl3pPr>
            <a:lvl4pPr>
              <a:defRPr sz="1200">
                <a:solidFill>
                  <a:srgbClr val="4C2177"/>
                </a:solidFill>
              </a:defRPr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702300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4C2177"/>
                </a:solidFill>
              </a:defRPr>
            </a:lvl1pPr>
            <a:lvl2pPr>
              <a:defRPr sz="1600"/>
            </a:lvl2pPr>
            <a:lvl3pPr>
              <a:defRPr>
                <a:solidFill>
                  <a:srgbClr val="4C2177"/>
                </a:solidFill>
              </a:defRPr>
            </a:lvl3pPr>
            <a:lvl4pPr>
              <a:defRPr>
                <a:solidFill>
                  <a:srgbClr val="4C2177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Civica_Illo Slid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68300"/>
            <a:ext cx="838200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7"/>
          <p:cNvSpPr>
            <a:spLocks noGrp="1"/>
          </p:cNvSpPr>
          <p:nvPr userDrawn="1"/>
        </p:nvSpPr>
        <p:spPr>
          <a:xfrm>
            <a:off x="3635375" y="61658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04CEF3B7-3B9E-481E-BE2B-F41A786E0686}" type="slidenum">
              <a:rPr lang="en-US" sz="1400" smtClean="0"/>
              <a:pPr>
                <a:defRPr/>
              </a:pPr>
              <a:t>‹#›</a:t>
            </a:fld>
            <a:endParaRPr lang="en-US" sz="140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878904" y="1556792"/>
            <a:ext cx="5421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4800">
                <a:solidFill>
                  <a:srgbClr val="4C2177"/>
                </a:solidFill>
              </a:defRPr>
            </a:lvl1pPr>
          </a:lstStyle>
          <a:p>
            <a:pPr lvl="0"/>
            <a:r>
              <a:rPr lang="en-GB" dirty="0" smtClean="0"/>
              <a:t>Click to edit Master title style</a:t>
            </a:r>
            <a:endParaRPr lang="en-US" dirty="0" smtClean="0"/>
          </a:p>
        </p:txBody>
      </p:sp>
      <p:pic>
        <p:nvPicPr>
          <p:cNvPr id="6" name="Picture 9" descr="new civica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58050" y="6232525"/>
            <a:ext cx="1389063" cy="282575"/>
          </a:xfrm>
          <a:prstGeom prst="rect">
            <a:avLst/>
          </a:prstGeom>
          <a:noFill/>
        </p:spPr>
      </p:pic>
      <p:cxnSp>
        <p:nvCxnSpPr>
          <p:cNvPr id="7" name="Straight Connector 11"/>
          <p:cNvCxnSpPr>
            <a:cxnSpLocks noChangeShapeType="1"/>
          </p:cNvCxnSpPr>
          <p:nvPr userDrawn="1"/>
        </p:nvCxnSpPr>
        <p:spPr bwMode="auto">
          <a:xfrm>
            <a:off x="762000" y="2360613"/>
            <a:ext cx="7620000" cy="1587"/>
          </a:xfrm>
          <a:prstGeom prst="line">
            <a:avLst/>
          </a:prstGeom>
          <a:noFill/>
          <a:ln w="9525">
            <a:solidFill>
              <a:srgbClr val="58585A"/>
            </a:solidFill>
            <a:round/>
            <a:headEnd/>
            <a:tailEnd/>
          </a:ln>
        </p:spPr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20" y="5808662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Highl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457200" y="423863"/>
            <a:ext cx="8229600" cy="5367337"/>
          </a:xfrm>
          <a:prstGeom prst="rect">
            <a:avLst/>
          </a:prstGeom>
          <a:solidFill>
            <a:srgbClr val="DFD9D1"/>
          </a:solidFill>
          <a:ln w="9525">
            <a:solidFill>
              <a:schemeClr val="bg2">
                <a:alpha val="76077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" name="Picture 9" descr="Speech 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49488"/>
            <a:ext cx="1000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47192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887538" y="2132856"/>
            <a:ext cx="6069012" cy="1539875"/>
          </a:xfrm>
        </p:spPr>
        <p:txBody>
          <a:bodyPr/>
          <a:lstStyle>
            <a:lvl1pPr marL="0" indent="0">
              <a:defRPr sz="3000">
                <a:solidFill>
                  <a:srgbClr val="4C217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cxnSp>
        <p:nvCxnSpPr>
          <p:cNvPr id="6" name="Straight Connector 11"/>
          <p:cNvCxnSpPr>
            <a:cxnSpLocks noChangeShapeType="1"/>
          </p:cNvCxnSpPr>
          <p:nvPr userDrawn="1"/>
        </p:nvCxnSpPr>
        <p:spPr bwMode="auto">
          <a:xfrm>
            <a:off x="736600" y="1143000"/>
            <a:ext cx="7797800" cy="0"/>
          </a:xfrm>
          <a:prstGeom prst="line">
            <a:avLst/>
          </a:prstGeom>
          <a:noFill/>
          <a:ln w="9525">
            <a:solidFill>
              <a:srgbClr val="58585A"/>
            </a:solidFill>
            <a:round/>
            <a:headEnd/>
            <a:tailEnd/>
          </a:ln>
        </p:spPr>
      </p:cxn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791200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4C2177"/>
                </a:solidFill>
              </a:defRPr>
            </a:lvl1pPr>
            <a:lvl3pPr>
              <a:defRPr>
                <a:solidFill>
                  <a:srgbClr val="4C2177"/>
                </a:solidFill>
              </a:defRPr>
            </a:lvl3pPr>
            <a:lvl4pPr>
              <a:defRPr>
                <a:solidFill>
                  <a:srgbClr val="4C2177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36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38600" cy="4525963"/>
          </a:xfrm>
        </p:spPr>
        <p:txBody>
          <a:bodyPr/>
          <a:lstStyle>
            <a:lvl1pPr marL="0">
              <a:defRPr sz="1800"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 sz="1400">
                <a:solidFill>
                  <a:srgbClr val="4C2177"/>
                </a:solidFill>
              </a:defRPr>
            </a:lvl3pPr>
            <a:lvl4pPr>
              <a:defRPr sz="1200">
                <a:solidFill>
                  <a:srgbClr val="4C2177"/>
                </a:solidFill>
              </a:defRPr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872" y="1600200"/>
            <a:ext cx="4038600" cy="4525963"/>
          </a:xfrm>
        </p:spPr>
        <p:txBody>
          <a:bodyPr/>
          <a:lstStyle>
            <a:lvl1pPr>
              <a:defRPr sz="1800"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 sz="1400">
                <a:solidFill>
                  <a:srgbClr val="4C2177"/>
                </a:solidFill>
              </a:defRPr>
            </a:lvl3pPr>
            <a:lvl4pPr>
              <a:defRPr sz="1200">
                <a:solidFill>
                  <a:srgbClr val="4C2177"/>
                </a:solidFill>
              </a:defRPr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9086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peech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slide 1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412875"/>
            <a:ext cx="4338637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Speech mark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4249738"/>
            <a:ext cx="5032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18384" cy="4525963"/>
          </a:xfrm>
        </p:spPr>
        <p:txBody>
          <a:bodyPr/>
          <a:lstStyle>
            <a:lvl1pPr>
              <a:defRPr sz="1800"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 sz="1400">
                <a:solidFill>
                  <a:srgbClr val="4C2177"/>
                </a:solidFill>
              </a:defRPr>
            </a:lvl3pPr>
            <a:lvl4pPr>
              <a:defRPr sz="1200">
                <a:solidFill>
                  <a:srgbClr val="4C2177"/>
                </a:solidFill>
              </a:defRPr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711349"/>
            <a:ext cx="3606552" cy="2365723"/>
          </a:xfrm>
        </p:spPr>
        <p:txBody>
          <a:bodyPr/>
          <a:lstStyle>
            <a:lvl1pPr>
              <a:defRPr sz="1400">
                <a:solidFill>
                  <a:srgbClr val="4C2177"/>
                </a:solidFill>
              </a:defRPr>
            </a:lvl1pPr>
            <a:lvl2pPr>
              <a:defRPr sz="12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400600" y="4177606"/>
            <a:ext cx="2993976" cy="1195610"/>
          </a:xfrm>
        </p:spPr>
        <p:txBody>
          <a:bodyPr/>
          <a:lstStyle>
            <a:lvl1pPr marL="0" indent="0">
              <a:defRPr sz="1400">
                <a:solidFill>
                  <a:srgbClr val="4C217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09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4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96952"/>
            <a:ext cx="8229600" cy="291318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>
                <a:solidFill>
                  <a:srgbClr val="4C2177"/>
                </a:solidFill>
              </a:defRPr>
            </a:lvl3pPr>
            <a:lvl4pPr>
              <a:defRPr>
                <a:solidFill>
                  <a:srgbClr val="4C2177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36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90600"/>
          </a:xfrm>
        </p:spPr>
        <p:txBody>
          <a:bodyPr/>
          <a:lstStyle>
            <a:lvl1pPr>
              <a:defRPr>
                <a:solidFill>
                  <a:srgbClr val="4C217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8800"/>
            <a:ext cx="8229600" cy="291318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rgbClr val="4C2177"/>
                </a:solidFill>
              </a:defRPr>
            </a:lvl1pPr>
            <a:lvl2pPr>
              <a:defRPr sz="1400"/>
            </a:lvl2pPr>
            <a:lvl3pPr>
              <a:defRPr sz="1400">
                <a:solidFill>
                  <a:srgbClr val="4C2177"/>
                </a:solidFill>
              </a:defRPr>
            </a:lvl3pPr>
            <a:lvl4pPr>
              <a:defRPr>
                <a:solidFill>
                  <a:srgbClr val="4C2177"/>
                </a:solidFill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805264"/>
            <a:ext cx="1600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7"/>
          <p:cNvSpPr>
            <a:spLocks noGrp="1"/>
          </p:cNvSpPr>
          <p:nvPr userDrawn="1"/>
        </p:nvSpPr>
        <p:spPr>
          <a:xfrm>
            <a:off x="3635375" y="61658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D88A5080-C6FE-49C4-B25C-DAF78376FFB6}" type="slidenum">
              <a:rPr lang="en-US" sz="1400" smtClean="0"/>
              <a:pPr>
                <a:defRPr/>
              </a:pPr>
              <a:t>‹#›</a:t>
            </a:fld>
            <a:endParaRPr lang="en-US" sz="1400" dirty="0"/>
          </a:p>
        </p:txBody>
      </p:sp>
      <p:cxnSp>
        <p:nvCxnSpPr>
          <p:cNvPr id="7" name="Straight Connector 11"/>
          <p:cNvCxnSpPr>
            <a:cxnSpLocks noChangeShapeType="1"/>
          </p:cNvCxnSpPr>
          <p:nvPr userDrawn="1"/>
        </p:nvCxnSpPr>
        <p:spPr bwMode="auto">
          <a:xfrm>
            <a:off x="736600" y="1143000"/>
            <a:ext cx="7797800" cy="0"/>
          </a:xfrm>
          <a:prstGeom prst="line">
            <a:avLst/>
          </a:prstGeom>
          <a:noFill/>
          <a:ln w="9525">
            <a:solidFill>
              <a:srgbClr val="58585A"/>
            </a:solidFill>
            <a:round/>
            <a:headEnd/>
            <a:tailEnd/>
          </a:ln>
        </p:spPr>
      </p:cxnSp>
      <p:pic>
        <p:nvPicPr>
          <p:cNvPr id="8" name="Picture 9" descr="new civica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258050" y="6232525"/>
            <a:ext cx="1389063" cy="282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37" r:id="rId4"/>
    <p:sldLayoutId id="2147483738" r:id="rId5"/>
    <p:sldLayoutId id="2147483747" r:id="rId6"/>
    <p:sldLayoutId id="2147483739" r:id="rId7"/>
    <p:sldLayoutId id="2147483750" r:id="rId8"/>
    <p:sldLayoutId id="2147483751" r:id="rId9"/>
    <p:sldLayoutId id="2147483748" r:id="rId10"/>
    <p:sldLayoutId id="2147483749" r:id="rId11"/>
    <p:sldLayoutId id="2147483740" r:id="rId12"/>
    <p:sldLayoutId id="2147483741" r:id="rId13"/>
    <p:sldLayoutId id="214748374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4C2177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3D127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3D127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3D127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>
          <a:solidFill>
            <a:srgbClr val="3D1272"/>
          </a:solidFill>
          <a:latin typeface="Arial" charset="0"/>
          <a:ea typeface="ＭＳ Ｐゴシック" pitchFamily="-109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4C2177"/>
          </a:solidFill>
          <a:latin typeface="Arial" pitchFamily="34" charset="0"/>
          <a:ea typeface="ＭＳ Ｐゴシック" pitchFamily="-109" charset="-128"/>
          <a:cs typeface="Arial" pitchFamily="34" charset="0"/>
        </a:defRPr>
      </a:lvl1pPr>
      <a:lvl2pPr marL="0" indent="-190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&gt;"/>
        <a:defRPr sz="1600" kern="1200">
          <a:solidFill>
            <a:srgbClr val="58585A"/>
          </a:solidFill>
          <a:latin typeface="Arial" charset="0"/>
          <a:ea typeface="ＭＳ Ｐゴシック" pitchFamily="-109" charset="-128"/>
          <a:cs typeface="+mn-cs"/>
        </a:defRPr>
      </a:lvl2pPr>
      <a:lvl3pPr marL="576000" indent="-190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&gt;"/>
        <a:defRPr sz="1400" kern="1200">
          <a:solidFill>
            <a:srgbClr val="4C2177"/>
          </a:solidFill>
          <a:latin typeface="Arial" charset="0"/>
          <a:ea typeface="ＭＳ Ｐゴシック" pitchFamily="-109" charset="-128"/>
          <a:cs typeface="+mn-cs"/>
        </a:defRPr>
      </a:lvl3pPr>
      <a:lvl4pPr marL="957600" indent="-190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&gt;"/>
        <a:defRPr sz="1200" kern="1200">
          <a:solidFill>
            <a:srgbClr val="4C2177"/>
          </a:solidFill>
          <a:latin typeface="Arial" charset="0"/>
          <a:ea typeface="ＭＳ Ｐゴシック" pitchFamily="-109" charset="-128"/>
          <a:cs typeface="+mn-cs"/>
        </a:defRPr>
      </a:lvl4pPr>
      <a:lvl5pPr marL="1339200" indent="-190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&gt;"/>
        <a:defRPr sz="1200" kern="1200">
          <a:solidFill>
            <a:srgbClr val="58585A"/>
          </a:solidFill>
          <a:latin typeface="Arial" charset="0"/>
          <a:ea typeface="ＭＳ Ｐゴシック" pitchFamily="-109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Welcome to 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>
          <a:xfrm>
            <a:off x="1143000" y="3549650"/>
            <a:ext cx="4038600" cy="1143000"/>
          </a:xfrm>
        </p:spPr>
        <p:txBody>
          <a:bodyPr/>
          <a:lstStyle/>
          <a:p>
            <a:r>
              <a:rPr lang="en-US" sz="3200" dirty="0" smtClean="0">
                <a:cs typeface="Arial" charset="0"/>
              </a:rPr>
              <a:t>Aligning your Systems to your Business Objectives</a:t>
            </a:r>
          </a:p>
          <a:p>
            <a:r>
              <a:rPr lang="en-US" dirty="0" smtClean="0">
                <a:cs typeface="Arial" charset="0"/>
              </a:rPr>
              <a:t>Jeff Hewitt, Managing Director</a:t>
            </a:r>
            <a:endParaRPr lang="en-US" dirty="0">
              <a:cs typeface="Arial" charset="0"/>
            </a:endParaRP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1066800" y="1376363"/>
            <a:ext cx="381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9600">
                <a:solidFill>
                  <a:schemeClr val="bg1"/>
                </a:solidFill>
              </a:rPr>
              <a:t>Civica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-1163638" y="2816225"/>
            <a:ext cx="647700" cy="471488"/>
          </a:xfrm>
          <a:prstGeom prst="rect">
            <a:avLst/>
          </a:prstGeom>
          <a:solidFill>
            <a:srgbClr val="DFD9D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-1163638" y="936625"/>
            <a:ext cx="647700" cy="471488"/>
          </a:xfrm>
          <a:prstGeom prst="rect">
            <a:avLst/>
          </a:prstGeom>
          <a:solidFill>
            <a:srgbClr val="4C217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-1163638" y="2189163"/>
            <a:ext cx="647700" cy="471487"/>
          </a:xfrm>
          <a:prstGeom prst="rect">
            <a:avLst/>
          </a:prstGeom>
          <a:solidFill>
            <a:srgbClr val="9F8CB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-1163638" y="1562100"/>
            <a:ext cx="647700" cy="471488"/>
          </a:xfrm>
          <a:prstGeom prst="rect">
            <a:avLst/>
          </a:prstGeom>
          <a:solidFill>
            <a:srgbClr val="7D599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8"/>
          <p:cNvSpPr>
            <a:spLocks noChangeArrowheads="1"/>
          </p:cNvSpPr>
          <p:nvPr/>
        </p:nvSpPr>
        <p:spPr bwMode="auto">
          <a:xfrm>
            <a:off x="-1163638" y="3443288"/>
            <a:ext cx="647700" cy="471487"/>
          </a:xfrm>
          <a:prstGeom prst="rect">
            <a:avLst/>
          </a:prstGeom>
          <a:solidFill>
            <a:srgbClr val="58585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-1163638" y="4070350"/>
            <a:ext cx="647700" cy="471488"/>
          </a:xfrm>
          <a:prstGeom prst="rect">
            <a:avLst/>
          </a:prstGeom>
          <a:solidFill>
            <a:srgbClr val="1A171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-531813" y="92075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800" b="1">
                <a:latin typeface="Times New Roman" pitchFamily="18" charset="0"/>
              </a:rPr>
              <a:t>76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33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119</a:t>
            </a:r>
          </a:p>
        </p:txBody>
      </p:sp>
      <p:sp>
        <p:nvSpPr>
          <p:cNvPr id="8204" name="Text Box 11"/>
          <p:cNvSpPr txBox="1">
            <a:spLocks noChangeArrowheads="1"/>
          </p:cNvSpPr>
          <p:nvPr/>
        </p:nvSpPr>
        <p:spPr bwMode="auto">
          <a:xfrm>
            <a:off x="-530225" y="1555750"/>
            <a:ext cx="3365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800" b="1">
                <a:latin typeface="Times New Roman" pitchFamily="18" charset="0"/>
              </a:rPr>
              <a:t>125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89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157</a:t>
            </a:r>
          </a:p>
        </p:txBody>
      </p:sp>
      <p:sp>
        <p:nvSpPr>
          <p:cNvPr id="8205" name="Text Box 12"/>
          <p:cNvSpPr txBox="1">
            <a:spLocks noChangeArrowheads="1"/>
          </p:cNvSpPr>
          <p:nvPr/>
        </p:nvSpPr>
        <p:spPr bwMode="auto">
          <a:xfrm>
            <a:off x="-530225" y="2184400"/>
            <a:ext cx="3365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800" b="1" dirty="0" smtClean="0">
                <a:latin typeface="Times New Roman" pitchFamily="18" charset="0"/>
              </a:rPr>
              <a:t>159</a:t>
            </a:r>
            <a:endParaRPr lang="en-GB" sz="800" b="1" dirty="0">
              <a:latin typeface="Times New Roman" pitchFamily="18" charset="0"/>
            </a:endParaRPr>
          </a:p>
          <a:p>
            <a:pPr algn="ctr"/>
            <a:r>
              <a:rPr lang="en-GB" sz="800" b="1" dirty="0" smtClean="0">
                <a:latin typeface="Times New Roman" pitchFamily="18" charset="0"/>
              </a:rPr>
              <a:t>140</a:t>
            </a:r>
            <a:endParaRPr lang="en-GB" sz="800" b="1" dirty="0">
              <a:latin typeface="Times New Roman" pitchFamily="18" charset="0"/>
            </a:endParaRPr>
          </a:p>
          <a:p>
            <a:pPr algn="ctr"/>
            <a:r>
              <a:rPr lang="en-GB" sz="800" b="1" dirty="0" smtClean="0">
                <a:latin typeface="Times New Roman" pitchFamily="18" charset="0"/>
              </a:rPr>
              <a:t>185</a:t>
            </a:r>
            <a:endParaRPr lang="en-GB" sz="800" b="1" dirty="0">
              <a:latin typeface="Times New Roman" pitchFamily="18" charset="0"/>
            </a:endParaRPr>
          </a:p>
        </p:txBody>
      </p:sp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-530225" y="2813050"/>
            <a:ext cx="3365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800" b="1">
                <a:latin typeface="Times New Roman" pitchFamily="18" charset="0"/>
              </a:rPr>
              <a:t>223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217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209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-504825" y="3448050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800" b="1">
                <a:latin typeface="Times New Roman" pitchFamily="18" charset="0"/>
              </a:rPr>
              <a:t>88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88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90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-504825" y="4076700"/>
            <a:ext cx="285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800" b="1">
                <a:latin typeface="Times New Roman" pitchFamily="18" charset="0"/>
              </a:rPr>
              <a:t>26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23</a:t>
            </a:r>
          </a:p>
          <a:p>
            <a:pPr algn="ctr"/>
            <a:r>
              <a:rPr lang="en-GB" sz="800" b="1">
                <a:latin typeface="Times New Roman" pitchFamily="18" charset="0"/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Keep to current agenda, or diversify?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If  staying with current agenda, you </a:t>
            </a:r>
            <a:r>
              <a:rPr lang="en-US" sz="2000" u="sng" dirty="0" smtClean="0">
                <a:latin typeface="Arial" charset="0"/>
                <a:ea typeface="ＭＳ Ｐゴシック" charset="-128"/>
                <a:cs typeface="Arial" charset="0"/>
              </a:rPr>
              <a:t>will</a:t>
            </a: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need to change some operational matters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Changes to arrears processing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Monitoring payments rather than balances (expected dates)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More doorstep collections?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More doorstep debt-counselling?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Risk assessment?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More difficult liaison arrangements for Switchback?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Closer monitoring of household circumstances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37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79475" y="1557338"/>
            <a:ext cx="5421313" cy="1143000"/>
          </a:xfrm>
        </p:spPr>
        <p:txBody>
          <a:bodyPr/>
          <a:lstStyle/>
          <a:p>
            <a:r>
              <a:rPr lang="en-GB" dirty="0" smtClean="0">
                <a:ea typeface="ＭＳ Ｐゴシック" charset="-128"/>
              </a:rPr>
              <a:t>Systems in 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258098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Digital engagement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8229600" cy="4857403"/>
          </a:xfrm>
        </p:spPr>
        <p:txBody>
          <a:bodyPr/>
          <a:lstStyle/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56% of the population own a smart phone (35% in 2011)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50% of smart phone users use their phone as the primary source for internet access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56% of people use Facebook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98% of 18 – 24 year olds use Facebook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190 million tweets are sent each day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Do you have the flexibility?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8229600" cy="4857403"/>
          </a:xfrm>
        </p:spPr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Is your system mobile and functionally rich? Is integration easy?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Can you communicate with your customers how they want to be communicated with?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Do you offer a self-service portal?  Is it mobile friendly?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Can you deploy your system over the Cloud to enable remote and doorstep working?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Cash is king: can </a:t>
            </a:r>
            <a:r>
              <a:rPr lang="en-US" sz="2000" dirty="0">
                <a:latin typeface="Arial" charset="0"/>
                <a:ea typeface="ＭＳ Ｐゴシック" charset="-128"/>
                <a:cs typeface="Arial" charset="0"/>
              </a:rPr>
              <a:t>you take card payments in the field? 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>
                <a:latin typeface="Arial" charset="0"/>
                <a:ea typeface="ＭＳ Ｐゴシック" charset="-128"/>
                <a:cs typeface="Arial" charset="0"/>
              </a:rPr>
              <a:t>Can you process Card Mandates as well as D/Ds?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Systems should enable feedback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609600" y="1340768"/>
            <a:ext cx="8229600" cy="4785395"/>
          </a:xfrm>
        </p:spPr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Can you segment your resident audience?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Can you identify different needs groups based on age, disability, family circumstances? Can you identify keyworkers, for example, or young professionals?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Can you invite their participation in resident involvement exercises?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Can you undertake direct marketing or disseminate vital information quickly (such as UC changes)?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3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We are living through times of significant change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8229600" cy="4857403"/>
          </a:xfrm>
        </p:spPr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Broad, all-party support for benefit reforms – unlikely to be rolled back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Systems can help but cannot be the sole answer; culture change must happen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Understanding your audience is vitally important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Risk management, both in new ventures and with your customers, is key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Data is key: bad data produces bad decisions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4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947738"/>
          </a:xfrm>
        </p:spPr>
        <p:txBody>
          <a:bodyPr/>
          <a:lstStyle/>
          <a:p>
            <a:r>
              <a:rPr lang="en-GB" dirty="0" smtClean="0">
                <a:ea typeface="ＭＳ Ｐゴシック" charset="-128"/>
              </a:rPr>
              <a:t>Welfare Reform Implementation – Final thought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87538" y="2133600"/>
            <a:ext cx="6069012" cy="1539875"/>
          </a:xfrm>
        </p:spPr>
        <p:txBody>
          <a:bodyPr/>
          <a:lstStyle/>
          <a:p>
            <a:r>
              <a:rPr lang="en-GB" sz="2400" dirty="0"/>
              <a:t>“It is not the strongest of the species that survives, nor the most intelligent that survives. It is the one that is the most adaptable to change</a:t>
            </a:r>
            <a:r>
              <a:rPr lang="en-GB" sz="2400" dirty="0" smtClean="0"/>
              <a:t>”.</a:t>
            </a:r>
          </a:p>
          <a:p>
            <a:r>
              <a:rPr lang="en-GB" sz="2400" dirty="0" smtClean="0">
                <a:latin typeface="Arial" charset="0"/>
                <a:ea typeface="ＭＳ Ｐゴシック" charset="-128"/>
                <a:cs typeface="Arial" charset="0"/>
              </a:rPr>
              <a:t>Charles Darwin, Origin of the Species</a:t>
            </a:r>
            <a:endParaRPr lang="en-GB" sz="2000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Housing - Boom	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The Social Housing Sector in the UK owns assets worth £118b</a:t>
            </a: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The Sector made surpluses of £1.8b in 2012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There are 221,000 households forming each year</a:t>
            </a: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There were only 107,000 new homes built in 2013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House prices are running 7-10 times average earnings</a:t>
            </a: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House rental is in huge demand 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The sector </a:t>
            </a:r>
            <a:r>
              <a:rPr lang="en-US" sz="2000" u="sng" dirty="0" smtClean="0">
                <a:latin typeface="Arial" charset="0"/>
                <a:ea typeface="ＭＳ Ｐゴシック" charset="-128"/>
                <a:cs typeface="Arial" charset="0"/>
              </a:rPr>
              <a:t>should</a:t>
            </a: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be booming</a:t>
            </a: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BUT……</a:t>
            </a: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6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Housing – Impending Crisis</a:t>
            </a:r>
            <a:r>
              <a:rPr lang="en-US" dirty="0">
                <a:ea typeface="ＭＳ Ｐゴシック" charset="-128"/>
              </a:rPr>
              <a:t>?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Commentators are talking of an impending crisis in the Sector.</a:t>
            </a: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A ‘perfect storm’ of factors may be coming together, which could: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Make borrowing riskier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Risk existing business plans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Increase the cost of rental collections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Increase arrears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Erode operating margins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Could this present the greatest threat to the sector in a generation?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1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Financial factors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Continuing shift from grant subsidy to debt funding 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Property valuation – OMV </a:t>
            </a:r>
            <a:r>
              <a:rPr lang="en-US" sz="2000" dirty="0" err="1" smtClean="0">
                <a:latin typeface="Arial" charset="0"/>
                <a:ea typeface="ＭＳ Ｐゴシック" charset="-128"/>
                <a:cs typeface="Arial" charset="0"/>
              </a:rPr>
              <a:t>vs</a:t>
            </a: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Social Housing valuation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Summer Rent settlement at CPI + 1% is lower than many wanted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Concerns over legislative changes to income payment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5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Welfare Reform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Statistics from a recent survey of tenants indicate that: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50% surveyed are confused by the switch to UC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21% completely unaware of impending changes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Only 10% know what it means for them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28% would prefer benefit to be paid directly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The message is not getting through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Welfare Reform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609600" y="1268760"/>
            <a:ext cx="8229600" cy="4857403"/>
          </a:xfrm>
        </p:spPr>
        <p:txBody>
          <a:bodyPr/>
          <a:lstStyle/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Only 2,960 current claims for UC – 0.04% of total Benefit h/holds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Claims are ‘simple’ single, working age, no disability, or dependents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With Pathfinders, 25% have requested Switchback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Pathfinder payment collection rates varied from 88-97%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Average arrears increasing 1%, but cost of collection up by 3.5%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7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Customer Expectations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609600" y="1340768"/>
            <a:ext cx="8229600" cy="4525963"/>
          </a:xfrm>
        </p:spPr>
        <p:txBody>
          <a:bodyPr/>
          <a:lstStyle/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Changing expectations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9.00am – 5.00pm no longer works for people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Expectation that services will be available anywhere, anytime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More people connected with smartphones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Increased demand for services tailored to the individual</a:t>
            </a: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Increased expectation of self-service, portals, digital access</a:t>
            </a: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The Efficiency Agenda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Efficiency  - has the low-hanging fruit has been picked?</a:t>
            </a: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Perhaps, but we see:-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Plethora of back-office systems, many not integrated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Little focus on the resident – still on the property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Occasional use of CRM technology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Patchy take-up of mobile working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Limited interest in Cloud deployment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Limited partnership working</a:t>
            </a:r>
          </a:p>
          <a:p>
            <a:pPr marL="342900"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So, what can </a:t>
            </a:r>
            <a:r>
              <a:rPr lang="en-US" sz="2000" dirty="0" err="1" smtClean="0">
                <a:latin typeface="Arial" charset="0"/>
                <a:ea typeface="ＭＳ Ｐゴシック" charset="-128"/>
                <a:cs typeface="Arial" charset="0"/>
              </a:rPr>
              <a:t>organisations</a:t>
            </a:r>
            <a:r>
              <a:rPr lang="en-US" sz="2000" dirty="0" smtClean="0">
                <a:latin typeface="Arial" charset="0"/>
                <a:ea typeface="ＭＳ Ｐゴシック" charset="-128"/>
                <a:cs typeface="Arial" charset="0"/>
              </a:rPr>
              <a:t> do in the face of these challenges?</a:t>
            </a: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 smtClean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 indent="0">
              <a:spcAft>
                <a:spcPct val="0"/>
              </a:spcAft>
            </a:pPr>
            <a:endParaRPr lang="en-US" dirty="0" smtClean="0"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D599D"/>
      </a:accent1>
      <a:accent2>
        <a:srgbClr val="C9BCD6"/>
      </a:accent2>
      <a:accent3>
        <a:srgbClr val="E4DEE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4F71FE9-EFAE-4493-96FB-CAE059120B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2E386A-1462-491C-AC10-B036FE6DE280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C5CF24C-1708-4827-9B35-FAD41D5E7E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4385</TotalTime>
  <Words>817</Words>
  <Application>Microsoft Office PowerPoint</Application>
  <PresentationFormat>On-screen Show (4:3)</PresentationFormat>
  <Paragraphs>221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Times New Roman</vt:lpstr>
      <vt:lpstr>Office Theme</vt:lpstr>
      <vt:lpstr>Welcome to </vt:lpstr>
      <vt:lpstr>PowerPoint Presentation</vt:lpstr>
      <vt:lpstr>Housing - Boom </vt:lpstr>
      <vt:lpstr>Housing – Impending Crisis?</vt:lpstr>
      <vt:lpstr>Financial factors</vt:lpstr>
      <vt:lpstr>Welfare Reform</vt:lpstr>
      <vt:lpstr>Welfare Reform</vt:lpstr>
      <vt:lpstr>Customer Expectations</vt:lpstr>
      <vt:lpstr>The Efficiency Agenda</vt:lpstr>
      <vt:lpstr>Keep to current agenda, or diversify?</vt:lpstr>
      <vt:lpstr>Systems in Diversification</vt:lpstr>
      <vt:lpstr>Digital engagement</vt:lpstr>
      <vt:lpstr>Do you have the flexibility?</vt:lpstr>
      <vt:lpstr>Systems should enable feedback</vt:lpstr>
      <vt:lpstr>We are living through times of significant change</vt:lpstr>
      <vt:lpstr>Welfare Reform Implementation – Final thought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Alastair Tweedie</cp:lastModifiedBy>
  <cp:revision>234</cp:revision>
  <cp:lastPrinted>2011-02-11T09:38:36Z</cp:lastPrinted>
  <dcterms:created xsi:type="dcterms:W3CDTF">2011-02-09T14:46:55Z</dcterms:created>
  <dcterms:modified xsi:type="dcterms:W3CDTF">2014-03-03T07:26:53Z</dcterms:modified>
</cp:coreProperties>
</file>