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0" r:id="rId10"/>
    <p:sldId id="276" r:id="rId11"/>
    <p:sldId id="302" r:id="rId12"/>
    <p:sldId id="303" r:id="rId13"/>
    <p:sldId id="304" r:id="rId14"/>
    <p:sldId id="305" r:id="rId15"/>
    <p:sldId id="320" r:id="rId16"/>
    <p:sldId id="321" r:id="rId17"/>
    <p:sldId id="322" r:id="rId18"/>
    <p:sldId id="307" r:id="rId19"/>
    <p:sldId id="324" r:id="rId20"/>
    <p:sldId id="323" r:id="rId21"/>
    <p:sldId id="306" r:id="rId22"/>
    <p:sldId id="319" r:id="rId23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0AE"/>
    <a:srgbClr val="F38252"/>
    <a:srgbClr val="1881A7"/>
    <a:srgbClr val="87A845"/>
    <a:srgbClr val="94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66966" autoAdjust="0"/>
  </p:normalViewPr>
  <p:slideViewPr>
    <p:cSldViewPr snapToGrid="0" snapToObjects="1">
      <p:cViewPr varScale="1">
        <p:scale>
          <a:sx n="46" d="100"/>
          <a:sy n="46" d="100"/>
        </p:scale>
        <p:origin x="2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EACE-367C-4093-9BDD-5DAB216D041F}" type="datetimeFigureOut">
              <a:rPr lang="en-GB" smtClean="0"/>
              <a:t>03/03/2014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7927-2490-4E93-A96C-215A26F1F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6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4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8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7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25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9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01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5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6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7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3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5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1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4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8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0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7927-2490-4E93-A96C-215A26F1F1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3498648"/>
            <a:ext cx="8229600" cy="695356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Type your title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4278313"/>
            <a:ext cx="6018213" cy="620712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 smtClean="0"/>
              <a:t>dd</a:t>
            </a:r>
            <a:r>
              <a:rPr lang="en-GB" dirty="0" smtClean="0"/>
              <a:t>/mm/</a:t>
            </a:r>
            <a:r>
              <a:rPr lang="en-GB" dirty="0" err="1" smtClean="0"/>
              <a:t>yy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57200" y="4899025"/>
            <a:ext cx="6018213" cy="32080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1881A7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0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3498648"/>
            <a:ext cx="8229600" cy="695356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Type your title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4278313"/>
            <a:ext cx="6018213" cy="620712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 smtClean="0"/>
              <a:t>dd</a:t>
            </a:r>
            <a:r>
              <a:rPr lang="en-GB" dirty="0" smtClean="0"/>
              <a:t>/mm/</a:t>
            </a:r>
            <a:r>
              <a:rPr lang="en-GB" dirty="0" err="1" smtClean="0"/>
              <a:t>yy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57200" y="4899025"/>
            <a:ext cx="6018213" cy="32080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87A845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3498648"/>
            <a:ext cx="8229600" cy="695356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Type your title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4278313"/>
            <a:ext cx="6018213" cy="620712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 smtClean="0"/>
              <a:t>dd</a:t>
            </a:r>
            <a:r>
              <a:rPr lang="en-GB" dirty="0" smtClean="0"/>
              <a:t>/mm/</a:t>
            </a:r>
            <a:r>
              <a:rPr lang="en-GB" dirty="0" err="1" smtClean="0"/>
              <a:t>yy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57200" y="4899025"/>
            <a:ext cx="6018213" cy="32080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94668A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3498648"/>
            <a:ext cx="8229600" cy="695356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Type your title here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4278313"/>
            <a:ext cx="6018213" cy="620712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err="1" smtClean="0"/>
              <a:t>dd</a:t>
            </a:r>
            <a:r>
              <a:rPr lang="en-GB" dirty="0" smtClean="0"/>
              <a:t>/mm/</a:t>
            </a:r>
            <a:r>
              <a:rPr lang="en-GB" dirty="0" err="1" smtClean="0"/>
              <a:t>yy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57200" y="4899025"/>
            <a:ext cx="6018213" cy="32080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F38252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22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04800" y="998483"/>
            <a:ext cx="8483200" cy="48235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 baseline="0">
                <a:solidFill>
                  <a:srgbClr val="94668A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 smtClean="0"/>
              <a:t>Body Information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98297"/>
            <a:ext cx="8229600" cy="56619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9466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04800" y="998483"/>
            <a:ext cx="8483200" cy="48235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 baseline="0">
                <a:solidFill>
                  <a:srgbClr val="1587B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 smtClean="0"/>
              <a:t>Slide and title information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98297"/>
            <a:ext cx="8229600" cy="56619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1980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04800" y="998483"/>
            <a:ext cx="8483200" cy="48235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200" baseline="0">
                <a:solidFill>
                  <a:srgbClr val="94668A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 smtClean="0"/>
              <a:t>Body Information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98297"/>
            <a:ext cx="8229600" cy="566192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9466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2i Logo_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07073"/>
            <a:ext cx="923355" cy="782025"/>
          </a:xfrm>
          <a:prstGeom prst="rect">
            <a:avLst/>
          </a:prstGeom>
        </p:spPr>
      </p:pic>
      <p:pic>
        <p:nvPicPr>
          <p:cNvPr id="6" name="Picture 5" descr="SomersetCC Logo_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88" y="5715998"/>
            <a:ext cx="453580" cy="7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1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dfkbmsdbg/blgknfgmlnd/fgmnkdfgmn/lfgnkfn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dfkbmsdbg/blgknfgmlnd/fgmnkdfgmn/lfgnkfn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82CC-6596-934F-8A89-4AF223CE6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49" r:id="rId5"/>
    <p:sldLayoutId id="2147483662" r:id="rId6"/>
    <p:sldLayoutId id="2147483673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yQ7JR20CB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3887"/>
            <a:ext cx="8229600" cy="312442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oney Regular" panose="020F0503040306060404" pitchFamily="34" charset="0"/>
              </a:rPr>
              <a:t>Take on the Future</a:t>
            </a:r>
            <a:br>
              <a:rPr lang="en-US" dirty="0" smtClean="0">
                <a:latin typeface="Rooney Regular" panose="020F0503040306060404" pitchFamily="34" charset="0"/>
              </a:rPr>
            </a:br>
            <a:r>
              <a:rPr lang="en-US" dirty="0" smtClean="0">
                <a:latin typeface="Rooney Regular" panose="020F0503040306060404" pitchFamily="34" charset="0"/>
              </a:rPr>
              <a:t>Business Transformation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Rooney Regular" panose="020F0503040306060404" pitchFamily="34" charset="0"/>
              </a:rPr>
              <a:t>Smarter, Better, Greater</a:t>
            </a:r>
            <a:endParaRPr lang="en-US" sz="4000" dirty="0">
              <a:latin typeface="Rooney Regular" panose="020F050304030606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Rooney Regular" panose="020F0503040306060404" pitchFamily="34" charset="0"/>
              </a:rPr>
              <a:t>26 February 2014</a:t>
            </a:r>
            <a:endParaRPr lang="en-US" dirty="0">
              <a:latin typeface="Rooney Regular" panose="020F05030403060604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4899025"/>
            <a:ext cx="8307659" cy="320801"/>
          </a:xfrm>
        </p:spPr>
        <p:txBody>
          <a:bodyPr/>
          <a:lstStyle/>
          <a:p>
            <a:r>
              <a:rPr lang="en-US" dirty="0" smtClean="0">
                <a:latin typeface="Rooney Regular" panose="020F0503040306060404" pitchFamily="34" charset="0"/>
              </a:rPr>
              <a:t>Nick Horne, CEO - Mandy Garrett, Head of IT – Chris Mocock, IT Services Manager</a:t>
            </a:r>
            <a:endParaRPr lang="en-US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4800" y="998483"/>
            <a:ext cx="8483200" cy="5080584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main programmes of work</a:t>
            </a:r>
          </a:p>
          <a:p>
            <a:endParaRPr lang="en-GB" sz="2400" dirty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Infrastructure</a:t>
            </a:r>
          </a:p>
          <a:p>
            <a:pPr marL="447675" defTabSz="541338"/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Modernise an ageing infrastructure to improve the user experience as well as increasing our capacity and resilience</a:t>
            </a:r>
          </a:p>
          <a:p>
            <a:endParaRPr lang="en-GB" sz="2400" dirty="0" smtClean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New Office</a:t>
            </a:r>
          </a:p>
          <a:p>
            <a:pPr marL="447675"/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 the technology to support the business vision and culture</a:t>
            </a:r>
          </a:p>
          <a:p>
            <a:endParaRPr lang="en-GB" sz="2400" dirty="0" smtClean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Mobile Working</a:t>
            </a:r>
          </a:p>
          <a:p>
            <a:pPr marL="447675"/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Giving staff the devices and connectivity for rapid access to our corporate IT resources</a:t>
            </a:r>
            <a:endParaRPr lang="en-GB" sz="2400" dirty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Unified Communications</a:t>
            </a:r>
          </a:p>
          <a:p>
            <a:pPr marL="447675"/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Providing our staff with the means to communicate and collaborate effectively regardless of their location</a:t>
            </a:r>
          </a:p>
          <a:p>
            <a:endParaRPr lang="en-GB" sz="2000" dirty="0"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ooney Regular" panose="020F0503040306060404" pitchFamily="34" charset="0"/>
              </a:rPr>
              <a:t>Technology Vision</a:t>
            </a:r>
            <a:endParaRPr lang="en-US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998483"/>
            <a:ext cx="8483200" cy="517838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Decentralised to centralised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MS Exchange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File Servers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Active Directory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Phone system and voicemail</a:t>
            </a:r>
          </a:p>
          <a:p>
            <a:endParaRPr lang="en-GB" sz="2400" dirty="0" smtClean="0">
              <a:latin typeface="Rooney Regular" panose="020F0503040306060404" pitchFamily="34" charset="0"/>
            </a:endParaRPr>
          </a:p>
          <a:p>
            <a:r>
              <a:rPr lang="en-GB" sz="2400" dirty="0" smtClean="0">
                <a:latin typeface="Rooney Regular" panose="020F0503040306060404" pitchFamily="34" charset="0"/>
              </a:rPr>
              <a:t>Increase core capacity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Switches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Virtual hardware infrastructure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MPLS</a:t>
            </a:r>
          </a:p>
          <a:p>
            <a:endParaRPr lang="en-GB" sz="2400" dirty="0" smtClean="0">
              <a:latin typeface="Rooney Regular" panose="020F0503040306060404" pitchFamily="34" charset="0"/>
            </a:endParaRPr>
          </a:p>
          <a:p>
            <a:r>
              <a:rPr lang="en-GB" sz="2400" dirty="0" smtClean="0">
                <a:latin typeface="Rooney Regular" panose="020F0503040306060404" pitchFamily="34" charset="0"/>
              </a:rPr>
              <a:t>Server consolidation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Hybrid cloud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Private - VMWare, Systems centre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Public - Symantec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Server footprint – physical to virtual</a:t>
            </a:r>
            <a:endParaRPr lang="en-GB" sz="2400" dirty="0">
              <a:latin typeface="Rooney Regular" panose="020F05030403060604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1. Infrastructure – top 3 change enablers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03200" y="998483"/>
            <a:ext cx="8483200" cy="4823553"/>
          </a:xfrm>
        </p:spPr>
        <p:txBody>
          <a:bodyPr>
            <a:normAutofit fontScale="92500" lnSpcReduction="20000"/>
          </a:bodyPr>
          <a:lstStyle/>
          <a:p>
            <a:pPr marL="447675" indent="-354013"/>
            <a:r>
              <a:rPr lang="en-GB" dirty="0" smtClean="0">
                <a:latin typeface="Rooney Regular" panose="020F0503040306060404" pitchFamily="34" charset="0"/>
              </a:rPr>
              <a:t>Office </a:t>
            </a:r>
            <a:r>
              <a:rPr lang="en-GB" dirty="0">
                <a:latin typeface="Rooney Regular" panose="020F0503040306060404" pitchFamily="34" charset="0"/>
              </a:rPr>
              <a:t>fit-out and move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err="1" smtClean="0">
                <a:latin typeface="Rooney Regular" panose="020F0503040306060404" pitchFamily="34" charset="0"/>
              </a:rPr>
              <a:t>Telecomms</a:t>
            </a:r>
            <a:r>
              <a:rPr lang="en-GB" dirty="0" smtClean="0">
                <a:latin typeface="Rooney Regular" panose="020F0503040306060404" pitchFamily="34" charset="0"/>
              </a:rPr>
              <a:t> infrastructure, </a:t>
            </a:r>
            <a:r>
              <a:rPr lang="en-GB" dirty="0">
                <a:latin typeface="Rooney Regular" panose="020F0503040306060404" pitchFamily="34" charset="0"/>
              </a:rPr>
              <a:t>cabling, </a:t>
            </a:r>
            <a:r>
              <a:rPr lang="en-GB" dirty="0" smtClean="0">
                <a:latin typeface="Rooney Regular" panose="020F0503040306060404" pitchFamily="34" charset="0"/>
              </a:rPr>
              <a:t>Internet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Meeting room technology, staff desk prototypes, media </a:t>
            </a:r>
            <a:r>
              <a:rPr lang="en-GB" dirty="0">
                <a:latin typeface="Rooney Regular" panose="020F0503040306060404" pitchFamily="34" charset="0"/>
              </a:rPr>
              <a:t>systems</a:t>
            </a:r>
            <a:r>
              <a:rPr lang="en-GB" dirty="0" smtClean="0">
                <a:latin typeface="Rooney Regular" panose="020F0503040306060404" pitchFamily="34" charset="0"/>
              </a:rPr>
              <a:t>,  </a:t>
            </a:r>
            <a:r>
              <a:rPr lang="en-GB" dirty="0">
                <a:latin typeface="Rooney Regular" panose="020F0503040306060404" pitchFamily="34" charset="0"/>
              </a:rPr>
              <a:t>print management</a:t>
            </a:r>
            <a:endParaRPr lang="en-GB" dirty="0" smtClean="0">
              <a:latin typeface="Rooney Regular" panose="020F0503040306060404" pitchFamily="34" charset="0"/>
            </a:endParaRP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Staff training – ‘moving in experience’</a:t>
            </a:r>
          </a:p>
          <a:p>
            <a:pPr marL="447675" indent="-354013"/>
            <a:endParaRPr lang="en-GB" dirty="0" smtClean="0">
              <a:latin typeface="Rooney Regular" panose="020F0503040306060404" pitchFamily="34" charset="0"/>
            </a:endParaRPr>
          </a:p>
          <a:p>
            <a:pPr marL="447675" indent="-354013"/>
            <a:r>
              <a:rPr lang="en-GB" dirty="0" err="1" smtClean="0">
                <a:latin typeface="Rooney Regular" panose="020F0503040306060404" pitchFamily="34" charset="0"/>
              </a:rPr>
              <a:t>Wifi</a:t>
            </a:r>
            <a:endParaRPr lang="en-GB" dirty="0" smtClean="0">
              <a:latin typeface="Rooney Regular" panose="020F0503040306060404" pitchFamily="34" charset="0"/>
            </a:endParaRP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Cloud based solution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Ease of provisioning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Usability</a:t>
            </a:r>
          </a:p>
          <a:p>
            <a:pPr marL="447675" indent="-354013"/>
            <a:endParaRPr lang="en-GB" dirty="0" smtClean="0">
              <a:latin typeface="Rooney Regular" panose="020F0503040306060404" pitchFamily="34" charset="0"/>
            </a:endParaRPr>
          </a:p>
          <a:p>
            <a:pPr marL="447675" indent="-354013"/>
            <a:r>
              <a:rPr lang="en-GB" dirty="0" smtClean="0">
                <a:latin typeface="Rooney Regular" panose="020F0503040306060404" pitchFamily="34" charset="0"/>
              </a:rPr>
              <a:t>Data </a:t>
            </a:r>
            <a:r>
              <a:rPr lang="en-GB" dirty="0">
                <a:latin typeface="Rooney Regular" panose="020F0503040306060404" pitchFamily="34" charset="0"/>
              </a:rPr>
              <a:t>centre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Options appraisal for location</a:t>
            </a: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New kit </a:t>
            </a:r>
            <a:r>
              <a:rPr lang="en-GB" dirty="0" smtClean="0">
                <a:latin typeface="Rooney Regular" panose="020F0503040306060404" pitchFamily="34" charset="0"/>
              </a:rPr>
              <a:t>provision into new office and business continuity implications</a:t>
            </a:r>
            <a:endParaRPr lang="en-GB" dirty="0">
              <a:latin typeface="Rooney Regular" panose="020F0503040306060404" pitchFamily="34" charset="0"/>
            </a:endParaRPr>
          </a:p>
          <a:p>
            <a:pPr marL="447675" indent="-354013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Relocation </a:t>
            </a:r>
            <a:r>
              <a:rPr lang="en-GB" dirty="0">
                <a:latin typeface="Rooney Regular" panose="020F0503040306060404" pitchFamily="34" charset="0"/>
              </a:rPr>
              <a:t>existing data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2. New Office - </a:t>
            </a:r>
            <a:r>
              <a:rPr lang="en-GB" dirty="0">
                <a:latin typeface="Rooney Regular" panose="020F0503040306060404" pitchFamily="34" charset="0"/>
              </a:rPr>
              <a:t>top 3 change enablers</a:t>
            </a:r>
          </a:p>
        </p:txBody>
      </p:sp>
    </p:spTree>
    <p:extLst>
      <p:ext uri="{BB962C8B-B14F-4D97-AF65-F5344CB8AC3E}">
        <p14:creationId xmlns:p14="http://schemas.microsoft.com/office/powerpoint/2010/main" val="1034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864489"/>
            <a:ext cx="8483200" cy="5443005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Rooney Regular" panose="020F0503040306060404" pitchFamily="34" charset="0"/>
              </a:rPr>
              <a:t>Windows 8 and Direct Access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Rationale</a:t>
            </a:r>
          </a:p>
          <a:p>
            <a:endParaRPr lang="en-GB" sz="2000" dirty="0" smtClean="0">
              <a:latin typeface="Rooney Regular" panose="020F0503040306060404" pitchFamily="34" charset="0"/>
            </a:endParaRPr>
          </a:p>
          <a:p>
            <a:r>
              <a:rPr lang="en-GB" sz="2000" dirty="0" smtClean="0">
                <a:latin typeface="Rooney Regular" panose="020F0503040306060404" pitchFamily="34" charset="0"/>
              </a:rPr>
              <a:t>Devices and smartphones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Pilots with staff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Coverage</a:t>
            </a:r>
          </a:p>
          <a:p>
            <a:endParaRPr lang="en-GB" sz="2000" dirty="0" smtClean="0">
              <a:latin typeface="Rooney Regular" panose="020F0503040306060404" pitchFamily="34" charset="0"/>
            </a:endParaRPr>
          </a:p>
          <a:p>
            <a:r>
              <a:rPr lang="en-GB" sz="2000" dirty="0" smtClean="0">
                <a:latin typeface="Rooney Regular" panose="020F0503040306060404" pitchFamily="34" charset="0"/>
              </a:rPr>
              <a:t>Print management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Follow you printing, integrated with ID cards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3 tier billing with Xerox </a:t>
            </a:r>
            <a:r>
              <a:rPr lang="en-GB" sz="2000" dirty="0" err="1" smtClean="0">
                <a:latin typeface="Rooney Regular" panose="020F0503040306060404" pitchFamily="34" charset="0"/>
              </a:rPr>
              <a:t>ColorQube</a:t>
            </a:r>
            <a:endParaRPr lang="en-GB" sz="20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Rooney Regular" panose="020F0503040306060404" pitchFamily="34" charset="0"/>
            </a:endParaRPr>
          </a:p>
          <a:p>
            <a:r>
              <a:rPr lang="en-GB" sz="2000" dirty="0" err="1" smtClean="0">
                <a:latin typeface="Rooney Regular" panose="020F0503040306060404" pitchFamily="34" charset="0"/>
              </a:rPr>
              <a:t>Fieldworking</a:t>
            </a:r>
            <a:endParaRPr lang="en-GB" sz="20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Touchdown points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Places I Like to Work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Rooney Regular" panose="020F0503040306060404" pitchFamily="34" charset="0"/>
              </a:rPr>
              <a:t>CRM and SharePoint for our Business Records Centre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3. Mobile working - </a:t>
            </a:r>
            <a:r>
              <a:rPr lang="en-GB" dirty="0">
                <a:latin typeface="Rooney Regular" panose="020F0503040306060404" pitchFamily="34" charset="0"/>
              </a:rPr>
              <a:t>top 3 change enablers</a:t>
            </a:r>
          </a:p>
        </p:txBody>
      </p:sp>
    </p:spTree>
    <p:extLst>
      <p:ext uri="{BB962C8B-B14F-4D97-AF65-F5344CB8AC3E}">
        <p14:creationId xmlns:p14="http://schemas.microsoft.com/office/powerpoint/2010/main" val="1384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sz="2400" dirty="0" smtClean="0">
              <a:latin typeface="Rooney Regular" panose="020F05030403060604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Providing </a:t>
            </a:r>
            <a:r>
              <a:rPr lang="en-GB" sz="2400" dirty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staff with the means to communicate and collaborate effectively regardless of their </a:t>
            </a:r>
            <a:r>
              <a:rPr lang="en-GB" sz="2400" dirty="0" smtClean="0">
                <a:latin typeface="Rooney Regular" panose="020F050304030606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location</a:t>
            </a:r>
            <a:endParaRPr lang="en-GB" dirty="0" smtClean="0">
              <a:latin typeface="Rooney Regular" panose="020F0503040306060404" pitchFamily="34" charset="0"/>
            </a:endParaRPr>
          </a:p>
          <a:p>
            <a:endParaRPr lang="en-GB" dirty="0">
              <a:latin typeface="Rooney Regular" panose="020F0503040306060404" pitchFamily="34" charset="0"/>
            </a:endParaRPr>
          </a:p>
          <a:p>
            <a:r>
              <a:rPr lang="en-GB" dirty="0" smtClean="0">
                <a:latin typeface="Rooney Regular" panose="020F0503040306060404" pitchFamily="34" charset="0"/>
              </a:rPr>
              <a:t>So we use: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Lync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Yammer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Exchange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98297"/>
            <a:ext cx="8229600" cy="700186"/>
          </a:xfrm>
        </p:spPr>
        <p:txBody>
          <a:bodyPr>
            <a:normAutofit/>
          </a:bodyPr>
          <a:lstStyle/>
          <a:p>
            <a:pPr marL="635000" indent="-635000"/>
            <a:r>
              <a:rPr lang="en-GB" sz="2900" dirty="0" smtClean="0">
                <a:latin typeface="Rooney Regular" panose="020F0503040306060404" pitchFamily="34" charset="0"/>
              </a:rPr>
              <a:t>4. Unified </a:t>
            </a:r>
            <a:r>
              <a:rPr lang="en-GB" sz="2900" dirty="0" err="1" smtClean="0">
                <a:latin typeface="Rooney Regular" panose="020F0503040306060404" pitchFamily="34" charset="0"/>
              </a:rPr>
              <a:t>Comms</a:t>
            </a:r>
            <a:r>
              <a:rPr lang="en-GB" sz="2900" dirty="0" smtClean="0">
                <a:latin typeface="Rooney Regular" panose="020F0503040306060404" pitchFamily="34" charset="0"/>
              </a:rPr>
              <a:t> - </a:t>
            </a:r>
            <a:r>
              <a:rPr lang="en-GB" sz="2900" dirty="0">
                <a:latin typeface="Rooney Regular" panose="020F0503040306060404" pitchFamily="34" charset="0"/>
              </a:rPr>
              <a:t>top 3 change enablers</a:t>
            </a:r>
          </a:p>
        </p:txBody>
      </p:sp>
    </p:spTree>
    <p:extLst>
      <p:ext uri="{BB962C8B-B14F-4D97-AF65-F5344CB8AC3E}">
        <p14:creationId xmlns:p14="http://schemas.microsoft.com/office/powerpoint/2010/main" val="33694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Lync capabilities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Presence with Outlook integration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Instant </a:t>
            </a:r>
            <a:r>
              <a:rPr lang="en-GB" dirty="0" smtClean="0">
                <a:latin typeface="Rooney Regular" panose="020F0503040306060404" pitchFamily="34" charset="0"/>
              </a:rPr>
              <a:t>messaging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Audio and video conferencing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Desktop sharing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Lync app on smartphone</a:t>
            </a:r>
          </a:p>
          <a:p>
            <a:endParaRPr lang="en-GB" dirty="0">
              <a:latin typeface="Rooney Regular" panose="020F0503040306060404" pitchFamily="34" charset="0"/>
            </a:endParaRPr>
          </a:p>
          <a:p>
            <a:r>
              <a:rPr lang="en-GB" dirty="0" smtClean="0">
                <a:latin typeface="Rooney Regular" panose="020F0503040306060404" pitchFamily="34" charset="0"/>
              </a:rPr>
              <a:t>Some stats…over the last 3 months</a:t>
            </a:r>
            <a:endParaRPr lang="en-GB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56,000 instant messages sent and received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392 video sessions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146 desktop sharing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Lync 2013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Rooney Regular" panose="020F0503040306060404" pitchFamily="34" charset="0"/>
              </a:rPr>
              <a:t>Yammer is an enterprise </a:t>
            </a:r>
            <a:r>
              <a:rPr lang="en-GB" sz="2400" dirty="0">
                <a:latin typeface="Rooney Regular" panose="020F0503040306060404" pitchFamily="34" charset="0"/>
              </a:rPr>
              <a:t>social network for businesses to get work done smarter and </a:t>
            </a:r>
            <a:r>
              <a:rPr lang="en-GB" sz="2400" dirty="0" smtClean="0">
                <a:latin typeface="Rooney Regular" panose="020F0503040306060404" pitchFamily="34" charset="0"/>
              </a:rPr>
              <a:t>faster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Interactive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Real 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Break downs barriers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Information sharing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Flattens the corporate hierarchy</a:t>
            </a:r>
          </a:p>
          <a:p>
            <a:endParaRPr lang="en-GB" sz="2400" dirty="0" smtClean="0">
              <a:latin typeface="Rooney Regular" panose="020F0503040306060404" pitchFamily="34" charset="0"/>
            </a:endParaRPr>
          </a:p>
          <a:p>
            <a:r>
              <a:rPr lang="en-GB" sz="2400" dirty="0" smtClean="0">
                <a:latin typeface="Rooney Regular" panose="020F0503040306060404" pitchFamily="34" charset="0"/>
              </a:rPr>
              <a:t>#</a:t>
            </a:r>
            <a:r>
              <a:rPr lang="en-GB" sz="2400" dirty="0" err="1" smtClean="0">
                <a:latin typeface="Rooney Regular" panose="020F0503040306060404" pitchFamily="34" charset="0"/>
              </a:rPr>
              <a:t>yammerstats</a:t>
            </a:r>
            <a:endParaRPr lang="en-GB" sz="2400" dirty="0" smtClean="0">
              <a:latin typeface="Rooney Regular" panose="020F0503040306060404" pitchFamily="34" charset="0"/>
            </a:endParaRP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381 out of 490 members are ‘engaged’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Over 11,000 messages posted since it was launched in June 2013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Over 50% of our groups are ‘active’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Yammer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Allowed our calendar and contacts information to be integrated into Lync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Provided staff a full address lookup from our Windows 8  smartphones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Remote access to voicemail through your laptop, mobile phone or public computer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Voice recognition that reads out your calendar appointments, email messages etc. </a:t>
            </a:r>
            <a:endParaRPr lang="en-GB" dirty="0">
              <a:latin typeface="Rooney Regular" panose="020F05030403060604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Exchange 2010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8344" y="994835"/>
            <a:ext cx="8483200" cy="4823553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Rooney Regular" panose="020F0503040306060404" pitchFamily="34" charset="0"/>
              </a:rPr>
              <a:t>Smarter ways of working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Greater productivity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More flexibility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Better work/life balance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Reliance on paper dramatically reduced</a:t>
            </a:r>
          </a:p>
          <a:p>
            <a:endParaRPr lang="en-GB" dirty="0" smtClean="0">
              <a:latin typeface="Rooney Regular" panose="020F0503040306060404" pitchFamily="34" charset="0"/>
            </a:endParaRPr>
          </a:p>
          <a:p>
            <a:r>
              <a:rPr lang="en-GB" b="1" dirty="0" smtClean="0">
                <a:latin typeface="Rooney Regular" panose="020F0503040306060404" pitchFamily="34" charset="0"/>
              </a:rPr>
              <a:t>Better tenant services</a:t>
            </a:r>
            <a:endParaRPr lang="en-GB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Less handoffs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Better informed staff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We go to the tenants – tenants don’t come to 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Interactive website in development</a:t>
            </a:r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666" y="130063"/>
            <a:ext cx="8229600" cy="56619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Successes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315724"/>
            <a:ext cx="8483200" cy="482355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Rooney Regular" panose="020F0503040306060404" pitchFamily="34" charset="0"/>
              </a:rPr>
              <a:t>Greater efficiencies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Saved </a:t>
            </a:r>
            <a:r>
              <a:rPr lang="en-GB" dirty="0">
                <a:latin typeface="Rooney Regular" panose="020F0503040306060404" pitchFamily="34" charset="0"/>
              </a:rPr>
              <a:t>over  £0.75m in server hardware costs over 5 </a:t>
            </a:r>
            <a:r>
              <a:rPr lang="en-GB" dirty="0" smtClean="0">
                <a:latin typeface="Rooney Regular" panose="020F0503040306060404" pitchFamily="34" charset="0"/>
              </a:rPr>
              <a:t>years</a:t>
            </a:r>
            <a:endParaRPr lang="en-GB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26kw per hour before virtualisation to 6kw per hour saving £16000 per year on electricity </a:t>
            </a:r>
            <a:r>
              <a:rPr lang="en-GB" dirty="0" smtClean="0">
                <a:latin typeface="Rooney Regular" panose="020F0503040306060404" pitchFamily="34" charset="0"/>
              </a:rPr>
              <a:t>cost</a:t>
            </a:r>
            <a:endParaRPr lang="en-GB" dirty="0">
              <a:latin typeface="Rooney Regular" panose="020F0503040306060404" pitchFamily="34" charset="0"/>
            </a:endParaRPr>
          </a:p>
          <a:p>
            <a:endParaRPr lang="en-GB" dirty="0" smtClean="0">
              <a:latin typeface="Rooney Regular" panose="020F0503040306060404" pitchFamily="34" charset="0"/>
            </a:endParaRPr>
          </a:p>
          <a:p>
            <a:r>
              <a:rPr lang="en-GB" b="1" dirty="0" smtClean="0">
                <a:latin typeface="Rooney Regular" panose="020F0503040306060404" pitchFamily="34" charset="0"/>
              </a:rPr>
              <a:t>Other </a:t>
            </a:r>
            <a:r>
              <a:rPr lang="en-GB" b="1" dirty="0">
                <a:latin typeface="Rooney Regular" panose="020F0503040306060404" pitchFamily="34" charset="0"/>
              </a:rPr>
              <a:t>examples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Microsoft Case </a:t>
            </a:r>
            <a:r>
              <a:rPr lang="en-GB" dirty="0" smtClean="0">
                <a:latin typeface="Rooney Regular" panose="020F0503040306060404" pitchFamily="34" charset="0"/>
              </a:rPr>
              <a:t>Study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S</a:t>
            </a:r>
            <a:r>
              <a:rPr lang="en-GB" dirty="0" smtClean="0">
                <a:latin typeface="Rooney Regular" panose="020F0503040306060404" pitchFamily="34" charset="0"/>
              </a:rPr>
              <a:t>hortlisted </a:t>
            </a:r>
            <a:r>
              <a:rPr lang="en-GB" dirty="0">
                <a:latin typeface="Rooney Regular" panose="020F0503040306060404" pitchFamily="34" charset="0"/>
              </a:rPr>
              <a:t>for UKHA – business transformation award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Successes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215653"/>
            <a:ext cx="8483200" cy="5241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Introductions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Take on the Future – why and how we did what we did</a:t>
            </a:r>
          </a:p>
          <a:p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Critical role of IT in enabling</a:t>
            </a:r>
          </a:p>
          <a:p>
            <a:pPr marL="1624013" lvl="1" indent="615950"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  <a:latin typeface="Rooney Regular" panose="020F0503040306060404" pitchFamily="34" charset="0"/>
              </a:rPr>
              <a:t>smarter ways of working</a:t>
            </a:r>
          </a:p>
          <a:p>
            <a:pPr marL="1624013" lvl="1" indent="6159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better tenant services </a:t>
            </a:r>
          </a:p>
          <a:p>
            <a:pPr marL="1624013" lvl="1" indent="61595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greater efficiencies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Lessons learned &amp; key takeaways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Q&amp;A</a:t>
            </a:r>
          </a:p>
          <a:p>
            <a:endParaRPr lang="en-GB" dirty="0">
              <a:latin typeface="Rooney Regular" panose="020F05030403060604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To cover…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Things </a:t>
            </a:r>
            <a:r>
              <a:rPr lang="en-GB" sz="2400" dirty="0">
                <a:latin typeface="Rooney Regular" panose="020F0503040306060404" pitchFamily="34" charset="0"/>
              </a:rPr>
              <a:t>take longer and cost </a:t>
            </a:r>
            <a:r>
              <a:rPr lang="en-GB" sz="2400" dirty="0" smtClean="0">
                <a:latin typeface="Rooney Regular" panose="020F0503040306060404" pitchFamily="34" charset="0"/>
              </a:rPr>
              <a:t>more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>
                <a:latin typeface="Rooney Regular" panose="020F0503040306060404" pitchFamily="34" charset="0"/>
              </a:rPr>
              <a:t>Things outside of our </a:t>
            </a:r>
            <a:r>
              <a:rPr lang="en-GB" sz="2400" dirty="0" smtClean="0">
                <a:latin typeface="Rooney Regular" panose="020F0503040306060404" pitchFamily="34" charset="0"/>
              </a:rPr>
              <a:t>control – </a:t>
            </a:r>
            <a:r>
              <a:rPr lang="en-GB" sz="2400" dirty="0">
                <a:latin typeface="Rooney Regular" panose="020F0503040306060404" pitchFamily="34" charset="0"/>
              </a:rPr>
              <a:t>accept </a:t>
            </a:r>
            <a:r>
              <a:rPr lang="en-GB" sz="2400" dirty="0" smtClean="0">
                <a:latin typeface="Rooney Regular" panose="020F0503040306060404" pitchFamily="34" charset="0"/>
              </a:rPr>
              <a:t>it and </a:t>
            </a:r>
            <a:r>
              <a:rPr lang="en-GB" sz="2400" dirty="0">
                <a:latin typeface="Rooney Regular" panose="020F0503040306060404" pitchFamily="34" charset="0"/>
              </a:rPr>
              <a:t>work with </a:t>
            </a:r>
            <a:r>
              <a:rPr lang="en-GB" sz="2400" dirty="0" smtClean="0">
                <a:latin typeface="Rooney Regular" panose="020F0503040306060404" pitchFamily="34" charset="0"/>
              </a:rPr>
              <a:t>it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Don’t </a:t>
            </a:r>
            <a:r>
              <a:rPr lang="en-GB" sz="2400" dirty="0">
                <a:latin typeface="Rooney Regular" panose="020F0503040306060404" pitchFamily="34" charset="0"/>
              </a:rPr>
              <a:t>assume contractors know what </a:t>
            </a:r>
            <a:r>
              <a:rPr lang="en-GB" sz="2400" dirty="0" smtClean="0">
                <a:latin typeface="Rooney Regular" panose="020F0503040306060404" pitchFamily="34" charset="0"/>
              </a:rPr>
              <a:t>we want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>
                <a:latin typeface="Rooney Regular" panose="020F0503040306060404" pitchFamily="34" charset="0"/>
              </a:rPr>
              <a:t>Involve your main vendors as early as </a:t>
            </a:r>
            <a:r>
              <a:rPr lang="en-GB" sz="2400" dirty="0" smtClean="0">
                <a:latin typeface="Rooney Regular" panose="020F0503040306060404" pitchFamily="34" charset="0"/>
              </a:rPr>
              <a:t>possible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Time </a:t>
            </a:r>
            <a:r>
              <a:rPr lang="en-GB" sz="2400" dirty="0">
                <a:latin typeface="Rooney Regular" panose="020F0503040306060404" pitchFamily="34" charset="0"/>
              </a:rPr>
              <a:t>is always in short </a:t>
            </a:r>
            <a:r>
              <a:rPr lang="en-GB" sz="2400" dirty="0" smtClean="0">
                <a:latin typeface="Rooney Regular" panose="020F0503040306060404" pitchFamily="34" charset="0"/>
              </a:rPr>
              <a:t>supply, so plan where you can!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>
                <a:latin typeface="Rooney Regular" panose="020F0503040306060404" pitchFamily="34" charset="0"/>
              </a:rPr>
              <a:t>Implemented new technology but still old ways of </a:t>
            </a:r>
            <a:r>
              <a:rPr lang="en-GB" sz="2400" dirty="0" smtClean="0">
                <a:latin typeface="Rooney Regular" panose="020F0503040306060404" pitchFamily="34" charset="0"/>
              </a:rPr>
              <a:t>working – caused issues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Business </a:t>
            </a:r>
            <a:r>
              <a:rPr lang="en-GB" sz="2400" dirty="0">
                <a:latin typeface="Rooney Regular" panose="020F0503040306060404" pitchFamily="34" charset="0"/>
              </a:rPr>
              <a:t>as usual will suffer – manage as best you can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Lessons learned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998483"/>
            <a:ext cx="8483200" cy="538538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Align technology changes to strategic outcomes so people ‘get it’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 smtClean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Know your vision – everyone has an opinion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 smtClean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Build really good relationships with your partners</a:t>
            </a:r>
            <a:r>
              <a:rPr lang="en-GB" dirty="0">
                <a:latin typeface="Rooney Regular" panose="020F0503040306060404" pitchFamily="34" charset="0"/>
              </a:rPr>
              <a:t> </a:t>
            </a:r>
            <a:r>
              <a:rPr lang="en-GB" dirty="0" smtClean="0">
                <a:latin typeface="Rooney Regular" panose="020F0503040306060404" pitchFamily="34" charset="0"/>
              </a:rPr>
              <a:t>and suppliers</a:t>
            </a:r>
          </a:p>
          <a:p>
            <a:endParaRPr lang="en-GB" dirty="0" smtClean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Make sure your technology supports your culture – indeed it can shape it too!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>
              <a:latin typeface="Rooney Regular" panose="020F05030403060604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Rooney Regular" panose="020F0503040306060404" pitchFamily="34" charset="0"/>
              </a:rPr>
              <a:t>If you give people the kit they will use </a:t>
            </a:r>
            <a:r>
              <a:rPr lang="en-GB" dirty="0" smtClean="0">
                <a:latin typeface="Rooney Regular" panose="020F0503040306060404" pitchFamily="34" charset="0"/>
              </a:rPr>
              <a:t>it</a:t>
            </a:r>
            <a:endParaRPr lang="en-GB" dirty="0">
              <a:latin typeface="Rooney Regular" panose="020F050304030606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Key </a:t>
            </a:r>
            <a:r>
              <a:rPr lang="en-GB" dirty="0">
                <a:latin typeface="Rooney Regular" panose="020F0503040306060404" pitchFamily="34" charset="0"/>
              </a:rPr>
              <a:t>t</a:t>
            </a:r>
            <a:r>
              <a:rPr lang="en-GB" dirty="0" smtClean="0">
                <a:latin typeface="Rooney Regular" panose="020F0503040306060404" pitchFamily="34" charset="0"/>
              </a:rPr>
              <a:t>akeaways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400" dirty="0" smtClean="0">
                <a:latin typeface="Rooney Regular" panose="020F0503040306060404" pitchFamily="34" charset="0"/>
              </a:rPr>
              <a:t>But a video is even better… </a:t>
            </a:r>
            <a:r>
              <a:rPr lang="en-GB" sz="2400" dirty="0" smtClean="0">
                <a:latin typeface="Rooney Regular" panose="020F0503040306060404" pitchFamily="34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Rooney Regular" panose="020F0503040306060404" pitchFamily="34" charset="0"/>
            </a:endParaRP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endParaRPr lang="en-GB" sz="2400" dirty="0" smtClean="0">
              <a:latin typeface="Rooney Regular" panose="020F0503040306060404" pitchFamily="34" charset="0"/>
            </a:endParaRPr>
          </a:p>
          <a:p>
            <a:r>
              <a:rPr lang="en-GB" sz="2400" dirty="0" smtClean="0">
                <a:latin typeface="Rooney Regular" panose="020F0503040306060404" pitchFamily="34" charset="0"/>
                <a:hlinkClick r:id="rId2"/>
              </a:rPr>
              <a:t>Our Journey</a:t>
            </a:r>
            <a:endParaRPr lang="en-GB" sz="2400" dirty="0">
              <a:latin typeface="Rooney Regular" panose="020F05030403060604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A picture </a:t>
            </a:r>
            <a:r>
              <a:rPr lang="en-GB" dirty="0">
                <a:latin typeface="Rooney Regular" panose="020F0503040306060404" pitchFamily="34" charset="0"/>
              </a:rPr>
              <a:t>p</a:t>
            </a:r>
            <a:r>
              <a:rPr lang="en-GB" dirty="0" smtClean="0">
                <a:latin typeface="Rooney Regular" panose="020F0503040306060404" pitchFamily="34" charset="0"/>
              </a:rPr>
              <a:t>aints a 1000 words…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864489"/>
            <a:ext cx="8483200" cy="5241896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2239963" indent="-2239963"/>
            <a:r>
              <a:rPr lang="en-GB" sz="2600" dirty="0" smtClean="0">
                <a:latin typeface="Rooney Regular" panose="020F0503040306060404" pitchFamily="34" charset="0"/>
              </a:rPr>
              <a:t>Nick Horne:	Chief Executive since 1998; Business member West of England LEP Infrastructure &amp; Place Group, Chair Bristol Homes Commission, Committee member Social Housing Pension Scheme </a:t>
            </a:r>
          </a:p>
          <a:p>
            <a:pPr algn="just"/>
            <a:endParaRPr lang="en-GB" sz="2600" dirty="0" smtClean="0">
              <a:latin typeface="Rooney Regular" panose="020F0503040306060404" pitchFamily="34" charset="0"/>
            </a:endParaRPr>
          </a:p>
          <a:p>
            <a:pPr algn="just"/>
            <a:r>
              <a:rPr lang="en-GB" sz="2600" dirty="0" smtClean="0">
                <a:latin typeface="Rooney Regular" panose="020F0503040306060404" pitchFamily="34" charset="0"/>
              </a:rPr>
              <a:t>Mandy Garrett:	Head of IT since June 2008</a:t>
            </a:r>
          </a:p>
          <a:p>
            <a:pPr algn="just"/>
            <a:endParaRPr lang="en-GB" sz="2600" dirty="0" smtClean="0">
              <a:latin typeface="Rooney Regular" panose="020F0503040306060404" pitchFamily="34" charset="0"/>
            </a:endParaRPr>
          </a:p>
          <a:p>
            <a:pPr algn="just"/>
            <a:r>
              <a:rPr lang="en-GB" sz="2600" dirty="0" smtClean="0">
                <a:latin typeface="Rooney Regular" panose="020F0503040306060404" pitchFamily="34" charset="0"/>
              </a:rPr>
              <a:t>Chris Mocock:</a:t>
            </a:r>
            <a:r>
              <a:rPr lang="en-GB" sz="2600" dirty="0">
                <a:latin typeface="Rooney Regular" panose="020F0503040306060404" pitchFamily="34" charset="0"/>
              </a:rPr>
              <a:t>	</a:t>
            </a:r>
            <a:r>
              <a:rPr lang="en-GB" sz="2600" dirty="0" smtClean="0">
                <a:latin typeface="Rooney Regular" panose="020F0503040306060404" pitchFamily="34" charset="0"/>
              </a:rPr>
              <a:t>IT Services Manager since January 2008</a:t>
            </a:r>
          </a:p>
          <a:p>
            <a:pPr algn="just"/>
            <a:endParaRPr lang="en-GB" sz="2600" dirty="0">
              <a:latin typeface="Rooney Regular" panose="020F0503040306060404" pitchFamily="34" charset="0"/>
            </a:endParaRPr>
          </a:p>
          <a:p>
            <a:pPr marL="2239963" indent="-2239963"/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Knightstone:	South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West </a:t>
            </a:r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housing association covering West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of </a:t>
            </a:r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England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&amp; Somerset </a:t>
            </a:r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12,000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homes </a:t>
            </a:r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managing all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tenure </a:t>
            </a:r>
            <a:r>
              <a:rPr lang="en-GB" sz="26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types. £60m turnover, 450 </a:t>
            </a:r>
            <a:r>
              <a:rPr lang="en-GB" sz="2600" dirty="0">
                <a:solidFill>
                  <a:srgbClr val="1980AE"/>
                </a:solidFill>
                <a:latin typeface="Rooney Regular" panose="020F0503040306060404" pitchFamily="34" charset="0"/>
              </a:rPr>
              <a:t>staff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Introductions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241079"/>
            <a:ext cx="8483200" cy="5241896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Rooney Regular" panose="020F0503040306060404" pitchFamily="34" charset="0"/>
              </a:rPr>
              <a:t>Five drivers for change</a:t>
            </a:r>
            <a:r>
              <a:rPr lang="en-GB" sz="2400" dirty="0" smtClean="0">
                <a:latin typeface="Rooney Regular" panose="020F0503040306060404" pitchFamily="34" charset="0"/>
              </a:rPr>
              <a:t>?</a:t>
            </a:r>
          </a:p>
          <a:p>
            <a:endParaRPr lang="en-GB" sz="2400" dirty="0">
              <a:latin typeface="Rooney Regular" panose="020F05030403060604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Old business model – 11,000 homes, 37 LAs, 7 offices</a:t>
            </a:r>
          </a:p>
          <a:p>
            <a:pPr>
              <a:spcAft>
                <a:spcPts val="600"/>
              </a:spcAft>
            </a:pPr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Too expensive, resources spread too thinly</a:t>
            </a:r>
          </a:p>
          <a:p>
            <a:pPr>
              <a:spcAft>
                <a:spcPts val="600"/>
              </a:spcAft>
            </a:pPr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Not local or large enough in too many places – Lead &amp; Influence?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Invest more in developing new homes + individual &amp; community empowerment</a:t>
            </a:r>
          </a:p>
          <a:p>
            <a:pPr>
              <a:spcAft>
                <a:spcPts val="600"/>
              </a:spcAft>
            </a:pPr>
            <a:endParaRPr lang="en-GB" sz="2400" dirty="0" smtClean="0">
              <a:latin typeface="Rooney Regular" panose="020F05030403060604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Strengthen Group financial capacity, resilience &amp; reduce risk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Take on the future - Why? 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227083"/>
            <a:ext cx="8483200" cy="524189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Rooney Regular" panose="020F0503040306060404" pitchFamily="34" charset="0"/>
              </a:rPr>
              <a:t>	</a:t>
            </a:r>
            <a:r>
              <a:rPr lang="en-GB" dirty="0" smtClean="0">
                <a:latin typeface="Rooney Regular" panose="020F0503040306060404" pitchFamily="34" charset="0"/>
              </a:rPr>
              <a:t>Define vision &amp; business model</a:t>
            </a:r>
          </a:p>
          <a:p>
            <a:pPr algn="just"/>
            <a:r>
              <a:rPr lang="en-GB" dirty="0">
                <a:latin typeface="Rooney Regular" panose="020F0503040306060404" pitchFamily="34" charset="0"/>
              </a:rPr>
              <a:t>	</a:t>
            </a:r>
            <a:r>
              <a:rPr lang="en-GB" dirty="0" smtClean="0">
                <a:latin typeface="Rooney Regular" panose="020F0503040306060404" pitchFamily="34" charset="0"/>
              </a:rPr>
              <a:t>Minimum 10,000 homes – connected geography – lead or 	influence everywhere – more development – more 	community investment – great service from any location – 	better resident experience – single office hub &amp; field working 	– 25% operating margins (up from 18%) </a:t>
            </a:r>
          </a:p>
          <a:p>
            <a:endParaRPr lang="en-GB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	Deliver through workstreams – the three R’s </a:t>
            </a:r>
          </a:p>
          <a:p>
            <a:r>
              <a:rPr lang="en-GB" dirty="0">
                <a:latin typeface="Rooney Regular" panose="020F0503040306060404" pitchFamily="34" charset="0"/>
              </a:rPr>
              <a:t>	</a:t>
            </a:r>
            <a:r>
              <a:rPr lang="en-GB" dirty="0" smtClean="0">
                <a:latin typeface="Rooney Regular" panose="020F0503040306060404" pitchFamily="34" charset="0"/>
              </a:rPr>
              <a:t>Refocus our heartland - Reshape our services - Refresh 	our 	ways of working </a:t>
            </a:r>
          </a:p>
          <a:p>
            <a:endParaRPr lang="en-GB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Rooney Regular" panose="020F0503040306060404" pitchFamily="34" charset="0"/>
              </a:rPr>
              <a:t>	Launched June 2011</a:t>
            </a:r>
            <a:endParaRPr lang="en-GB" dirty="0">
              <a:latin typeface="Rooney Regular" panose="020F05030403060604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Take on the future – What &amp; How? 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998483"/>
            <a:ext cx="8483200" cy="5241896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1980AE"/>
                </a:solidFill>
                <a:latin typeface="Rooney Regular" panose="020F0503040306060404" pitchFamily="34" charset="0"/>
              </a:rPr>
              <a:t>Refocus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 - From 37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LAs 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to 9 in West of England &amp; Somerset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Take on the future – outcomes</a:t>
            </a:r>
            <a:endParaRPr lang="en-GB" dirty="0">
              <a:latin typeface="Rooney Regular" panose="020F0503040306060404" pitchFamily="34" charset="0"/>
            </a:endParaRPr>
          </a:p>
        </p:txBody>
      </p:sp>
      <p:pic>
        <p:nvPicPr>
          <p:cNvPr id="4" name="Picture 5" descr="Knightstone PPT Ma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0" y="1772816"/>
            <a:ext cx="35290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nightstone PPT Map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52" y="1797424"/>
            <a:ext cx="4032448" cy="3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4286" y="4620047"/>
            <a:ext cx="370406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So far 16 stock swap transactions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2,200 new homes into heartland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2,600 non heartland homes to other </a:t>
            </a:r>
            <a:r>
              <a:rPr lang="en-GB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RPs</a:t>
            </a:r>
            <a:endParaRPr lang="en-GB" dirty="0">
              <a:solidFill>
                <a:srgbClr val="1980AE"/>
              </a:solidFill>
              <a:latin typeface="Rooney Regular" panose="020F05030403060604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1,500 heartland development programme 2011-2015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4942152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Key partners - Home – Sovereign – Spectrum – BCHA – others TBA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Huge </a:t>
            </a:r>
            <a:r>
              <a:rPr lang="en-GB" dirty="0">
                <a:solidFill>
                  <a:srgbClr val="1980AE"/>
                </a:solidFill>
                <a:latin typeface="Rooney Regular" panose="020F0503040306060404" pitchFamily="34" charset="0"/>
              </a:rPr>
              <a:t>change in property portfolio, residents, staff</a:t>
            </a:r>
          </a:p>
        </p:txBody>
      </p:sp>
    </p:spTree>
    <p:extLst>
      <p:ext uri="{BB962C8B-B14F-4D97-AF65-F5344CB8AC3E}">
        <p14:creationId xmlns:p14="http://schemas.microsoft.com/office/powerpoint/2010/main" val="2377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1227083"/>
            <a:ext cx="8483200" cy="524189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400" b="1" dirty="0">
                <a:solidFill>
                  <a:srgbClr val="1980AE"/>
                </a:solidFill>
                <a:latin typeface="Rooney Regular" panose="020F0503040306060404" pitchFamily="34" charset="0"/>
              </a:rPr>
              <a:t>Reshape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 –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Individual 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&amp; Community Empowerment Service –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£2m p.a. people 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&amp; places complementing landlord &amp; property services – Customer Contact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Team</a:t>
            </a:r>
          </a:p>
          <a:p>
            <a:pPr>
              <a:defRPr/>
            </a:pPr>
            <a:endParaRPr lang="en-GB" sz="2400" dirty="0">
              <a:solidFill>
                <a:srgbClr val="1980AE"/>
              </a:solidFill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400" b="1" dirty="0">
                <a:solidFill>
                  <a:srgbClr val="1980AE"/>
                </a:solidFill>
                <a:latin typeface="Rooney Regular" panose="020F0503040306060404" pitchFamily="34" charset="0"/>
              </a:rPr>
              <a:t>Refresh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 – New build single office (c280)– Close six offices – Network of field based staff (c100+)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and </a:t>
            </a:r>
            <a:r>
              <a:rPr lang="en-GB" sz="2400" dirty="0">
                <a:solidFill>
                  <a:srgbClr val="1980AE"/>
                </a:solidFill>
                <a:latin typeface="Rooney Regular" panose="020F0503040306060404" pitchFamily="34" charset="0"/>
              </a:rPr>
              <a:t>touchdown points (plus scheme based staff &amp; DLO c80) – Invest in smart technology – new ways of working cultural changes – new </a:t>
            </a: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branding</a:t>
            </a:r>
          </a:p>
          <a:p>
            <a:pPr>
              <a:defRPr/>
            </a:pPr>
            <a:endParaRPr lang="en-GB" sz="2400" dirty="0" smtClean="0">
              <a:solidFill>
                <a:srgbClr val="1980AE"/>
              </a:solidFill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GB" sz="2400" dirty="0" smtClean="0">
                <a:solidFill>
                  <a:srgbClr val="1980AE"/>
                </a:solidFill>
                <a:latin typeface="Rooney Regular" panose="020F0503040306060404" pitchFamily="34" charset="0"/>
              </a:rPr>
              <a:t>Four big things – communication – culture – people - technology</a:t>
            </a:r>
            <a:endParaRPr lang="en-GB" sz="2400" dirty="0">
              <a:solidFill>
                <a:srgbClr val="1980AE"/>
              </a:solidFill>
              <a:latin typeface="Rooney Regular" panose="020F05030403060604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Take on the future – outcomes 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998483"/>
            <a:ext cx="8483200" cy="524189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Take on the future – the single office hub</a:t>
            </a:r>
            <a:endParaRPr lang="en-GB" dirty="0">
              <a:latin typeface="Rooney Regular" panose="020F0503040306060404" pitchFamily="34" charset="0"/>
            </a:endParaRPr>
          </a:p>
        </p:txBody>
      </p:sp>
      <p:pic>
        <p:nvPicPr>
          <p:cNvPr id="1026" name="9B9CC56B-F804-444F-9757-D2C79B965D50" descr="9B9CC56B-F804-444F-9757-D2C79B965D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" y="1440180"/>
            <a:ext cx="7253368" cy="42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3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04800" y="917321"/>
            <a:ext cx="8229600" cy="56141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4 IT Programmes comprising over 30 projects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Built &gt;400 laptops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Closed 7 offices</a:t>
            </a:r>
          </a:p>
          <a:p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Built one new office (25 miles of cabling, 1 mile of fibre optic)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Digitalized &gt; 200,000 paper records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Worked with &gt; 20 suppliers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Relocated &gt; 100 servers</a:t>
            </a:r>
          </a:p>
          <a:p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Rooney Regular" panose="020F0503040306060404" pitchFamily="34" charset="0"/>
              </a:rPr>
              <a:t>£2.5m budget</a:t>
            </a:r>
          </a:p>
          <a:p>
            <a:endParaRPr lang="en-GB" sz="2800" dirty="0" smtClean="0">
              <a:latin typeface="Rooney Regular" panose="020F050304030606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Rooney Regular" panose="020F0503040306060404" pitchFamily="34" charset="0"/>
              </a:rPr>
              <a:t>Setting the IT Scene</a:t>
            </a:r>
            <a:endParaRPr lang="en-GB" dirty="0">
              <a:latin typeface="Rooney Regular" panose="020F050304030606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Rooney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oney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Knightstone PPT template</Template>
  <TotalTime>2601</TotalTime>
  <Words>976</Words>
  <Application>Microsoft Office PowerPoint</Application>
  <PresentationFormat>On-screen Show (4:3)</PresentationFormat>
  <Paragraphs>266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Rooney</vt:lpstr>
      <vt:lpstr>Rooney Regular</vt:lpstr>
      <vt:lpstr>Times New Roman</vt:lpstr>
      <vt:lpstr>Wingdings</vt:lpstr>
      <vt:lpstr>Office Theme</vt:lpstr>
      <vt:lpstr>Take on the Future Business Transformation  Smarter, Better, Greater</vt:lpstr>
      <vt:lpstr>To cover…</vt:lpstr>
      <vt:lpstr>Introductions</vt:lpstr>
      <vt:lpstr>Take on the future - Why? </vt:lpstr>
      <vt:lpstr>Take on the future – What &amp; How? </vt:lpstr>
      <vt:lpstr>Take on the future – outcomes</vt:lpstr>
      <vt:lpstr>Take on the future – outcomes </vt:lpstr>
      <vt:lpstr>Take on the future – the single office hub</vt:lpstr>
      <vt:lpstr>Setting the IT Scene</vt:lpstr>
      <vt:lpstr>Technology Vision</vt:lpstr>
      <vt:lpstr>1. Infrastructure – top 3 change enablers</vt:lpstr>
      <vt:lpstr>2. New Office - top 3 change enablers</vt:lpstr>
      <vt:lpstr>3. Mobile working - top 3 change enablers</vt:lpstr>
      <vt:lpstr>4. Unified Comms - top 3 change enablers</vt:lpstr>
      <vt:lpstr>Lync 2013</vt:lpstr>
      <vt:lpstr>Yammer</vt:lpstr>
      <vt:lpstr>Exchange 2010</vt:lpstr>
      <vt:lpstr>Successes</vt:lpstr>
      <vt:lpstr>Successes</vt:lpstr>
      <vt:lpstr>Lessons learned</vt:lpstr>
      <vt:lpstr>Key takeaways</vt:lpstr>
      <vt:lpstr>A picture paints a 1000 words…</vt:lpstr>
    </vt:vector>
  </TitlesOfParts>
  <Company>KHA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Board Presentation 16.12.2013</dc:title>
  <dc:creator>Paul Hayes</dc:creator>
  <cp:lastModifiedBy>Alastair Tweedie</cp:lastModifiedBy>
  <cp:revision>126</cp:revision>
  <cp:lastPrinted>2014-02-04T09:40:22Z</cp:lastPrinted>
  <dcterms:created xsi:type="dcterms:W3CDTF">2013-12-11T00:45:26Z</dcterms:created>
  <dcterms:modified xsi:type="dcterms:W3CDTF">2014-03-03T07:30:18Z</dcterms:modified>
</cp:coreProperties>
</file>