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60" r:id="rId5"/>
    <p:sldId id="259" r:id="rId6"/>
    <p:sldId id="311" r:id="rId7"/>
    <p:sldId id="305" r:id="rId8"/>
    <p:sldId id="310" r:id="rId9"/>
    <p:sldId id="307" r:id="rId10"/>
    <p:sldId id="312" r:id="rId11"/>
    <p:sldId id="313" r:id="rId12"/>
    <p:sldId id="298" r:id="rId13"/>
    <p:sldId id="299" r:id="rId14"/>
    <p:sldId id="288" r:id="rId15"/>
    <p:sldId id="315" r:id="rId16"/>
    <p:sldId id="321" r:id="rId17"/>
    <p:sldId id="318" r:id="rId18"/>
    <p:sldId id="325" r:id="rId19"/>
    <p:sldId id="322" r:id="rId20"/>
    <p:sldId id="319" r:id="rId21"/>
    <p:sldId id="323" r:id="rId22"/>
    <p:sldId id="324" r:id="rId23"/>
    <p:sldId id="316" r:id="rId24"/>
    <p:sldId id="320" r:id="rId2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77917" autoAdjust="0"/>
  </p:normalViewPr>
  <p:slideViewPr>
    <p:cSldViewPr snapToGrid="0" snapToObjects="1">
      <p:cViewPr varScale="1">
        <p:scale>
          <a:sx n="54" d="100"/>
          <a:sy n="54" d="100"/>
        </p:scale>
        <p:origin x="19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852D955-BDE1-AC4F-B0E7-C4A8F9098558}" type="datetimeFigureOut">
              <a:rPr lang="en-US" smtClean="0"/>
              <a:t>3/4/2014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60E0449-B6D3-7645-B74D-3082307CDB34}" type="slidenum">
              <a:rPr lang="en-US" smtClean="0"/>
              <a:t>‹#›</a:t>
            </a:fld>
            <a:endParaRPr lang="en-US"/>
          </a:p>
        </p:txBody>
      </p:sp>
    </p:spTree>
    <p:extLst>
      <p:ext uri="{BB962C8B-B14F-4D97-AF65-F5344CB8AC3E}">
        <p14:creationId xmlns:p14="http://schemas.microsoft.com/office/powerpoint/2010/main" val="1240486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5DD9108-C312-1F41-BD8B-3589EFFE9719}" type="datetimeFigureOut">
              <a:rPr lang="en-US" smtClean="0"/>
              <a:t>3/4/2014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3E67196-5CF6-DC4E-8B4C-39EF1CCBB331}" type="slidenum">
              <a:rPr lang="en-US" smtClean="0"/>
              <a:t>‹#›</a:t>
            </a:fld>
            <a:endParaRPr lang="en-US"/>
          </a:p>
        </p:txBody>
      </p:sp>
    </p:spTree>
    <p:extLst>
      <p:ext uri="{BB962C8B-B14F-4D97-AF65-F5344CB8AC3E}">
        <p14:creationId xmlns:p14="http://schemas.microsoft.com/office/powerpoint/2010/main" val="1356070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7E5E157-E702-460E-8EEA-C96218FB03BA}" type="slidenum">
              <a:rPr lang="en-GB" smtClean="0">
                <a:latin typeface="Calibri" pitchFamily="34" charset="0"/>
              </a:rPr>
              <a:pPr eaLnBrk="1" fontAlgn="base" hangingPunct="1">
                <a:spcBef>
                  <a:spcPct val="0"/>
                </a:spcBef>
                <a:spcAft>
                  <a:spcPct val="0"/>
                </a:spcAft>
                <a:defRPr/>
              </a:pPr>
              <a:t>1</a:t>
            </a:fld>
            <a:endParaRPr lang="en-GB" smtClean="0">
              <a:latin typeface="Calibri" pitchFamily="34" charset="0"/>
            </a:endParaRPr>
          </a:p>
        </p:txBody>
      </p:sp>
      <p:sp>
        <p:nvSpPr>
          <p:cNvPr id="57347"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p:spPr>
      </p:sp>
      <p:sp>
        <p:nvSpPr>
          <p:cNvPr id="57348" name="Rectangle 3"/>
          <p:cNvSpPr>
            <a:spLocks noGrp="1" noChangeArrowheads="1"/>
          </p:cNvSpPr>
          <p:nvPr>
            <p:ph type="body" idx="1"/>
          </p:nvPr>
        </p:nvSpPr>
        <p:spPr bwMode="auto">
          <a:xfrm>
            <a:off x="1214969" y="3233739"/>
            <a:ext cx="6675967" cy="3070622"/>
          </a:xfrm>
          <a:noFill/>
        </p:spPr>
        <p:txBody>
          <a:bodyPr wrap="none" numCol="1" anchor="ctr" anchorCtr="0" compatLnSpc="1">
            <a:prstTxWarp prst="textNoShape">
              <a:avLst/>
            </a:prstTxWarp>
          </a:bodyPr>
          <a:lstStyle/>
          <a:p>
            <a:pPr defTabSz="449263" eaLnBrk="1" hangingPunct="1">
              <a:spcBef>
                <a:spcPct val="0"/>
              </a:spcBef>
            </a:pPr>
            <a:endParaRPr lang="en-US" dirty="0" smtClean="0"/>
          </a:p>
        </p:txBody>
      </p:sp>
    </p:spTree>
    <p:extLst>
      <p:ext uri="{BB962C8B-B14F-4D97-AF65-F5344CB8AC3E}">
        <p14:creationId xmlns:p14="http://schemas.microsoft.com/office/powerpoint/2010/main" val="262508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10</a:t>
            </a:fld>
            <a:endParaRPr lang="en-GB" dirty="0"/>
          </a:p>
        </p:txBody>
      </p:sp>
      <p:sp>
        <p:nvSpPr>
          <p:cNvPr id="35843" name="Rectangle 7"/>
          <p:cNvSpPr txBox="1">
            <a:spLocks noGrp="1" noChangeArrowheads="1"/>
          </p:cNvSpPr>
          <p:nvPr/>
        </p:nvSpPr>
        <p:spPr bwMode="auto">
          <a:xfrm>
            <a:off x="5179484" y="651391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10</a:t>
            </a:fld>
            <a:endParaRPr lang="en-US" sz="1200" dirty="0"/>
          </a:p>
        </p:txBody>
      </p:sp>
      <p:sp>
        <p:nvSpPr>
          <p:cNvPr id="3584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10</a:t>
            </a:fld>
            <a:endParaRPr lang="en-GB" sz="1200" dirty="0"/>
          </a:p>
        </p:txBody>
      </p:sp>
      <p:sp>
        <p:nvSpPr>
          <p:cNvPr id="35845"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6" name="Rectangle 3"/>
          <p:cNvSpPr>
            <a:spLocks noGrp="1" noChangeArrowheads="1"/>
          </p:cNvSpPr>
          <p:nvPr>
            <p:ph type="body" idx="1"/>
          </p:nvPr>
        </p:nvSpPr>
        <p:spPr bwMode="auto">
          <a:xfrm>
            <a:off x="1214967" y="3233738"/>
            <a:ext cx="6675967" cy="3069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defTabSz="449263" eaLnBrk="1" hangingPunct="1">
              <a:spcBef>
                <a:spcPct val="0"/>
              </a:spcBef>
            </a:pPr>
            <a:endParaRPr lang="en-US" dirty="0">
              <a:latin typeface="Calibri" charset="0"/>
            </a:endParaRPr>
          </a:p>
        </p:txBody>
      </p:sp>
    </p:spTree>
    <p:extLst>
      <p:ext uri="{BB962C8B-B14F-4D97-AF65-F5344CB8AC3E}">
        <p14:creationId xmlns:p14="http://schemas.microsoft.com/office/powerpoint/2010/main" val="410259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11</a:t>
            </a:fld>
            <a:endParaRPr lang="en-GB" dirty="0"/>
          </a:p>
        </p:txBody>
      </p:sp>
      <p:sp>
        <p:nvSpPr>
          <p:cNvPr id="35843" name="Rectangle 7"/>
          <p:cNvSpPr txBox="1">
            <a:spLocks noGrp="1" noChangeArrowheads="1"/>
          </p:cNvSpPr>
          <p:nvPr/>
        </p:nvSpPr>
        <p:spPr bwMode="auto">
          <a:xfrm>
            <a:off x="5179484" y="651391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11</a:t>
            </a:fld>
            <a:endParaRPr lang="en-US" sz="1200" dirty="0"/>
          </a:p>
        </p:txBody>
      </p:sp>
      <p:sp>
        <p:nvSpPr>
          <p:cNvPr id="3584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11</a:t>
            </a:fld>
            <a:endParaRPr lang="en-GB" sz="1200" dirty="0"/>
          </a:p>
        </p:txBody>
      </p:sp>
      <p:sp>
        <p:nvSpPr>
          <p:cNvPr id="35845"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6" name="Rectangle 3"/>
          <p:cNvSpPr>
            <a:spLocks noGrp="1" noChangeArrowheads="1"/>
          </p:cNvSpPr>
          <p:nvPr>
            <p:ph type="body" idx="1"/>
          </p:nvPr>
        </p:nvSpPr>
        <p:spPr bwMode="auto">
          <a:xfrm>
            <a:off x="1214967" y="3233738"/>
            <a:ext cx="6675967" cy="3069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defTabSz="449263" eaLnBrk="1" hangingPunct="1">
              <a:spcBef>
                <a:spcPct val="0"/>
              </a:spcBef>
            </a:pPr>
            <a:endParaRPr lang="en-US" dirty="0">
              <a:latin typeface="Calibri" charset="0"/>
            </a:endParaRPr>
          </a:p>
        </p:txBody>
      </p:sp>
    </p:spTree>
    <p:extLst>
      <p:ext uri="{BB962C8B-B14F-4D97-AF65-F5344CB8AC3E}">
        <p14:creationId xmlns:p14="http://schemas.microsoft.com/office/powerpoint/2010/main" val="410259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12</a:t>
            </a:fld>
            <a:endParaRPr lang="en-GB" dirty="0"/>
          </a:p>
        </p:txBody>
      </p:sp>
      <p:sp>
        <p:nvSpPr>
          <p:cNvPr id="35843" name="Rectangle 7"/>
          <p:cNvSpPr txBox="1">
            <a:spLocks noGrp="1" noChangeArrowheads="1"/>
          </p:cNvSpPr>
          <p:nvPr/>
        </p:nvSpPr>
        <p:spPr bwMode="auto">
          <a:xfrm>
            <a:off x="5179484" y="651391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12</a:t>
            </a:fld>
            <a:endParaRPr lang="en-US" sz="1200" dirty="0"/>
          </a:p>
        </p:txBody>
      </p:sp>
      <p:sp>
        <p:nvSpPr>
          <p:cNvPr id="3584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12</a:t>
            </a:fld>
            <a:endParaRPr lang="en-GB" sz="1200" dirty="0"/>
          </a:p>
        </p:txBody>
      </p:sp>
      <p:sp>
        <p:nvSpPr>
          <p:cNvPr id="35845"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6" name="Rectangle 3"/>
          <p:cNvSpPr>
            <a:spLocks noGrp="1" noChangeArrowheads="1"/>
          </p:cNvSpPr>
          <p:nvPr>
            <p:ph type="body" idx="1"/>
          </p:nvPr>
        </p:nvSpPr>
        <p:spPr bwMode="auto">
          <a:xfrm>
            <a:off x="1214967" y="3233738"/>
            <a:ext cx="6675967" cy="3069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defTabSz="449263" eaLnBrk="1" hangingPunct="1">
              <a:spcBef>
                <a:spcPct val="0"/>
              </a:spcBef>
            </a:pPr>
            <a:endParaRPr lang="en-US" dirty="0">
              <a:latin typeface="Calibri" charset="0"/>
            </a:endParaRPr>
          </a:p>
        </p:txBody>
      </p:sp>
    </p:spTree>
    <p:extLst>
      <p:ext uri="{BB962C8B-B14F-4D97-AF65-F5344CB8AC3E}">
        <p14:creationId xmlns:p14="http://schemas.microsoft.com/office/powerpoint/2010/main" val="417470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13</a:t>
            </a:fld>
            <a:endParaRPr lang="en-GB" dirty="0"/>
          </a:p>
        </p:txBody>
      </p:sp>
      <p:sp>
        <p:nvSpPr>
          <p:cNvPr id="35843" name="Rectangle 7"/>
          <p:cNvSpPr txBox="1">
            <a:spLocks noGrp="1" noChangeArrowheads="1"/>
          </p:cNvSpPr>
          <p:nvPr/>
        </p:nvSpPr>
        <p:spPr bwMode="auto">
          <a:xfrm>
            <a:off x="5179484" y="651391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13</a:t>
            </a:fld>
            <a:endParaRPr lang="en-US" sz="1200" dirty="0"/>
          </a:p>
        </p:txBody>
      </p:sp>
      <p:sp>
        <p:nvSpPr>
          <p:cNvPr id="3584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13</a:t>
            </a:fld>
            <a:endParaRPr lang="en-GB" sz="1200" dirty="0"/>
          </a:p>
        </p:txBody>
      </p:sp>
      <p:sp>
        <p:nvSpPr>
          <p:cNvPr id="35845"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6" name="Rectangle 3"/>
          <p:cNvSpPr>
            <a:spLocks noGrp="1" noChangeArrowheads="1"/>
          </p:cNvSpPr>
          <p:nvPr>
            <p:ph type="body" idx="1"/>
          </p:nvPr>
        </p:nvSpPr>
        <p:spPr bwMode="auto">
          <a:xfrm>
            <a:off x="1214967" y="3233738"/>
            <a:ext cx="6675967" cy="3069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defTabSz="449263" eaLnBrk="1" hangingPunct="1">
              <a:spcBef>
                <a:spcPct val="0"/>
              </a:spcBef>
            </a:pPr>
            <a:endParaRPr lang="en-US" dirty="0">
              <a:latin typeface="Calibri" charset="0"/>
            </a:endParaRPr>
          </a:p>
        </p:txBody>
      </p:sp>
    </p:spTree>
    <p:extLst>
      <p:ext uri="{BB962C8B-B14F-4D97-AF65-F5344CB8AC3E}">
        <p14:creationId xmlns:p14="http://schemas.microsoft.com/office/powerpoint/2010/main" val="1317452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14</a:t>
            </a:fld>
            <a:endParaRPr lang="en-GB"/>
          </a:p>
        </p:txBody>
      </p:sp>
      <p:sp>
        <p:nvSpPr>
          <p:cNvPr id="358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14</a:t>
            </a:fld>
            <a:endParaRPr lang="en-US" sz="1200"/>
          </a:p>
        </p:txBody>
      </p:sp>
      <p:sp>
        <p:nvSpPr>
          <p:cNvPr id="358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14</a:t>
            </a:fld>
            <a:endParaRPr lang="en-GB" sz="1200"/>
          </a:p>
        </p:txBody>
      </p:sp>
      <p:sp>
        <p:nvSpPr>
          <p:cNvPr id="35845" name="Rectangle 2"/>
          <p:cNvSpPr>
            <a:spLocks noGrp="1" noRot="1" noChangeAspect="1" noChangeArrowheads="1" noTextEdit="1"/>
          </p:cNvSpPr>
          <p:nvPr>
            <p:ph type="sldImg"/>
          </p:nvPr>
        </p:nvSpPr>
        <p:spPr bwMode="auto">
          <a:xfrm>
            <a:off x="1143000" y="695325"/>
            <a:ext cx="4545013" cy="34083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6" name="Rectangle 3"/>
          <p:cNvSpPr>
            <a:spLocks noGrp="1" noChangeArrowheads="1"/>
          </p:cNvSpPr>
          <p:nvPr>
            <p:ph type="body" idx="1"/>
          </p:nvPr>
        </p:nvSpPr>
        <p:spPr bwMode="auto">
          <a:xfrm>
            <a:off x="911225" y="4311650"/>
            <a:ext cx="5006975" cy="4092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defTabSz="449263" eaLnBrk="1" hangingPunct="1">
              <a:spcBef>
                <a:spcPct val="0"/>
              </a:spcBef>
            </a:pPr>
            <a:endParaRPr lang="en-US">
              <a:latin typeface="Calibri" charset="0"/>
            </a:endParaRPr>
          </a:p>
        </p:txBody>
      </p:sp>
    </p:spTree>
    <p:extLst>
      <p:ext uri="{BB962C8B-B14F-4D97-AF65-F5344CB8AC3E}">
        <p14:creationId xmlns:p14="http://schemas.microsoft.com/office/powerpoint/2010/main" val="636874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15</a:t>
            </a:fld>
            <a:endParaRPr lang="en-GB"/>
          </a:p>
        </p:txBody>
      </p:sp>
      <p:sp>
        <p:nvSpPr>
          <p:cNvPr id="358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15</a:t>
            </a:fld>
            <a:endParaRPr lang="en-US" sz="1200"/>
          </a:p>
        </p:txBody>
      </p:sp>
      <p:sp>
        <p:nvSpPr>
          <p:cNvPr id="358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15</a:t>
            </a:fld>
            <a:endParaRPr lang="en-GB" sz="1200"/>
          </a:p>
        </p:txBody>
      </p:sp>
      <p:sp>
        <p:nvSpPr>
          <p:cNvPr id="35845" name="Rectangle 2"/>
          <p:cNvSpPr>
            <a:spLocks noGrp="1" noRot="1" noChangeAspect="1" noChangeArrowheads="1" noTextEdit="1"/>
          </p:cNvSpPr>
          <p:nvPr>
            <p:ph type="sldImg"/>
          </p:nvPr>
        </p:nvSpPr>
        <p:spPr bwMode="auto">
          <a:xfrm>
            <a:off x="1143000" y="695325"/>
            <a:ext cx="4545013" cy="34083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6" name="Rectangle 3"/>
          <p:cNvSpPr>
            <a:spLocks noGrp="1" noChangeArrowheads="1"/>
          </p:cNvSpPr>
          <p:nvPr>
            <p:ph type="body" idx="1"/>
          </p:nvPr>
        </p:nvSpPr>
        <p:spPr bwMode="auto">
          <a:xfrm>
            <a:off x="911225" y="4311650"/>
            <a:ext cx="5006975" cy="4092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defTabSz="449263" eaLnBrk="1" hangingPunct="1">
              <a:spcBef>
                <a:spcPct val="0"/>
              </a:spcBef>
            </a:pPr>
            <a:endParaRPr lang="en-US">
              <a:latin typeface="Calibri" charset="0"/>
            </a:endParaRPr>
          </a:p>
        </p:txBody>
      </p:sp>
    </p:spTree>
    <p:extLst>
      <p:ext uri="{BB962C8B-B14F-4D97-AF65-F5344CB8AC3E}">
        <p14:creationId xmlns:p14="http://schemas.microsoft.com/office/powerpoint/2010/main" val="22771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16</a:t>
            </a:fld>
            <a:endParaRPr lang="en-GB"/>
          </a:p>
        </p:txBody>
      </p:sp>
      <p:sp>
        <p:nvSpPr>
          <p:cNvPr id="358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16</a:t>
            </a:fld>
            <a:endParaRPr lang="en-US" sz="1200"/>
          </a:p>
        </p:txBody>
      </p:sp>
      <p:sp>
        <p:nvSpPr>
          <p:cNvPr id="358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16</a:t>
            </a:fld>
            <a:endParaRPr lang="en-GB" sz="1200"/>
          </a:p>
        </p:txBody>
      </p:sp>
      <p:sp>
        <p:nvSpPr>
          <p:cNvPr id="35845" name="Rectangle 2"/>
          <p:cNvSpPr>
            <a:spLocks noGrp="1" noRot="1" noChangeAspect="1" noChangeArrowheads="1" noTextEdit="1"/>
          </p:cNvSpPr>
          <p:nvPr>
            <p:ph type="sldImg"/>
          </p:nvPr>
        </p:nvSpPr>
        <p:spPr bwMode="auto">
          <a:xfrm>
            <a:off x="1143000" y="695325"/>
            <a:ext cx="4545013" cy="34083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6" name="Rectangle 3"/>
          <p:cNvSpPr>
            <a:spLocks noGrp="1" noChangeArrowheads="1"/>
          </p:cNvSpPr>
          <p:nvPr>
            <p:ph type="body" idx="1"/>
          </p:nvPr>
        </p:nvSpPr>
        <p:spPr bwMode="auto">
          <a:xfrm>
            <a:off x="911225" y="4311650"/>
            <a:ext cx="5006975" cy="4092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defTabSz="449263" eaLnBrk="1" hangingPunct="1">
              <a:spcBef>
                <a:spcPct val="0"/>
              </a:spcBef>
            </a:pPr>
            <a:endParaRPr lang="en-US">
              <a:latin typeface="Calibri" charset="0"/>
            </a:endParaRPr>
          </a:p>
        </p:txBody>
      </p:sp>
    </p:spTree>
    <p:extLst>
      <p:ext uri="{BB962C8B-B14F-4D97-AF65-F5344CB8AC3E}">
        <p14:creationId xmlns:p14="http://schemas.microsoft.com/office/powerpoint/2010/main" val="81429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B260F-1257-6348-A6B1-D6F3D802970C}" type="slidenum">
              <a:rPr lang="en-US" smtClean="0"/>
              <a:t>17</a:t>
            </a:fld>
            <a:endParaRPr lang="en-US"/>
          </a:p>
        </p:txBody>
      </p:sp>
    </p:spTree>
    <p:extLst>
      <p:ext uri="{BB962C8B-B14F-4D97-AF65-F5344CB8AC3E}">
        <p14:creationId xmlns:p14="http://schemas.microsoft.com/office/powerpoint/2010/main" val="339591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18</a:t>
            </a:fld>
            <a:endParaRPr lang="en-GB"/>
          </a:p>
        </p:txBody>
      </p:sp>
      <p:sp>
        <p:nvSpPr>
          <p:cNvPr id="358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18</a:t>
            </a:fld>
            <a:endParaRPr lang="en-US" sz="1200"/>
          </a:p>
        </p:txBody>
      </p:sp>
      <p:sp>
        <p:nvSpPr>
          <p:cNvPr id="358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18</a:t>
            </a:fld>
            <a:endParaRPr lang="en-GB" sz="1200"/>
          </a:p>
        </p:txBody>
      </p:sp>
      <p:sp>
        <p:nvSpPr>
          <p:cNvPr id="35845" name="Rectangle 2"/>
          <p:cNvSpPr>
            <a:spLocks noGrp="1" noRot="1" noChangeAspect="1" noChangeArrowheads="1" noTextEdit="1"/>
          </p:cNvSpPr>
          <p:nvPr>
            <p:ph type="sldImg"/>
          </p:nvPr>
        </p:nvSpPr>
        <p:spPr bwMode="auto">
          <a:xfrm>
            <a:off x="1143000" y="695325"/>
            <a:ext cx="4545013" cy="34083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6" name="Rectangle 3"/>
          <p:cNvSpPr>
            <a:spLocks noGrp="1" noChangeArrowheads="1"/>
          </p:cNvSpPr>
          <p:nvPr>
            <p:ph type="body" idx="1"/>
          </p:nvPr>
        </p:nvSpPr>
        <p:spPr bwMode="auto">
          <a:xfrm>
            <a:off x="911225" y="4311650"/>
            <a:ext cx="5006975" cy="4092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defTabSz="449263" eaLnBrk="1" hangingPunct="1">
              <a:spcBef>
                <a:spcPct val="0"/>
              </a:spcBef>
            </a:pPr>
            <a:endParaRPr lang="en-US">
              <a:latin typeface="Calibri" charset="0"/>
            </a:endParaRPr>
          </a:p>
        </p:txBody>
      </p:sp>
    </p:spTree>
    <p:extLst>
      <p:ext uri="{BB962C8B-B14F-4D97-AF65-F5344CB8AC3E}">
        <p14:creationId xmlns:p14="http://schemas.microsoft.com/office/powerpoint/2010/main" val="1509623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19</a:t>
            </a:fld>
            <a:endParaRPr lang="en-GB"/>
          </a:p>
        </p:txBody>
      </p:sp>
      <p:sp>
        <p:nvSpPr>
          <p:cNvPr id="358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19</a:t>
            </a:fld>
            <a:endParaRPr lang="en-US" sz="1200"/>
          </a:p>
        </p:txBody>
      </p:sp>
      <p:sp>
        <p:nvSpPr>
          <p:cNvPr id="358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19</a:t>
            </a:fld>
            <a:endParaRPr lang="en-GB" sz="1200"/>
          </a:p>
        </p:txBody>
      </p:sp>
      <p:sp>
        <p:nvSpPr>
          <p:cNvPr id="35845" name="Rectangle 2"/>
          <p:cNvSpPr>
            <a:spLocks noGrp="1" noRot="1" noChangeAspect="1" noChangeArrowheads="1" noTextEdit="1"/>
          </p:cNvSpPr>
          <p:nvPr>
            <p:ph type="sldImg"/>
          </p:nvPr>
        </p:nvSpPr>
        <p:spPr bwMode="auto">
          <a:xfrm>
            <a:off x="1143000" y="695325"/>
            <a:ext cx="4545013" cy="34083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6" name="Rectangle 3"/>
          <p:cNvSpPr>
            <a:spLocks noGrp="1" noChangeArrowheads="1"/>
          </p:cNvSpPr>
          <p:nvPr>
            <p:ph type="body" idx="1"/>
          </p:nvPr>
        </p:nvSpPr>
        <p:spPr bwMode="auto">
          <a:xfrm>
            <a:off x="911225" y="4311650"/>
            <a:ext cx="5006975" cy="4092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defTabSz="449263" eaLnBrk="1" hangingPunct="1">
              <a:spcBef>
                <a:spcPct val="0"/>
              </a:spcBef>
            </a:pPr>
            <a:endParaRPr lang="en-US">
              <a:latin typeface="Calibri" charset="0"/>
            </a:endParaRPr>
          </a:p>
        </p:txBody>
      </p:sp>
    </p:spTree>
    <p:extLst>
      <p:ext uri="{BB962C8B-B14F-4D97-AF65-F5344CB8AC3E}">
        <p14:creationId xmlns:p14="http://schemas.microsoft.com/office/powerpoint/2010/main" val="188265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7E5E157-E702-460E-8EEA-C96218FB03BA}" type="slidenum">
              <a:rPr lang="en-GB" smtClean="0">
                <a:latin typeface="Calibri" pitchFamily="34" charset="0"/>
              </a:rPr>
              <a:pPr eaLnBrk="1" fontAlgn="base" hangingPunct="1">
                <a:spcBef>
                  <a:spcPct val="0"/>
                </a:spcBef>
                <a:spcAft>
                  <a:spcPct val="0"/>
                </a:spcAft>
                <a:defRPr/>
              </a:pPr>
              <a:t>2</a:t>
            </a:fld>
            <a:endParaRPr lang="en-GB" smtClean="0">
              <a:latin typeface="Calibri" pitchFamily="34" charset="0"/>
            </a:endParaRPr>
          </a:p>
        </p:txBody>
      </p:sp>
      <p:sp>
        <p:nvSpPr>
          <p:cNvPr id="57347"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p:spPr>
      </p:sp>
      <p:sp>
        <p:nvSpPr>
          <p:cNvPr id="57348" name="Rectangle 3"/>
          <p:cNvSpPr>
            <a:spLocks noGrp="1" noChangeArrowheads="1"/>
          </p:cNvSpPr>
          <p:nvPr>
            <p:ph type="body" idx="1"/>
          </p:nvPr>
        </p:nvSpPr>
        <p:spPr bwMode="auto">
          <a:xfrm>
            <a:off x="1214969" y="3233739"/>
            <a:ext cx="6675967" cy="3070622"/>
          </a:xfrm>
          <a:noFill/>
        </p:spPr>
        <p:txBody>
          <a:bodyPr wrap="none" numCol="1" anchor="ctr" anchorCtr="0" compatLnSpc="1">
            <a:prstTxWarp prst="textNoShape">
              <a:avLst/>
            </a:prstTxWarp>
          </a:bodyPr>
          <a:lstStyle/>
          <a:p>
            <a:pPr defTabSz="449263" eaLnBrk="1" hangingPunct="1">
              <a:spcBef>
                <a:spcPct val="0"/>
              </a:spcBef>
            </a:pPr>
            <a:endParaRPr lang="en-US" dirty="0" smtClean="0"/>
          </a:p>
        </p:txBody>
      </p:sp>
    </p:spTree>
    <p:extLst>
      <p:ext uri="{BB962C8B-B14F-4D97-AF65-F5344CB8AC3E}">
        <p14:creationId xmlns:p14="http://schemas.microsoft.com/office/powerpoint/2010/main" val="197072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20</a:t>
            </a:fld>
            <a:endParaRPr lang="en-GB"/>
          </a:p>
        </p:txBody>
      </p:sp>
      <p:sp>
        <p:nvSpPr>
          <p:cNvPr id="358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20</a:t>
            </a:fld>
            <a:endParaRPr lang="en-US" sz="1200"/>
          </a:p>
        </p:txBody>
      </p:sp>
      <p:sp>
        <p:nvSpPr>
          <p:cNvPr id="3584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20</a:t>
            </a:fld>
            <a:endParaRPr lang="en-GB" sz="1200"/>
          </a:p>
        </p:txBody>
      </p:sp>
      <p:sp>
        <p:nvSpPr>
          <p:cNvPr id="35845" name="Rectangle 2"/>
          <p:cNvSpPr>
            <a:spLocks noGrp="1" noRot="1" noChangeAspect="1" noChangeArrowheads="1" noTextEdit="1"/>
          </p:cNvSpPr>
          <p:nvPr>
            <p:ph type="sldImg"/>
          </p:nvPr>
        </p:nvSpPr>
        <p:spPr bwMode="auto">
          <a:xfrm>
            <a:off x="1143000" y="695325"/>
            <a:ext cx="4545013" cy="34083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6" name="Rectangle 3"/>
          <p:cNvSpPr>
            <a:spLocks noGrp="1" noChangeArrowheads="1"/>
          </p:cNvSpPr>
          <p:nvPr>
            <p:ph type="body" idx="1"/>
          </p:nvPr>
        </p:nvSpPr>
        <p:spPr bwMode="auto">
          <a:xfrm>
            <a:off x="911225" y="4311650"/>
            <a:ext cx="5006975" cy="4092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pPr defTabSz="449263" eaLnBrk="1" hangingPunct="1">
              <a:spcBef>
                <a:spcPct val="0"/>
              </a:spcBef>
            </a:pPr>
            <a:endParaRPr lang="en-US">
              <a:latin typeface="Calibri" charset="0"/>
            </a:endParaRPr>
          </a:p>
        </p:txBody>
      </p:sp>
    </p:spTree>
    <p:extLst>
      <p:ext uri="{BB962C8B-B14F-4D97-AF65-F5344CB8AC3E}">
        <p14:creationId xmlns:p14="http://schemas.microsoft.com/office/powerpoint/2010/main" val="267496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74E515-E7FD-4A06-97C6-B0D39373086E}" type="slidenum">
              <a:rPr lang="en-GB"/>
              <a:pPr eaLnBrk="1" hangingPunct="1"/>
              <a:t>21</a:t>
            </a:fld>
            <a:endParaRPr lang="en-GB"/>
          </a:p>
        </p:txBody>
      </p:sp>
      <p:sp>
        <p:nvSpPr>
          <p:cNvPr id="53251" name="Rectangle 2"/>
          <p:cNvSpPr>
            <a:spLocks noGrp="1" noRot="1" noChangeAspect="1" noChangeArrowheads="1" noTextEdit="1"/>
          </p:cNvSpPr>
          <p:nvPr>
            <p:ph type="sldImg"/>
          </p:nvPr>
        </p:nvSpPr>
        <p:spPr bwMode="auto">
          <a:xfrm>
            <a:off x="1143000" y="695325"/>
            <a:ext cx="4545013" cy="3408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1225" y="4311650"/>
            <a:ext cx="5006975" cy="409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defTabSz="449263" eaLnBrk="1" hangingPunct="1"/>
            <a:endParaRPr lang="en-US" smtClean="0"/>
          </a:p>
        </p:txBody>
      </p:sp>
    </p:spTree>
    <p:extLst>
      <p:ext uri="{BB962C8B-B14F-4D97-AF65-F5344CB8AC3E}">
        <p14:creationId xmlns:p14="http://schemas.microsoft.com/office/powerpoint/2010/main" val="338727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7E5E157-E702-460E-8EEA-C96218FB03BA}" type="slidenum">
              <a:rPr lang="en-GB" smtClean="0">
                <a:latin typeface="Calibri" pitchFamily="34" charset="0"/>
              </a:rPr>
              <a:pPr eaLnBrk="1" fontAlgn="base" hangingPunct="1">
                <a:spcBef>
                  <a:spcPct val="0"/>
                </a:spcBef>
                <a:spcAft>
                  <a:spcPct val="0"/>
                </a:spcAft>
                <a:defRPr/>
              </a:pPr>
              <a:t>3</a:t>
            </a:fld>
            <a:endParaRPr lang="en-GB" smtClean="0">
              <a:latin typeface="Calibri" pitchFamily="34" charset="0"/>
            </a:endParaRPr>
          </a:p>
        </p:txBody>
      </p:sp>
      <p:sp>
        <p:nvSpPr>
          <p:cNvPr id="57347"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p:spPr>
      </p:sp>
      <p:sp>
        <p:nvSpPr>
          <p:cNvPr id="57348" name="Rectangle 3"/>
          <p:cNvSpPr>
            <a:spLocks noGrp="1" noChangeArrowheads="1"/>
          </p:cNvSpPr>
          <p:nvPr>
            <p:ph type="body" idx="1"/>
          </p:nvPr>
        </p:nvSpPr>
        <p:spPr bwMode="auto">
          <a:xfrm>
            <a:off x="1214969" y="3233739"/>
            <a:ext cx="6675967" cy="3070622"/>
          </a:xfrm>
          <a:noFill/>
        </p:spPr>
        <p:txBody>
          <a:bodyPr wrap="none" numCol="1" anchor="ctr" anchorCtr="0" compatLnSpc="1">
            <a:prstTxWarp prst="textNoShape">
              <a:avLst/>
            </a:prstTxWarp>
          </a:bodyPr>
          <a:lstStyle/>
          <a:p>
            <a:pPr defTabSz="449263" eaLnBrk="1" hangingPunct="1">
              <a:spcBef>
                <a:spcPct val="0"/>
              </a:spcBef>
            </a:pPr>
            <a:endParaRPr lang="en-US" baseline="0" dirty="0" smtClean="0"/>
          </a:p>
        </p:txBody>
      </p:sp>
    </p:spTree>
    <p:extLst>
      <p:ext uri="{BB962C8B-B14F-4D97-AF65-F5344CB8AC3E}">
        <p14:creationId xmlns:p14="http://schemas.microsoft.com/office/powerpoint/2010/main" val="329827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7E5E157-E702-460E-8EEA-C96218FB03BA}" type="slidenum">
              <a:rPr lang="en-GB" smtClean="0">
                <a:latin typeface="Calibri" pitchFamily="34" charset="0"/>
              </a:rPr>
              <a:pPr eaLnBrk="1" fontAlgn="base" hangingPunct="1">
                <a:spcBef>
                  <a:spcPct val="0"/>
                </a:spcBef>
                <a:spcAft>
                  <a:spcPct val="0"/>
                </a:spcAft>
                <a:defRPr/>
              </a:pPr>
              <a:t>4</a:t>
            </a:fld>
            <a:endParaRPr lang="en-GB" dirty="0" smtClean="0">
              <a:latin typeface="Calibri" pitchFamily="34" charset="0"/>
            </a:endParaRPr>
          </a:p>
        </p:txBody>
      </p:sp>
      <p:sp>
        <p:nvSpPr>
          <p:cNvPr id="57347"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p:spPr>
      </p:sp>
      <p:sp>
        <p:nvSpPr>
          <p:cNvPr id="57348" name="Rectangle 3"/>
          <p:cNvSpPr>
            <a:spLocks noGrp="1" noChangeArrowheads="1"/>
          </p:cNvSpPr>
          <p:nvPr>
            <p:ph type="body" idx="1"/>
          </p:nvPr>
        </p:nvSpPr>
        <p:spPr bwMode="auto">
          <a:xfrm>
            <a:off x="1214967" y="3233738"/>
            <a:ext cx="6675967" cy="3070622"/>
          </a:xfrm>
          <a:noFill/>
        </p:spPr>
        <p:txBody>
          <a:bodyPr wrap="none" numCol="1" anchor="ctr" anchorCtr="0" compatLnSpc="1">
            <a:prstTxWarp prst="textNoShape">
              <a:avLst/>
            </a:prstTxWarp>
          </a:bodyPr>
          <a:lstStyle/>
          <a:p>
            <a:pPr defTabSz="449263" eaLnBrk="1" hangingPunct="1">
              <a:spcBef>
                <a:spcPct val="0"/>
              </a:spcBef>
            </a:pPr>
            <a:endParaRPr lang="en-US" dirty="0" smtClean="0"/>
          </a:p>
        </p:txBody>
      </p:sp>
    </p:spTree>
    <p:extLst>
      <p:ext uri="{BB962C8B-B14F-4D97-AF65-F5344CB8AC3E}">
        <p14:creationId xmlns:p14="http://schemas.microsoft.com/office/powerpoint/2010/main" val="44794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7E5E157-E702-460E-8EEA-C96218FB03BA}" type="slidenum">
              <a:rPr lang="en-GB" smtClean="0">
                <a:latin typeface="Calibri" pitchFamily="34" charset="0"/>
              </a:rPr>
              <a:pPr eaLnBrk="1" fontAlgn="base" hangingPunct="1">
                <a:spcBef>
                  <a:spcPct val="0"/>
                </a:spcBef>
                <a:spcAft>
                  <a:spcPct val="0"/>
                </a:spcAft>
                <a:defRPr/>
              </a:pPr>
              <a:t>5</a:t>
            </a:fld>
            <a:endParaRPr lang="en-GB" dirty="0" smtClean="0">
              <a:latin typeface="Calibri" pitchFamily="34" charset="0"/>
            </a:endParaRPr>
          </a:p>
        </p:txBody>
      </p:sp>
      <p:sp>
        <p:nvSpPr>
          <p:cNvPr id="57347"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p:spPr>
      </p:sp>
      <p:sp>
        <p:nvSpPr>
          <p:cNvPr id="57348" name="Rectangle 3"/>
          <p:cNvSpPr>
            <a:spLocks noGrp="1" noChangeArrowheads="1"/>
          </p:cNvSpPr>
          <p:nvPr>
            <p:ph type="body" idx="1"/>
          </p:nvPr>
        </p:nvSpPr>
        <p:spPr bwMode="auto">
          <a:xfrm>
            <a:off x="1214967" y="3233738"/>
            <a:ext cx="6675967" cy="3070622"/>
          </a:xfrm>
          <a:noFill/>
        </p:spPr>
        <p:txBody>
          <a:bodyPr wrap="none" numCol="1" anchor="ctr" anchorCtr="0" compatLnSpc="1">
            <a:prstTxWarp prst="textNoShape">
              <a:avLst/>
            </a:prstTxWarp>
          </a:bodyPr>
          <a:lstStyle/>
          <a:p>
            <a:pPr defTabSz="449263" eaLnBrk="1" hangingPunct="1">
              <a:spcBef>
                <a:spcPct val="0"/>
              </a:spcBef>
            </a:pPr>
            <a:endParaRPr lang="en-US" dirty="0" smtClean="0"/>
          </a:p>
        </p:txBody>
      </p:sp>
    </p:spTree>
    <p:extLst>
      <p:ext uri="{BB962C8B-B14F-4D97-AF65-F5344CB8AC3E}">
        <p14:creationId xmlns:p14="http://schemas.microsoft.com/office/powerpoint/2010/main" val="44794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37E5E157-E702-460E-8EEA-C96218FB03BA}" type="slidenum">
              <a:rPr lang="en-GB" smtClean="0">
                <a:latin typeface="Calibri" pitchFamily="34" charset="0"/>
              </a:rPr>
              <a:pPr eaLnBrk="1" fontAlgn="base" hangingPunct="1">
                <a:spcBef>
                  <a:spcPct val="0"/>
                </a:spcBef>
                <a:spcAft>
                  <a:spcPct val="0"/>
                </a:spcAft>
                <a:defRPr/>
              </a:pPr>
              <a:t>6</a:t>
            </a:fld>
            <a:endParaRPr lang="en-GB" dirty="0" smtClean="0">
              <a:latin typeface="Calibri" pitchFamily="34" charset="0"/>
            </a:endParaRPr>
          </a:p>
        </p:txBody>
      </p:sp>
      <p:sp>
        <p:nvSpPr>
          <p:cNvPr id="57347"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p:spPr>
      </p:sp>
      <p:sp>
        <p:nvSpPr>
          <p:cNvPr id="57348" name="Rectangle 3"/>
          <p:cNvSpPr>
            <a:spLocks noGrp="1" noChangeArrowheads="1"/>
          </p:cNvSpPr>
          <p:nvPr>
            <p:ph type="body" idx="1"/>
          </p:nvPr>
        </p:nvSpPr>
        <p:spPr bwMode="auto">
          <a:xfrm>
            <a:off x="1214967" y="3233738"/>
            <a:ext cx="6675967" cy="3070622"/>
          </a:xfrm>
          <a:noFill/>
        </p:spPr>
        <p:txBody>
          <a:bodyPr wrap="none" numCol="1" anchor="ctr" anchorCtr="0" compatLnSpc="1">
            <a:prstTxWarp prst="textNoShape">
              <a:avLst/>
            </a:prstTxWarp>
          </a:bodyPr>
          <a:lstStyle/>
          <a:p>
            <a:pPr defTabSz="449263" eaLnBrk="1" hangingPunct="1">
              <a:spcBef>
                <a:spcPct val="0"/>
              </a:spcBef>
            </a:pPr>
            <a:endParaRPr lang="en-US" dirty="0" smtClean="0"/>
          </a:p>
        </p:txBody>
      </p:sp>
    </p:spTree>
    <p:extLst>
      <p:ext uri="{BB962C8B-B14F-4D97-AF65-F5344CB8AC3E}">
        <p14:creationId xmlns:p14="http://schemas.microsoft.com/office/powerpoint/2010/main" val="44794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7</a:t>
            </a:fld>
            <a:endParaRPr lang="en-GB" dirty="0"/>
          </a:p>
        </p:txBody>
      </p:sp>
      <p:sp>
        <p:nvSpPr>
          <p:cNvPr id="35843" name="Rectangle 7"/>
          <p:cNvSpPr txBox="1">
            <a:spLocks noGrp="1" noChangeArrowheads="1"/>
          </p:cNvSpPr>
          <p:nvPr/>
        </p:nvSpPr>
        <p:spPr bwMode="auto">
          <a:xfrm>
            <a:off x="5179484" y="651391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7</a:t>
            </a:fld>
            <a:endParaRPr lang="en-US" sz="1200" dirty="0"/>
          </a:p>
        </p:txBody>
      </p:sp>
      <p:sp>
        <p:nvSpPr>
          <p:cNvPr id="3584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7</a:t>
            </a:fld>
            <a:endParaRPr lang="en-GB" sz="1200" dirty="0"/>
          </a:p>
        </p:txBody>
      </p:sp>
      <p:sp>
        <p:nvSpPr>
          <p:cNvPr id="35845"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6" name="Rectangle 3"/>
          <p:cNvSpPr>
            <a:spLocks noGrp="1" noChangeArrowheads="1"/>
          </p:cNvSpPr>
          <p:nvPr>
            <p:ph type="body" idx="1"/>
          </p:nvPr>
        </p:nvSpPr>
        <p:spPr bwMode="auto">
          <a:xfrm>
            <a:off x="1214967" y="3233738"/>
            <a:ext cx="6675967" cy="3069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defTabSz="449263" eaLnBrk="1" hangingPunct="1">
              <a:spcBef>
                <a:spcPct val="0"/>
              </a:spcBef>
            </a:pPr>
            <a:endParaRPr lang="en-US" dirty="0">
              <a:latin typeface="Calibri" charset="0"/>
            </a:endParaRPr>
          </a:p>
        </p:txBody>
      </p:sp>
    </p:spTree>
    <p:extLst>
      <p:ext uri="{BB962C8B-B14F-4D97-AF65-F5344CB8AC3E}">
        <p14:creationId xmlns:p14="http://schemas.microsoft.com/office/powerpoint/2010/main" val="410259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8</a:t>
            </a:fld>
            <a:endParaRPr lang="en-GB" dirty="0"/>
          </a:p>
        </p:txBody>
      </p:sp>
      <p:sp>
        <p:nvSpPr>
          <p:cNvPr id="35843" name="Rectangle 7"/>
          <p:cNvSpPr txBox="1">
            <a:spLocks noGrp="1" noChangeArrowheads="1"/>
          </p:cNvSpPr>
          <p:nvPr/>
        </p:nvSpPr>
        <p:spPr bwMode="auto">
          <a:xfrm>
            <a:off x="5179484" y="651391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8</a:t>
            </a:fld>
            <a:endParaRPr lang="en-US" sz="1200" dirty="0"/>
          </a:p>
        </p:txBody>
      </p:sp>
      <p:sp>
        <p:nvSpPr>
          <p:cNvPr id="3584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8</a:t>
            </a:fld>
            <a:endParaRPr lang="en-GB" sz="1200" dirty="0"/>
          </a:p>
        </p:txBody>
      </p:sp>
      <p:sp>
        <p:nvSpPr>
          <p:cNvPr id="35845"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6" name="Rectangle 3"/>
          <p:cNvSpPr>
            <a:spLocks noGrp="1" noChangeArrowheads="1"/>
          </p:cNvSpPr>
          <p:nvPr>
            <p:ph type="body" idx="1"/>
          </p:nvPr>
        </p:nvSpPr>
        <p:spPr bwMode="auto">
          <a:xfrm>
            <a:off x="1214967" y="3233738"/>
            <a:ext cx="6675967" cy="3069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defTabSz="449263" eaLnBrk="1" hangingPunct="1">
              <a:spcBef>
                <a:spcPct val="0"/>
              </a:spcBef>
            </a:pPr>
            <a:endParaRPr lang="en-US" dirty="0">
              <a:latin typeface="Calibri" charset="0"/>
            </a:endParaRPr>
          </a:p>
        </p:txBody>
      </p:sp>
    </p:spTree>
    <p:extLst>
      <p:ext uri="{BB962C8B-B14F-4D97-AF65-F5344CB8AC3E}">
        <p14:creationId xmlns:p14="http://schemas.microsoft.com/office/powerpoint/2010/main" val="410259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4C57F9-B2F7-B040-A648-BBF1846D2DE4}" type="slidenum">
              <a:rPr lang="en-GB"/>
              <a:pPr eaLnBrk="1" hangingPunct="1"/>
              <a:t>9</a:t>
            </a:fld>
            <a:endParaRPr lang="en-GB" dirty="0"/>
          </a:p>
        </p:txBody>
      </p:sp>
      <p:sp>
        <p:nvSpPr>
          <p:cNvPr id="35843" name="Rectangle 7"/>
          <p:cNvSpPr txBox="1">
            <a:spLocks noGrp="1" noChangeArrowheads="1"/>
          </p:cNvSpPr>
          <p:nvPr/>
        </p:nvSpPr>
        <p:spPr bwMode="auto">
          <a:xfrm>
            <a:off x="5179484" y="651391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2C2FD96B-BC23-D54A-BD7B-1D367FD0CA1E}" type="slidenum">
              <a:rPr lang="en-US" sz="1200"/>
              <a:pPr algn="r" eaLnBrk="1" hangingPunct="1"/>
              <a:t>9</a:t>
            </a:fld>
            <a:endParaRPr lang="en-US" sz="1200" dirty="0"/>
          </a:p>
        </p:txBody>
      </p:sp>
      <p:sp>
        <p:nvSpPr>
          <p:cNvPr id="35844"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539C293E-BA71-8F47-928C-67A0836C7E63}" type="slidenum">
              <a:rPr lang="en-GB" sz="1200"/>
              <a:pPr algn="r" eaLnBrk="1" hangingPunct="1"/>
              <a:t>9</a:t>
            </a:fld>
            <a:endParaRPr lang="en-GB" sz="1200" dirty="0"/>
          </a:p>
        </p:txBody>
      </p:sp>
      <p:sp>
        <p:nvSpPr>
          <p:cNvPr id="35845" name="Rectangle 2"/>
          <p:cNvSpPr>
            <a:spLocks noGrp="1" noRot="1" noChangeAspect="1" noChangeArrowheads="1" noTextEdit="1"/>
          </p:cNvSpPr>
          <p:nvPr>
            <p:ph type="sldImg"/>
          </p:nvPr>
        </p:nvSpPr>
        <p:spPr bwMode="auto">
          <a:xfrm>
            <a:off x="2849563" y="522288"/>
            <a:ext cx="3408362" cy="25558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6" name="Rectangle 3"/>
          <p:cNvSpPr>
            <a:spLocks noGrp="1" noChangeArrowheads="1"/>
          </p:cNvSpPr>
          <p:nvPr>
            <p:ph type="body" idx="1"/>
          </p:nvPr>
        </p:nvSpPr>
        <p:spPr bwMode="auto">
          <a:xfrm>
            <a:off x="1214967" y="3233738"/>
            <a:ext cx="6675967" cy="3069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pPr defTabSz="449263" eaLnBrk="1" hangingPunct="1">
              <a:spcBef>
                <a:spcPct val="0"/>
              </a:spcBef>
            </a:pPr>
            <a:endParaRPr lang="en-US" dirty="0">
              <a:latin typeface="Calibri" charset="0"/>
            </a:endParaRPr>
          </a:p>
        </p:txBody>
      </p:sp>
    </p:spTree>
    <p:extLst>
      <p:ext uri="{BB962C8B-B14F-4D97-AF65-F5344CB8AC3E}">
        <p14:creationId xmlns:p14="http://schemas.microsoft.com/office/powerpoint/2010/main" val="410259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F1FF30B-914F-DD4B-8E37-95030350C0D6}"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126937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1FF30B-914F-DD4B-8E37-95030350C0D6}"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130701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1FF30B-914F-DD4B-8E37-95030350C0D6}"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116793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F1FF30B-914F-DD4B-8E37-95030350C0D6}"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394377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F1FF30B-914F-DD4B-8E37-95030350C0D6}"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271881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1FF30B-914F-DD4B-8E37-95030350C0D6}"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11547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F1FF30B-914F-DD4B-8E37-95030350C0D6}"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280389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F1FF30B-914F-DD4B-8E37-95030350C0D6}"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6052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FF30B-914F-DD4B-8E37-95030350C0D6}"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237724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1FF30B-914F-DD4B-8E37-95030350C0D6}"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317449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F1FF30B-914F-DD4B-8E37-95030350C0D6}"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80A35-0B19-2042-BB07-D794C8D7255A}" type="slidenum">
              <a:rPr lang="en-US" smtClean="0"/>
              <a:t>‹#›</a:t>
            </a:fld>
            <a:endParaRPr lang="en-US"/>
          </a:p>
        </p:txBody>
      </p:sp>
    </p:spTree>
    <p:extLst>
      <p:ext uri="{BB962C8B-B14F-4D97-AF65-F5344CB8AC3E}">
        <p14:creationId xmlns:p14="http://schemas.microsoft.com/office/powerpoint/2010/main" val="297694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FF30B-914F-DD4B-8E37-95030350C0D6}"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80A35-0B19-2042-BB07-D794C8D7255A}" type="slidenum">
              <a:rPr lang="en-US" smtClean="0"/>
              <a:t>‹#›</a:t>
            </a:fld>
            <a:endParaRPr lang="en-US"/>
          </a:p>
        </p:txBody>
      </p:sp>
    </p:spTree>
    <p:extLst>
      <p:ext uri="{BB962C8B-B14F-4D97-AF65-F5344CB8AC3E}">
        <p14:creationId xmlns:p14="http://schemas.microsoft.com/office/powerpoint/2010/main" val="2632900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1.jpeg"/><Relationship Id="rId9"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mailto:guy.giles@lookinglocal.gov.uk" TargetMode="External"/><Relationship Id="rId7"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www.lookinglocal.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534988" y="115888"/>
            <a:ext cx="4973637" cy="488950"/>
          </a:xfrm>
          <a:prstGeom prst="rect">
            <a:avLst/>
          </a:prstGeom>
          <a:noFill/>
          <a:ln w="9525">
            <a:noFill/>
            <a:miter lim="800000"/>
            <a:headEnd/>
            <a:tailEnd/>
          </a:ln>
        </p:spPr>
        <p:txBody>
          <a:bodyPr>
            <a:spAutoFit/>
          </a:bodyPr>
          <a:lstStyle/>
          <a:p>
            <a:pPr>
              <a:spcBef>
                <a:spcPct val="50000"/>
              </a:spcBef>
            </a:pPr>
            <a:r>
              <a:rPr lang="en-GB" sz="2600" b="1">
                <a:solidFill>
                  <a:schemeClr val="bg1"/>
                </a:solidFill>
                <a:latin typeface="Calibri" pitchFamily="34" charset="0"/>
              </a:rPr>
              <a:t>It is…</a:t>
            </a:r>
          </a:p>
        </p:txBody>
      </p:sp>
      <p:pic>
        <p:nvPicPr>
          <p:cNvPr id="163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w="9525">
            <a:noFill/>
            <a:round/>
            <a:headEnd/>
            <a:tailEnd/>
          </a:ln>
        </p:spPr>
      </p:pic>
      <p:pic>
        <p:nvPicPr>
          <p:cNvPr id="9" name="Content Placeholder 8" descr="KirkleesCouncil_new logo"/>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228600" y="5651500"/>
            <a:ext cx="1955800" cy="977900"/>
          </a:xfrm>
          <a:noFill/>
        </p:spPr>
      </p:pic>
      <p:pic>
        <p:nvPicPr>
          <p:cNvPr id="3" name="Picture 2"/>
          <p:cNvPicPr>
            <a:picLocks noChangeAspect="1"/>
          </p:cNvPicPr>
          <p:nvPr/>
        </p:nvPicPr>
        <p:blipFill>
          <a:blip r:embed="rId5"/>
          <a:stretch>
            <a:fillRect/>
          </a:stretch>
        </p:blipFill>
        <p:spPr>
          <a:xfrm>
            <a:off x="0" y="1485900"/>
            <a:ext cx="9144000" cy="3886200"/>
          </a:xfrm>
          <a:prstGeom prst="rect">
            <a:avLst/>
          </a:prstGeom>
        </p:spPr>
      </p:pic>
      <p:sp>
        <p:nvSpPr>
          <p:cNvPr id="2" name="TextBox 1"/>
          <p:cNvSpPr txBox="1"/>
          <p:nvPr/>
        </p:nvSpPr>
        <p:spPr>
          <a:xfrm>
            <a:off x="5785706" y="5744637"/>
            <a:ext cx="2766078" cy="584775"/>
          </a:xfrm>
          <a:prstGeom prst="rect">
            <a:avLst/>
          </a:prstGeom>
          <a:noFill/>
        </p:spPr>
        <p:txBody>
          <a:bodyPr wrap="none" rtlCol="0">
            <a:spAutoFit/>
          </a:bodyPr>
          <a:lstStyle/>
          <a:p>
            <a:r>
              <a:rPr lang="en-GB" sz="1600" dirty="0" smtClean="0">
                <a:latin typeface="Calibri" panose="020F0502020204030204" pitchFamily="34" charset="0"/>
              </a:rPr>
              <a:t>Guy Giles, Programme Director</a:t>
            </a:r>
          </a:p>
          <a:p>
            <a:r>
              <a:rPr lang="en-GB" sz="1600" dirty="0" smtClean="0">
                <a:latin typeface="Calibri" panose="020F0502020204030204" pitchFamily="34" charset="0"/>
              </a:rPr>
              <a:t>26</a:t>
            </a:r>
            <a:r>
              <a:rPr lang="en-GB" sz="1600" baseline="30000" dirty="0" smtClean="0">
                <a:latin typeface="Calibri" panose="020F0502020204030204" pitchFamily="34" charset="0"/>
              </a:rPr>
              <a:t>th</a:t>
            </a:r>
            <a:r>
              <a:rPr lang="en-GB" sz="1600" dirty="0" smtClean="0">
                <a:latin typeface="Calibri" panose="020F0502020204030204" pitchFamily="34" charset="0"/>
              </a:rPr>
              <a:t> February 2014</a:t>
            </a:r>
            <a:endParaRPr lang="en-GB" sz="1600" dirty="0">
              <a:latin typeface="Calibri" panose="020F0502020204030204" pitchFamily="34" charset="0"/>
            </a:endParaRPr>
          </a:p>
        </p:txBody>
      </p:sp>
    </p:spTree>
    <p:extLst>
      <p:ext uri="{BB962C8B-B14F-4D97-AF65-F5344CB8AC3E}">
        <p14:creationId xmlns:p14="http://schemas.microsoft.com/office/powerpoint/2010/main" val="10703975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b="1"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764704"/>
            <a:ext cx="2592288" cy="51772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3761" y="692696"/>
            <a:ext cx="2712335" cy="5328592"/>
          </a:xfrm>
          <a:prstGeom prst="rect">
            <a:avLst/>
          </a:prstGeom>
        </p:spPr>
      </p:pic>
      <p:sp>
        <p:nvSpPr>
          <p:cNvPr id="7" name="TextBox 6"/>
          <p:cNvSpPr txBox="1"/>
          <p:nvPr/>
        </p:nvSpPr>
        <p:spPr>
          <a:xfrm>
            <a:off x="323528" y="5949280"/>
            <a:ext cx="1772766" cy="553998"/>
          </a:xfrm>
          <a:prstGeom prst="rect">
            <a:avLst/>
          </a:prstGeom>
          <a:noFill/>
        </p:spPr>
        <p:txBody>
          <a:bodyPr wrap="none" rtlCol="0">
            <a:spAutoFit/>
          </a:bodyPr>
          <a:lstStyle/>
          <a:p>
            <a:r>
              <a:rPr lang="en-US" sz="1500" dirty="0" smtClean="0"/>
              <a:t>Push Message when </a:t>
            </a:r>
          </a:p>
          <a:p>
            <a:r>
              <a:rPr lang="en-US" sz="1500" dirty="0" smtClean="0"/>
              <a:t>phone off</a:t>
            </a:r>
            <a:endParaRPr lang="en-US" sz="1500" dirty="0"/>
          </a:p>
        </p:txBody>
      </p:sp>
      <p:sp>
        <p:nvSpPr>
          <p:cNvPr id="13" name="TextBox 12"/>
          <p:cNvSpPr txBox="1"/>
          <p:nvPr/>
        </p:nvSpPr>
        <p:spPr>
          <a:xfrm>
            <a:off x="2987824" y="5951021"/>
            <a:ext cx="1772766" cy="553998"/>
          </a:xfrm>
          <a:prstGeom prst="rect">
            <a:avLst/>
          </a:prstGeom>
          <a:noFill/>
        </p:spPr>
        <p:txBody>
          <a:bodyPr wrap="none" rtlCol="0">
            <a:spAutoFit/>
          </a:bodyPr>
          <a:lstStyle/>
          <a:p>
            <a:r>
              <a:rPr lang="en-US" sz="1500" dirty="0" smtClean="0"/>
              <a:t>Push Message when </a:t>
            </a:r>
          </a:p>
          <a:p>
            <a:r>
              <a:rPr lang="en-US" sz="1500" dirty="0"/>
              <a:t>p</a:t>
            </a:r>
            <a:r>
              <a:rPr lang="en-US" sz="1500" dirty="0" smtClean="0"/>
              <a:t>hone in use</a:t>
            </a:r>
            <a:endParaRPr lang="en-US" sz="1500" dirty="0"/>
          </a:p>
        </p:txBody>
      </p:sp>
      <p:sp>
        <p:nvSpPr>
          <p:cNvPr id="11" name="TextBox 10"/>
          <p:cNvSpPr txBox="1"/>
          <p:nvPr/>
        </p:nvSpPr>
        <p:spPr>
          <a:xfrm>
            <a:off x="5724128" y="1476648"/>
            <a:ext cx="3240360" cy="4878258"/>
          </a:xfrm>
          <a:prstGeom prst="rect">
            <a:avLst/>
          </a:prstGeom>
          <a:noFill/>
        </p:spPr>
        <p:txBody>
          <a:bodyPr wrap="square" rtlCol="0">
            <a:spAutoFit/>
          </a:bodyPr>
          <a:lstStyle/>
          <a:p>
            <a:r>
              <a:rPr lang="en-US" sz="1500" dirty="0" smtClean="0"/>
              <a:t>Push messaging is managed via the My Landlord management portal</a:t>
            </a:r>
          </a:p>
          <a:p>
            <a:endParaRPr lang="en-US" sz="1500" dirty="0"/>
          </a:p>
          <a:p>
            <a:r>
              <a:rPr lang="en-US" sz="1500" dirty="0" smtClean="0"/>
              <a:t>Every message appear in full on the home screen – or as a received message which needs to be viewed /cleared if the phone is in use</a:t>
            </a:r>
          </a:p>
          <a:p>
            <a:endParaRPr lang="en-US" sz="1500" dirty="0"/>
          </a:p>
          <a:p>
            <a:r>
              <a:rPr lang="en-US" sz="1500" dirty="0" smtClean="0"/>
              <a:t>Valuable for questions, appointment reminders, updates</a:t>
            </a:r>
          </a:p>
          <a:p>
            <a:endParaRPr lang="en-US" sz="1500" dirty="0"/>
          </a:p>
          <a:p>
            <a:r>
              <a:rPr lang="en-US" sz="1500" dirty="0" smtClean="0"/>
              <a:t>Gives feedback and rating capability following the repair </a:t>
            </a:r>
          </a:p>
          <a:p>
            <a:endParaRPr lang="en-US" sz="1500" dirty="0"/>
          </a:p>
          <a:p>
            <a:r>
              <a:rPr lang="en-US" sz="1500" dirty="0"/>
              <a:t>By ensuring availability &amp; having a quicker conversation, repair scheduling can be better managed</a:t>
            </a:r>
            <a:endParaRPr lang="en-US" sz="1500" dirty="0" smtClean="0"/>
          </a:p>
          <a:p>
            <a:endParaRPr lang="en-US" sz="1400" dirty="0"/>
          </a:p>
          <a:p>
            <a:endParaRPr lang="en-US" sz="1400" dirty="0" smtClean="0"/>
          </a:p>
          <a:p>
            <a:endParaRPr lang="en-US" sz="1400" dirty="0"/>
          </a:p>
          <a:p>
            <a:endParaRPr lang="en-US" sz="1400" dirty="0"/>
          </a:p>
        </p:txBody>
      </p:sp>
      <p:sp>
        <p:nvSpPr>
          <p:cNvPr id="12"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200" b="1" dirty="0" smtClean="0">
                <a:solidFill>
                  <a:schemeClr val="bg1"/>
                </a:solidFill>
                <a:latin typeface="Calibri"/>
                <a:cs typeface="Calibri"/>
              </a:rPr>
              <a:t>PUSH MESSAGING</a:t>
            </a:r>
            <a:endParaRPr lang="en-US" sz="2200" b="1" dirty="0">
              <a:solidFill>
                <a:schemeClr val="bg1"/>
              </a:solidFill>
              <a:latin typeface="Calibri"/>
              <a:cs typeface="Calibri"/>
            </a:endParaRPr>
          </a:p>
        </p:txBody>
      </p:sp>
    </p:spTree>
    <p:extLst>
      <p:ext uri="{BB962C8B-B14F-4D97-AF65-F5344CB8AC3E}">
        <p14:creationId xmlns:p14="http://schemas.microsoft.com/office/powerpoint/2010/main" val="93268895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b="1" dirty="0"/>
          </a:p>
        </p:txBody>
      </p:sp>
      <p:sp>
        <p:nvSpPr>
          <p:cNvPr id="4" name="TextBox 3"/>
          <p:cNvSpPr txBox="1"/>
          <p:nvPr/>
        </p:nvSpPr>
        <p:spPr>
          <a:xfrm>
            <a:off x="5724128" y="1147337"/>
            <a:ext cx="3240360" cy="4909036"/>
          </a:xfrm>
          <a:prstGeom prst="rect">
            <a:avLst/>
          </a:prstGeom>
          <a:noFill/>
        </p:spPr>
        <p:txBody>
          <a:bodyPr wrap="square" rtlCol="0">
            <a:spAutoFit/>
          </a:bodyPr>
          <a:lstStyle/>
          <a:p>
            <a:r>
              <a:rPr lang="en-US" sz="1600" b="1" dirty="0" smtClean="0"/>
              <a:t>My Landlord Management Portal </a:t>
            </a:r>
            <a:endParaRPr lang="en-US" sz="1600" b="1" dirty="0"/>
          </a:p>
          <a:p>
            <a:endParaRPr lang="en-US" sz="1400" dirty="0"/>
          </a:p>
          <a:p>
            <a:r>
              <a:rPr lang="en-US" sz="1500" dirty="0" smtClean="0"/>
              <a:t>A simple intuitive web portal allowing repairs management and communication</a:t>
            </a:r>
          </a:p>
          <a:p>
            <a:endParaRPr lang="en-US" sz="1500" dirty="0"/>
          </a:p>
          <a:p>
            <a:r>
              <a:rPr lang="en-US" sz="1500" dirty="0" smtClean="0"/>
              <a:t>Email notification when reports are submitted</a:t>
            </a:r>
          </a:p>
          <a:p>
            <a:endParaRPr lang="en-US" sz="1500" dirty="0"/>
          </a:p>
          <a:p>
            <a:r>
              <a:rPr lang="en-US" sz="1500" dirty="0" smtClean="0"/>
              <a:t>Individual report tracking capabilities</a:t>
            </a:r>
          </a:p>
          <a:p>
            <a:endParaRPr lang="en-US" sz="1500" dirty="0"/>
          </a:p>
          <a:p>
            <a:r>
              <a:rPr lang="en-US" sz="1500" dirty="0" smtClean="0"/>
              <a:t>When a report is received it shows images, detail of the issue, availability, tenant details and comments</a:t>
            </a:r>
          </a:p>
          <a:p>
            <a:endParaRPr lang="en-US" sz="1500" dirty="0"/>
          </a:p>
          <a:p>
            <a:r>
              <a:rPr lang="en-US" sz="1500" dirty="0" smtClean="0"/>
              <a:t>Communication is enabled within the portal and can be seen in one view </a:t>
            </a:r>
          </a:p>
          <a:p>
            <a:endParaRPr lang="en-US" sz="1500" dirty="0"/>
          </a:p>
          <a:p>
            <a:r>
              <a:rPr lang="en-US" sz="1500" dirty="0" smtClean="0"/>
              <a:t>Export and integration capabilities</a:t>
            </a:r>
          </a:p>
          <a:p>
            <a:endParaRPr lang="en-US" sz="1400" dirty="0"/>
          </a:p>
          <a:p>
            <a:endParaRPr lang="en-US" sz="14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891652"/>
            <a:ext cx="5046032" cy="570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200" b="1" dirty="0" smtClean="0">
                <a:solidFill>
                  <a:schemeClr val="bg1"/>
                </a:solidFill>
                <a:latin typeface="Calibri"/>
                <a:cs typeface="Calibri"/>
              </a:rPr>
              <a:t>MANAGEMENT PORTAL</a:t>
            </a:r>
            <a:endParaRPr lang="en-US" sz="2200" b="1" dirty="0">
              <a:solidFill>
                <a:schemeClr val="bg1"/>
              </a:solidFill>
              <a:latin typeface="Calibri"/>
              <a:cs typeface="Calibri"/>
            </a:endParaRPr>
          </a:p>
        </p:txBody>
      </p:sp>
    </p:spTree>
    <p:extLst>
      <p:ext uri="{BB962C8B-B14F-4D97-AF65-F5344CB8AC3E}">
        <p14:creationId xmlns:p14="http://schemas.microsoft.com/office/powerpoint/2010/main" val="141673785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b="1" dirty="0"/>
          </a:p>
        </p:txBody>
      </p:sp>
      <p:sp>
        <p:nvSpPr>
          <p:cNvPr id="15"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200" b="1" dirty="0" smtClean="0">
                <a:solidFill>
                  <a:schemeClr val="bg1"/>
                </a:solidFill>
                <a:latin typeface="Calibri"/>
                <a:cs typeface="Calibri"/>
              </a:rPr>
              <a:t>INTEGRATION</a:t>
            </a:r>
            <a:endParaRPr lang="en-US" sz="2200" b="1" dirty="0">
              <a:solidFill>
                <a:schemeClr val="bg1"/>
              </a:solidFill>
              <a:latin typeface="Calibri"/>
              <a:cs typeface="Calibri"/>
            </a:endParaRPr>
          </a:p>
        </p:txBody>
      </p:sp>
      <p:sp>
        <p:nvSpPr>
          <p:cNvPr id="16" name="TextBox 15"/>
          <p:cNvSpPr txBox="1"/>
          <p:nvPr/>
        </p:nvSpPr>
        <p:spPr>
          <a:xfrm>
            <a:off x="5500608" y="1974488"/>
            <a:ext cx="3240360" cy="3493264"/>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t>MEARS – first to complete full end-to-end integration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Will go live at Epping Forest in March 2014</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Real time bookings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Push messaging integration</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No additional costs</a:t>
            </a:r>
          </a:p>
          <a:p>
            <a:endParaRPr lang="en-US" sz="1400" dirty="0"/>
          </a:p>
          <a:p>
            <a:endParaRPr lang="en-US" sz="1400" dirty="0" smtClean="0"/>
          </a:p>
          <a:p>
            <a:endParaRPr lang="en-US" sz="1400" dirty="0"/>
          </a:p>
          <a:p>
            <a:endParaRPr lang="en-US" sz="14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755" y="2507297"/>
            <a:ext cx="4139565" cy="1367045"/>
          </a:xfrm>
          <a:prstGeom prst="rect">
            <a:avLst/>
          </a:prstGeom>
        </p:spPr>
      </p:pic>
      <p:pic>
        <p:nvPicPr>
          <p:cNvPr id="17" name="Picture 4" descr="graphi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4525" y="5516563"/>
            <a:ext cx="312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950" y="5845175"/>
            <a:ext cx="1703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9302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b="1" dirty="0"/>
          </a:p>
        </p:txBody>
      </p:sp>
      <p:sp>
        <p:nvSpPr>
          <p:cNvPr id="15"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200" b="1" dirty="0" smtClean="0">
                <a:solidFill>
                  <a:schemeClr val="bg1"/>
                </a:solidFill>
                <a:latin typeface="Calibri"/>
                <a:cs typeface="Calibri"/>
              </a:rPr>
              <a:t>MEET JOE B. LOGGS</a:t>
            </a:r>
            <a:endParaRPr lang="en-US" sz="2200" b="1" dirty="0">
              <a:solidFill>
                <a:schemeClr val="bg1"/>
              </a:solidFill>
              <a:latin typeface="Calibri"/>
              <a:cs typeface="Calibri"/>
            </a:endParaRPr>
          </a:p>
        </p:txBody>
      </p:sp>
      <p:pic>
        <p:nvPicPr>
          <p:cNvPr id="17" name="Picture 4" descr="graph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525" y="5516563"/>
            <a:ext cx="312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950" y="5845175"/>
            <a:ext cx="1703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3280" y="1394619"/>
            <a:ext cx="2956560" cy="3695700"/>
          </a:xfrm>
          <a:prstGeom prst="rect">
            <a:avLst/>
          </a:prstGeom>
        </p:spPr>
      </p:pic>
      <p:sp>
        <p:nvSpPr>
          <p:cNvPr id="11" name="TextBox 10"/>
          <p:cNvSpPr txBox="1"/>
          <p:nvPr/>
        </p:nvSpPr>
        <p:spPr>
          <a:xfrm>
            <a:off x="5216128" y="1679848"/>
            <a:ext cx="3240360" cy="3970318"/>
          </a:xfrm>
          <a:prstGeom prst="rect">
            <a:avLst/>
          </a:prstGeom>
          <a:noFill/>
        </p:spPr>
        <p:txBody>
          <a:bodyPr wrap="square" rtlCol="0">
            <a:spAutoFit/>
          </a:bodyPr>
          <a:lstStyle/>
          <a:p>
            <a:pPr marL="285750" indent="-285750">
              <a:buFont typeface="Arial" panose="020B0604020202020204" pitchFamily="34" charset="0"/>
              <a:buChar char="•"/>
            </a:pPr>
            <a:r>
              <a:rPr lang="en-US" sz="1500" dirty="0" smtClean="0"/>
              <a:t>21 years old</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Good tenant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In arrears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Recently unemployed</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Impacted by Welfare Reforms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smtClean="0"/>
              <a:t>Needs help &amp; support</a:t>
            </a:r>
          </a:p>
          <a:p>
            <a:endParaRPr lang="en-US" sz="1500" dirty="0"/>
          </a:p>
          <a:p>
            <a:endParaRPr lang="en-US" sz="1500" dirty="0"/>
          </a:p>
          <a:p>
            <a:pPr algn="ctr"/>
            <a:r>
              <a:rPr lang="en-US" sz="1500" dirty="0" smtClean="0"/>
              <a:t>What can you do?</a:t>
            </a:r>
            <a:endParaRPr lang="en-US" sz="1400" dirty="0"/>
          </a:p>
          <a:p>
            <a:endParaRPr lang="en-US" sz="1400" dirty="0" smtClean="0"/>
          </a:p>
          <a:p>
            <a:endParaRPr lang="en-US" sz="1400" dirty="0"/>
          </a:p>
          <a:p>
            <a:endParaRPr lang="en-US" sz="1400" dirty="0"/>
          </a:p>
        </p:txBody>
      </p:sp>
    </p:spTree>
    <p:extLst>
      <p:ext uri="{BB962C8B-B14F-4D97-AF65-F5344CB8AC3E}">
        <p14:creationId xmlns:p14="http://schemas.microsoft.com/office/powerpoint/2010/main" val="344680440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b="1"/>
          </a:p>
        </p:txBody>
      </p:sp>
      <p:sp>
        <p:nvSpPr>
          <p:cNvPr id="11277"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200" b="1" dirty="0" smtClean="0">
                <a:solidFill>
                  <a:schemeClr val="bg1"/>
                </a:solidFill>
              </a:rPr>
              <a:t>CURRENT STATUS QUO</a:t>
            </a:r>
            <a:endParaRPr lang="en-GB" sz="2200" b="1" dirty="0">
              <a:solidFill>
                <a:schemeClr val="bg1"/>
              </a:solidFill>
            </a:endParaRPr>
          </a:p>
        </p:txBody>
      </p:sp>
      <p:sp>
        <p:nvSpPr>
          <p:cNvPr id="2" name="Rectangle 1"/>
          <p:cNvSpPr/>
          <p:nvPr/>
        </p:nvSpPr>
        <p:spPr>
          <a:xfrm>
            <a:off x="446680" y="1222738"/>
            <a:ext cx="8574490" cy="2862322"/>
          </a:xfrm>
          <a:prstGeom prst="rect">
            <a:avLst/>
          </a:prstGeom>
        </p:spPr>
        <p:txBody>
          <a:bodyPr wrap="square">
            <a:spAutoFit/>
          </a:bodyPr>
          <a:lstStyle/>
          <a:p>
            <a:pPr marL="285750" indent="-285750">
              <a:spcAft>
                <a:spcPts val="0"/>
              </a:spcAft>
              <a:buFont typeface="Arial" panose="020B0604020202020204" pitchFamily="34" charset="0"/>
              <a:buChar char="•"/>
            </a:pPr>
            <a:r>
              <a:rPr lang="en-US" dirty="0" smtClean="0"/>
              <a:t>Maintain </a:t>
            </a:r>
            <a:r>
              <a:rPr lang="en-US" dirty="0"/>
              <a:t>your own database of </a:t>
            </a:r>
            <a:r>
              <a:rPr lang="en-US" dirty="0" smtClean="0"/>
              <a:t>information, services</a:t>
            </a:r>
            <a:r>
              <a:rPr lang="en-US" dirty="0"/>
              <a:t>, </a:t>
            </a:r>
            <a:r>
              <a:rPr lang="en-US" dirty="0" smtClean="0"/>
              <a:t>and </a:t>
            </a:r>
            <a:r>
              <a:rPr lang="en-US" dirty="0"/>
              <a:t>support groups</a:t>
            </a:r>
            <a:r>
              <a:rPr lang="en-US" dirty="0" smtClean="0"/>
              <a:t>.</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r>
              <a:rPr lang="en-US" dirty="0" smtClean="0"/>
              <a:t>This </a:t>
            </a:r>
            <a:r>
              <a:rPr lang="en-US" dirty="0"/>
              <a:t>carries extensive ongoing resource efforts and historically stagnates as the data within it becomes out of date and lacks the richness and personalization that people now expect from an online experience. </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r>
              <a:rPr lang="en-US" dirty="0"/>
              <a:t>Nor does it tap into the smaller community run support groups who choose to engage with social media as a means to communicate and support each other</a:t>
            </a:r>
            <a:r>
              <a:rPr lang="en-US" dirty="0" smtClean="0"/>
              <a:t>.</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r>
              <a:rPr lang="en-US" dirty="0" smtClean="0"/>
              <a:t>Top down, ‘build and they will come’ mentality</a:t>
            </a:r>
            <a:endParaRPr lang="en-GB" dirty="0"/>
          </a:p>
        </p:txBody>
      </p:sp>
      <p:pic>
        <p:nvPicPr>
          <p:cNvPr id="9" name="Picture 4" descr="graph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525" y="5516563"/>
            <a:ext cx="312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950" y="5845175"/>
            <a:ext cx="1703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68384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b="1"/>
          </a:p>
        </p:txBody>
      </p:sp>
      <p:pic>
        <p:nvPicPr>
          <p:cNvPr id="9" name="Picture 4" descr="graph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525" y="5516563"/>
            <a:ext cx="312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950" y="5845175"/>
            <a:ext cx="1703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200" b="1" dirty="0" smtClean="0">
                <a:solidFill>
                  <a:schemeClr val="bg1"/>
                </a:solidFill>
              </a:rPr>
              <a:t>CURRENT STATUS QUO</a:t>
            </a:r>
            <a:endParaRPr lang="en-GB" sz="2200" b="1" dirty="0">
              <a:solidFill>
                <a:schemeClr val="bg1"/>
              </a:solidFill>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6068" y="1147764"/>
            <a:ext cx="6011863" cy="4006728"/>
          </a:xfrm>
          <a:prstGeom prst="rect">
            <a:avLst/>
          </a:prstGeom>
        </p:spPr>
      </p:pic>
    </p:spTree>
    <p:extLst>
      <p:ext uri="{BB962C8B-B14F-4D97-AF65-F5344CB8AC3E}">
        <p14:creationId xmlns:p14="http://schemas.microsoft.com/office/powerpoint/2010/main" val="36314375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b="1"/>
          </a:p>
        </p:txBody>
      </p:sp>
      <p:pic>
        <p:nvPicPr>
          <p:cNvPr id="9" name="Picture 4" descr="graph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525" y="5516563"/>
            <a:ext cx="312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950" y="5845175"/>
            <a:ext cx="1703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200" b="1" dirty="0" smtClean="0">
                <a:solidFill>
                  <a:schemeClr val="bg1"/>
                </a:solidFill>
              </a:rPr>
              <a:t>CURRENT STATUS QUO</a:t>
            </a:r>
            <a:endParaRPr lang="en-GB" sz="2200" b="1" dirty="0">
              <a:solidFill>
                <a:schemeClr val="bg1"/>
              </a:solidFill>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6000" y="1247977"/>
            <a:ext cx="6012000" cy="3998215"/>
          </a:xfrm>
          <a:prstGeom prst="rect">
            <a:avLst/>
          </a:prstGeom>
        </p:spPr>
      </p:pic>
    </p:spTree>
    <p:extLst>
      <p:ext uri="{BB962C8B-B14F-4D97-AF65-F5344CB8AC3E}">
        <p14:creationId xmlns:p14="http://schemas.microsoft.com/office/powerpoint/2010/main" val="33580476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203234" y="822643"/>
            <a:ext cx="740338" cy="5719208"/>
          </a:xfrm>
          <a:prstGeom prst="rect">
            <a:avLst/>
          </a:prstGeom>
        </p:spPr>
      </p:pic>
      <p:pic>
        <p:nvPicPr>
          <p:cNvPr id="3"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9" name="Picture 8" descr="Facebook.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850" y="4059852"/>
            <a:ext cx="1502723" cy="525953"/>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850" y="4804269"/>
            <a:ext cx="1390681" cy="629639"/>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850" y="2923583"/>
            <a:ext cx="1295400" cy="917805"/>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3850" y="5652372"/>
            <a:ext cx="1079678" cy="942743"/>
          </a:xfrm>
          <a:prstGeom prst="rect">
            <a:avLst/>
          </a:prstGeom>
        </p:spPr>
      </p:pic>
      <p:sp>
        <p:nvSpPr>
          <p:cNvPr id="17" name="TextBox 16"/>
          <p:cNvSpPr txBox="1"/>
          <p:nvPr/>
        </p:nvSpPr>
        <p:spPr>
          <a:xfrm>
            <a:off x="2972866" y="998720"/>
            <a:ext cx="3094182" cy="523220"/>
          </a:xfrm>
          <a:prstGeom prst="rect">
            <a:avLst/>
          </a:prstGeom>
          <a:noFill/>
        </p:spPr>
        <p:txBody>
          <a:bodyPr wrap="square" rtlCol="0">
            <a:spAutoFit/>
          </a:bodyPr>
          <a:lstStyle/>
          <a:p>
            <a:r>
              <a:rPr lang="en-US" sz="1400" dirty="0" smtClean="0"/>
              <a:t>Local &amp; National databases of support services e.g. LA, CCG, UC, UJ</a:t>
            </a:r>
          </a:p>
        </p:txBody>
      </p:sp>
      <p:sp>
        <p:nvSpPr>
          <p:cNvPr id="18" name="TextBox 17"/>
          <p:cNvSpPr txBox="1"/>
          <p:nvPr/>
        </p:nvSpPr>
        <p:spPr>
          <a:xfrm>
            <a:off x="2972866" y="4949376"/>
            <a:ext cx="2391614" cy="738664"/>
          </a:xfrm>
          <a:prstGeom prst="rect">
            <a:avLst/>
          </a:prstGeom>
          <a:noFill/>
        </p:spPr>
        <p:txBody>
          <a:bodyPr wrap="square" rtlCol="0">
            <a:spAutoFit/>
          </a:bodyPr>
          <a:lstStyle/>
          <a:p>
            <a:r>
              <a:rPr lang="en-US" sz="1400" dirty="0" smtClean="0"/>
              <a:t>Video content – can  include local videos</a:t>
            </a:r>
          </a:p>
          <a:p>
            <a:endParaRPr lang="en-US" sz="1400" dirty="0" smtClean="0"/>
          </a:p>
        </p:txBody>
      </p:sp>
      <p:sp>
        <p:nvSpPr>
          <p:cNvPr id="19" name="TextBox 18"/>
          <p:cNvSpPr txBox="1"/>
          <p:nvPr/>
        </p:nvSpPr>
        <p:spPr>
          <a:xfrm>
            <a:off x="2972866" y="1986384"/>
            <a:ext cx="3519050" cy="523220"/>
          </a:xfrm>
          <a:prstGeom prst="rect">
            <a:avLst/>
          </a:prstGeom>
          <a:noFill/>
        </p:spPr>
        <p:txBody>
          <a:bodyPr wrap="square" rtlCol="0">
            <a:spAutoFit/>
          </a:bodyPr>
          <a:lstStyle/>
          <a:p>
            <a:r>
              <a:rPr lang="en-US" sz="1400" dirty="0" smtClean="0"/>
              <a:t>Separately managed listings for voluntary sector services, schools, </a:t>
            </a:r>
            <a:r>
              <a:rPr lang="en-US" sz="1400" dirty="0" err="1" smtClean="0"/>
              <a:t>centres</a:t>
            </a:r>
            <a:r>
              <a:rPr lang="en-US" sz="1400" dirty="0" smtClean="0"/>
              <a:t>, groups </a:t>
            </a:r>
            <a:r>
              <a:rPr lang="en-US" sz="1400" dirty="0" err="1" smtClean="0"/>
              <a:t>etc</a:t>
            </a:r>
            <a:r>
              <a:rPr lang="en-US" sz="1400" dirty="0" smtClean="0"/>
              <a:t> </a:t>
            </a:r>
          </a:p>
        </p:txBody>
      </p:sp>
      <p:sp>
        <p:nvSpPr>
          <p:cNvPr id="20" name="TextBox 19"/>
          <p:cNvSpPr txBox="1"/>
          <p:nvPr/>
        </p:nvSpPr>
        <p:spPr>
          <a:xfrm>
            <a:off x="2972866" y="2974048"/>
            <a:ext cx="3507505" cy="523220"/>
          </a:xfrm>
          <a:prstGeom prst="rect">
            <a:avLst/>
          </a:prstGeom>
          <a:noFill/>
        </p:spPr>
        <p:txBody>
          <a:bodyPr wrap="square" rtlCol="0">
            <a:spAutoFit/>
          </a:bodyPr>
          <a:lstStyle/>
          <a:p>
            <a:r>
              <a:rPr lang="en-US" sz="1400" dirty="0" smtClean="0"/>
              <a:t>Local &amp; national groups who can support different needs with physical meetings</a:t>
            </a:r>
          </a:p>
        </p:txBody>
      </p:sp>
      <p:sp>
        <p:nvSpPr>
          <p:cNvPr id="21" name="TextBox 20"/>
          <p:cNvSpPr txBox="1"/>
          <p:nvPr/>
        </p:nvSpPr>
        <p:spPr>
          <a:xfrm>
            <a:off x="2972866" y="3961712"/>
            <a:ext cx="3507505" cy="523220"/>
          </a:xfrm>
          <a:prstGeom prst="rect">
            <a:avLst/>
          </a:prstGeom>
          <a:noFill/>
        </p:spPr>
        <p:txBody>
          <a:bodyPr wrap="square" rtlCol="0">
            <a:spAutoFit/>
          </a:bodyPr>
          <a:lstStyle/>
          <a:p>
            <a:r>
              <a:rPr lang="en-US" sz="1400" dirty="0" smtClean="0"/>
              <a:t>Access to Facebook groups with special interest in relevant issues and virtual support  </a:t>
            </a:r>
          </a:p>
        </p:txBody>
      </p:sp>
      <p:sp>
        <p:nvSpPr>
          <p:cNvPr id="22" name="TextBox 21"/>
          <p:cNvSpPr txBox="1"/>
          <p:nvPr/>
        </p:nvSpPr>
        <p:spPr>
          <a:xfrm>
            <a:off x="2972866" y="5937042"/>
            <a:ext cx="3507505" cy="523220"/>
          </a:xfrm>
          <a:prstGeom prst="rect">
            <a:avLst/>
          </a:prstGeom>
          <a:noFill/>
        </p:spPr>
        <p:txBody>
          <a:bodyPr wrap="square" rtlCol="0">
            <a:spAutoFit/>
          </a:bodyPr>
          <a:lstStyle/>
          <a:p>
            <a:r>
              <a:rPr lang="en-US" sz="1400" dirty="0" smtClean="0"/>
              <a:t>Information on issues, careers, law, support &amp; more</a:t>
            </a:r>
          </a:p>
        </p:txBody>
      </p:sp>
      <p:pic>
        <p:nvPicPr>
          <p:cNvPr id="2" name="Picture 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3850" y="1976983"/>
            <a:ext cx="1456271" cy="728136"/>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3850" y="875907"/>
            <a:ext cx="882612" cy="882612"/>
          </a:xfrm>
          <a:prstGeom prst="rect">
            <a:avLst/>
          </a:prstGeom>
        </p:spPr>
      </p:pic>
      <p:sp>
        <p:nvSpPr>
          <p:cNvPr id="32" name="TextBox 31"/>
          <p:cNvSpPr txBox="1"/>
          <p:nvPr/>
        </p:nvSpPr>
        <p:spPr>
          <a:xfrm>
            <a:off x="1220375" y="1097884"/>
            <a:ext cx="831945" cy="523220"/>
          </a:xfrm>
          <a:prstGeom prst="rect">
            <a:avLst/>
          </a:prstGeom>
          <a:noFill/>
        </p:spPr>
        <p:txBody>
          <a:bodyPr wrap="square" rtlCol="0">
            <a:spAutoFit/>
          </a:bodyPr>
          <a:lstStyle/>
          <a:p>
            <a:r>
              <a:rPr lang="en-US" sz="1400" b="1" dirty="0" smtClean="0"/>
              <a:t>Local &amp;</a:t>
            </a:r>
          </a:p>
          <a:p>
            <a:r>
              <a:rPr lang="en-US" sz="1400" b="1" dirty="0" smtClean="0"/>
              <a:t>Nationa</a:t>
            </a:r>
            <a:r>
              <a:rPr lang="en-US" sz="1400" b="1" dirty="0"/>
              <a:t>l</a:t>
            </a:r>
            <a:endParaRPr lang="en-US" sz="1400" b="1" dirty="0" smtClean="0"/>
          </a:p>
        </p:txBody>
      </p:sp>
      <p:pic>
        <p:nvPicPr>
          <p:cNvPr id="7" name="Picture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062" y="2873138"/>
            <a:ext cx="1917645" cy="1260466"/>
          </a:xfrm>
          <a:prstGeom prst="rect">
            <a:avLst/>
          </a:prstGeom>
        </p:spPr>
      </p:pic>
      <p:sp>
        <p:nvSpPr>
          <p:cNvPr id="33" name="TextBox 32"/>
          <p:cNvSpPr txBox="1"/>
          <p:nvPr/>
        </p:nvSpPr>
        <p:spPr>
          <a:xfrm>
            <a:off x="7164865" y="4228986"/>
            <a:ext cx="1826735" cy="307777"/>
          </a:xfrm>
          <a:prstGeom prst="rect">
            <a:avLst/>
          </a:prstGeom>
          <a:noFill/>
        </p:spPr>
        <p:txBody>
          <a:bodyPr wrap="square" rtlCol="0">
            <a:spAutoFit/>
          </a:bodyPr>
          <a:lstStyle/>
          <a:p>
            <a:pPr algn="ctr"/>
            <a:r>
              <a:rPr lang="en-US" sz="1400" b="1" dirty="0" smtClean="0"/>
              <a:t>Your website</a:t>
            </a:r>
          </a:p>
        </p:txBody>
      </p:sp>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53439" y="996950"/>
            <a:ext cx="623570" cy="623570"/>
          </a:xfrm>
          <a:prstGeom prst="rect">
            <a:avLst/>
          </a:prstGeom>
        </p:spPr>
      </p:pic>
      <p:pic>
        <p:nvPicPr>
          <p:cNvPr id="34" name="Picture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53439" y="3900419"/>
            <a:ext cx="623570" cy="623570"/>
          </a:xfrm>
          <a:prstGeom prst="rect">
            <a:avLst/>
          </a:prstGeom>
        </p:spPr>
      </p:pic>
      <p:pic>
        <p:nvPicPr>
          <p:cNvPr id="35" name="Picture 3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53439" y="1964773"/>
            <a:ext cx="623570" cy="623570"/>
          </a:xfrm>
          <a:prstGeom prst="rect">
            <a:avLst/>
          </a:prstGeom>
        </p:spPr>
      </p:pic>
      <p:pic>
        <p:nvPicPr>
          <p:cNvPr id="36" name="Picture 3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53439" y="4868242"/>
            <a:ext cx="623570" cy="623570"/>
          </a:xfrm>
          <a:prstGeom prst="rect">
            <a:avLst/>
          </a:prstGeom>
        </p:spPr>
      </p:pic>
      <p:pic>
        <p:nvPicPr>
          <p:cNvPr id="37" name="Picture 3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53439" y="2932596"/>
            <a:ext cx="623570" cy="623570"/>
          </a:xfrm>
          <a:prstGeom prst="rect">
            <a:avLst/>
          </a:prstGeom>
        </p:spPr>
      </p:pic>
      <p:pic>
        <p:nvPicPr>
          <p:cNvPr id="38" name="Picture 3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53439" y="5836067"/>
            <a:ext cx="623570" cy="623570"/>
          </a:xfrm>
          <a:prstGeom prst="rect">
            <a:avLst/>
          </a:prstGeom>
        </p:spPr>
      </p:pic>
      <p:sp>
        <p:nvSpPr>
          <p:cNvPr id="39"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200" b="1" dirty="0" smtClean="0">
                <a:solidFill>
                  <a:schemeClr val="bg1"/>
                </a:solidFill>
              </a:rPr>
              <a:t>AGORA</a:t>
            </a:r>
            <a:endParaRPr lang="en-GB" sz="2200" b="1" dirty="0">
              <a:solidFill>
                <a:schemeClr val="bg1"/>
              </a:solidFill>
            </a:endParaRPr>
          </a:p>
        </p:txBody>
      </p:sp>
    </p:spTree>
    <p:extLst>
      <p:ext uri="{BB962C8B-B14F-4D97-AF65-F5344CB8AC3E}">
        <p14:creationId xmlns:p14="http://schemas.microsoft.com/office/powerpoint/2010/main" val="3084223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b="1"/>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358" y="755651"/>
            <a:ext cx="6461283" cy="5848624"/>
          </a:xfrm>
          <a:prstGeom prst="rect">
            <a:avLst/>
          </a:prstGeom>
          <a:effectLst>
            <a:outerShdw blurRad="50800" dist="38100" dir="2700000" algn="tl" rotWithShape="0">
              <a:prstClr val="black">
                <a:alpha val="40000"/>
              </a:prstClr>
            </a:outerShdw>
          </a:effectLst>
        </p:spPr>
      </p:pic>
      <p:sp>
        <p:nvSpPr>
          <p:cNvPr id="11"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200" b="1" dirty="0" smtClean="0">
                <a:solidFill>
                  <a:schemeClr val="bg1"/>
                </a:solidFill>
              </a:rPr>
              <a:t>AGORA IN ACTION - DIABETES</a:t>
            </a:r>
            <a:endParaRPr lang="en-GB" sz="2200" b="1" dirty="0">
              <a:solidFill>
                <a:schemeClr val="bg1"/>
              </a:solidFill>
            </a:endParaRPr>
          </a:p>
        </p:txBody>
      </p:sp>
    </p:spTree>
    <p:extLst>
      <p:ext uri="{BB962C8B-B14F-4D97-AF65-F5344CB8AC3E}">
        <p14:creationId xmlns:p14="http://schemas.microsoft.com/office/powerpoint/2010/main" val="137559136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b="1"/>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000" y="755651"/>
            <a:ext cx="6462000" cy="6427773"/>
          </a:xfrm>
          <a:prstGeom prst="rect">
            <a:avLst/>
          </a:prstGeom>
          <a:effectLst>
            <a:outerShdw blurRad="50800" dist="38100" dir="2700000" algn="tl" rotWithShape="0">
              <a:prstClr val="black">
                <a:alpha val="40000"/>
              </a:prstClr>
            </a:outerShdw>
          </a:effectLst>
        </p:spPr>
      </p:pic>
      <p:sp>
        <p:nvSpPr>
          <p:cNvPr id="9"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200" b="1" dirty="0" smtClean="0">
                <a:solidFill>
                  <a:schemeClr val="bg1"/>
                </a:solidFill>
              </a:rPr>
              <a:t>AGORA IN ACTION - DIABETES</a:t>
            </a:r>
            <a:endParaRPr lang="en-GB" sz="2200" b="1" dirty="0">
              <a:solidFill>
                <a:schemeClr val="bg1"/>
              </a:solidFill>
            </a:endParaRPr>
          </a:p>
        </p:txBody>
      </p:sp>
    </p:spTree>
    <p:extLst>
      <p:ext uri="{BB962C8B-B14F-4D97-AF65-F5344CB8AC3E}">
        <p14:creationId xmlns:p14="http://schemas.microsoft.com/office/powerpoint/2010/main" val="320102224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534988" y="115888"/>
            <a:ext cx="4973637" cy="488950"/>
          </a:xfrm>
          <a:prstGeom prst="rect">
            <a:avLst/>
          </a:prstGeom>
          <a:noFill/>
          <a:ln w="9525">
            <a:noFill/>
            <a:miter lim="800000"/>
            <a:headEnd/>
            <a:tailEnd/>
          </a:ln>
        </p:spPr>
        <p:txBody>
          <a:bodyPr>
            <a:spAutoFit/>
          </a:bodyPr>
          <a:lstStyle/>
          <a:p>
            <a:pPr>
              <a:spcBef>
                <a:spcPct val="50000"/>
              </a:spcBef>
            </a:pPr>
            <a:r>
              <a:rPr lang="en-GB" sz="2600" b="1">
                <a:solidFill>
                  <a:schemeClr val="bg1"/>
                </a:solidFill>
                <a:latin typeface="Calibri" pitchFamily="34" charset="0"/>
              </a:rPr>
              <a:t>It is…</a:t>
            </a:r>
          </a:p>
        </p:txBody>
      </p:sp>
      <p:pic>
        <p:nvPicPr>
          <p:cNvPr id="163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w="9525">
            <a:noFill/>
            <a:round/>
            <a:headEnd/>
            <a:tailEnd/>
          </a:ln>
        </p:spPr>
      </p:pic>
      <p:sp>
        <p:nvSpPr>
          <p:cNvPr id="5" name="Rectangle 4"/>
          <p:cNvSpPr/>
          <p:nvPr/>
        </p:nvSpPr>
        <p:spPr>
          <a:xfrm>
            <a:off x="151970" y="115888"/>
            <a:ext cx="2858274" cy="430887"/>
          </a:xfrm>
          <a:prstGeom prst="rect">
            <a:avLst/>
          </a:prstGeom>
        </p:spPr>
        <p:txBody>
          <a:bodyPr wrap="none">
            <a:spAutoFit/>
          </a:bodyPr>
          <a:lstStyle/>
          <a:p>
            <a:r>
              <a:rPr lang="en-US" sz="2200" b="1" dirty="0" smtClean="0">
                <a:solidFill>
                  <a:schemeClr val="bg1"/>
                </a:solidFill>
              </a:rPr>
              <a:t>QUICK INTRODUCTION </a:t>
            </a:r>
            <a:endParaRPr lang="en-US" sz="2200" b="1" dirty="0">
              <a:solidFill>
                <a:schemeClr val="bg1"/>
              </a:solidFill>
            </a:endParaRPr>
          </a:p>
        </p:txBody>
      </p:sp>
      <p:sp>
        <p:nvSpPr>
          <p:cNvPr id="2" name="TextBox 1"/>
          <p:cNvSpPr txBox="1"/>
          <p:nvPr/>
        </p:nvSpPr>
        <p:spPr>
          <a:xfrm>
            <a:off x="591698" y="2744484"/>
            <a:ext cx="8341513" cy="6740308"/>
          </a:xfrm>
          <a:prstGeom prst="rect">
            <a:avLst/>
          </a:prstGeom>
          <a:noFill/>
        </p:spPr>
        <p:txBody>
          <a:bodyPr wrap="square" rtlCol="0">
            <a:spAutoFit/>
          </a:bodyPr>
          <a:lstStyle/>
          <a:p>
            <a:pPr marL="285750" indent="-285750">
              <a:buFont typeface="Arial"/>
              <a:buChar char="•"/>
            </a:pPr>
            <a:r>
              <a:rPr lang="en-US" dirty="0" smtClean="0"/>
              <a:t>One of the original e-Government National Projects – over 10 years old</a:t>
            </a:r>
          </a:p>
          <a:p>
            <a:pPr marL="285750" indent="-285750">
              <a:buFont typeface="Arial"/>
              <a:buChar char="•"/>
            </a:pPr>
            <a:endParaRPr lang="en-US" dirty="0"/>
          </a:p>
          <a:p>
            <a:pPr marL="285750" indent="-285750">
              <a:buFont typeface="Arial"/>
              <a:buChar char="•"/>
            </a:pPr>
            <a:r>
              <a:rPr lang="en-US" dirty="0"/>
              <a:t>O</a:t>
            </a:r>
            <a:r>
              <a:rPr lang="en-US" dirty="0" smtClean="0"/>
              <a:t>wned by Kirklees Council, not-for-profit </a:t>
            </a:r>
            <a:r>
              <a:rPr lang="en-US" dirty="0"/>
              <a:t>&amp;</a:t>
            </a:r>
            <a:r>
              <a:rPr lang="en-US" dirty="0" smtClean="0"/>
              <a:t> only available for public sector bodies </a:t>
            </a:r>
          </a:p>
          <a:p>
            <a:pPr marL="285750" indent="-285750">
              <a:buFont typeface="Arial"/>
              <a:buChar char="•"/>
            </a:pPr>
            <a:endParaRPr lang="en-US" dirty="0" smtClean="0"/>
          </a:p>
          <a:p>
            <a:pPr marL="285750" indent="-285750">
              <a:buFont typeface="Arial"/>
              <a:buChar char="•"/>
            </a:pPr>
            <a:r>
              <a:rPr lang="en-US" dirty="0" smtClean="0"/>
              <a:t>Original remit to investigate TV as a channel of digital inclusion - now publish partner content &amp; transactional services across Sky, Virgin, mobile web, a range of Apps, games consoles </a:t>
            </a:r>
          </a:p>
          <a:p>
            <a:pPr marL="285750" indent="-285750">
              <a:buFont typeface="Arial"/>
              <a:buChar char="•"/>
            </a:pPr>
            <a:endParaRPr lang="en-US" dirty="0"/>
          </a:p>
          <a:p>
            <a:pPr marL="285750" indent="-285750">
              <a:buFont typeface="Arial"/>
              <a:buChar char="•"/>
            </a:pPr>
            <a:r>
              <a:rPr lang="en-US" dirty="0" smtClean="0"/>
              <a:t>120+ local authority, health &amp; housing partners</a:t>
            </a:r>
          </a:p>
          <a:p>
            <a:pPr marL="285750" indent="-285750">
              <a:buFont typeface="Arial"/>
              <a:buChar char="•"/>
            </a:pPr>
            <a:endParaRPr lang="en-US" dirty="0"/>
          </a:p>
          <a:p>
            <a:pPr marL="285750" indent="-285750">
              <a:buFont typeface="Arial"/>
              <a:buChar char="•"/>
            </a:pPr>
            <a:r>
              <a:rPr lang="en-US" dirty="0" smtClean="0"/>
              <a:t>Collective approach to technical development</a:t>
            </a:r>
          </a:p>
          <a:p>
            <a:pPr marL="285750" indent="-285750">
              <a:buFont typeface="Arial"/>
              <a:buChar char="•"/>
            </a:pPr>
            <a:endParaRPr lang="en-US" b="1" dirty="0"/>
          </a:p>
          <a:p>
            <a:pPr marL="285750" indent="-285750">
              <a:buFont typeface="Arial"/>
              <a:buChar char="•"/>
            </a:pPr>
            <a:r>
              <a:rPr lang="en-US" b="1" dirty="0" smtClean="0"/>
              <a:t>Developed </a:t>
            </a:r>
            <a:r>
              <a:rPr lang="en-US" b="1" dirty="0"/>
              <a:t>by the Public Sector for the Public Sector </a:t>
            </a:r>
          </a:p>
          <a:p>
            <a:endParaRPr lang="en-US" dirty="0" smtClean="0"/>
          </a:p>
          <a:p>
            <a:pPr marL="285750" indent="-285750">
              <a:buFont typeface="Arial"/>
              <a:buChar char="•"/>
            </a:pPr>
            <a:endParaRPr lang="en-US" dirty="0"/>
          </a:p>
          <a:p>
            <a:endParaRPr lang="en-US" dirty="0" smtClean="0"/>
          </a:p>
          <a:p>
            <a:endParaRPr lang="en-US" dirty="0"/>
          </a:p>
          <a:p>
            <a:r>
              <a:rPr lang="en-US" dirty="0" smtClean="0"/>
              <a:t> </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descr="All platforms - illustra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823476"/>
            <a:ext cx="9144000" cy="1921008"/>
          </a:xfrm>
          <a:prstGeom prst="rect">
            <a:avLst/>
          </a:prstGeom>
        </p:spPr>
      </p:pic>
    </p:spTree>
    <p:extLst>
      <p:ext uri="{BB962C8B-B14F-4D97-AF65-F5344CB8AC3E}">
        <p14:creationId xmlns:p14="http://schemas.microsoft.com/office/powerpoint/2010/main" val="22554489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b="1"/>
          </a:p>
        </p:txBody>
      </p:sp>
      <p:sp>
        <p:nvSpPr>
          <p:cNvPr id="2" name="Rectangle 1"/>
          <p:cNvSpPr/>
          <p:nvPr/>
        </p:nvSpPr>
        <p:spPr>
          <a:xfrm>
            <a:off x="446680" y="1251931"/>
            <a:ext cx="8574490" cy="3416320"/>
          </a:xfrm>
          <a:prstGeom prst="rect">
            <a:avLst/>
          </a:prstGeom>
        </p:spPr>
        <p:txBody>
          <a:bodyPr wrap="square">
            <a:spAutoFit/>
          </a:bodyPr>
          <a:lstStyle/>
          <a:p>
            <a:pPr marL="342900" lvl="0" indent="-342900">
              <a:spcAft>
                <a:spcPts val="0"/>
              </a:spcAft>
              <a:buFont typeface="Arial" panose="020B0604020202020204" pitchFamily="34" charset="0"/>
              <a:buChar char="•"/>
            </a:pPr>
            <a:r>
              <a:rPr lang="en-US" dirty="0" smtClean="0"/>
              <a:t>It </a:t>
            </a:r>
            <a:r>
              <a:rPr lang="en-US" dirty="0"/>
              <a:t>removes the need for the resource intensive content management effort that many organisations are struggling with</a:t>
            </a:r>
            <a:r>
              <a:rPr lang="en-US" dirty="0" smtClean="0"/>
              <a:t>.</a:t>
            </a:r>
          </a:p>
          <a:p>
            <a:pPr lvl="0">
              <a:spcAft>
                <a:spcPts val="0"/>
              </a:spcAft>
            </a:pPr>
            <a:r>
              <a:rPr lang="en-US" dirty="0" smtClean="0"/>
              <a:t> </a:t>
            </a:r>
            <a:r>
              <a:rPr lang="en-US" dirty="0"/>
              <a:t> </a:t>
            </a:r>
            <a:endParaRPr lang="en-GB" dirty="0"/>
          </a:p>
          <a:p>
            <a:pPr marL="342900" lvl="0" indent="-342900">
              <a:spcAft>
                <a:spcPts val="0"/>
              </a:spcAft>
              <a:buFont typeface="Arial" panose="020B0604020202020204" pitchFamily="34" charset="0"/>
              <a:buChar char="•"/>
            </a:pPr>
            <a:r>
              <a:rPr lang="en-US" dirty="0"/>
              <a:t>Taps into the small community run support groups who choose to engage in social media as a means to communicate and support each other</a:t>
            </a:r>
            <a:r>
              <a:rPr lang="en-US" dirty="0" smtClean="0"/>
              <a:t>.</a:t>
            </a:r>
            <a:r>
              <a:rPr lang="en-US" dirty="0"/>
              <a:t> </a:t>
            </a:r>
            <a:endParaRPr lang="en-US" dirty="0" smtClean="0"/>
          </a:p>
          <a:p>
            <a:pPr>
              <a:spcAft>
                <a:spcPts val="0"/>
              </a:spcAft>
            </a:pPr>
            <a:r>
              <a:rPr lang="en-US" dirty="0" smtClean="0"/>
              <a:t> </a:t>
            </a:r>
            <a:endParaRPr lang="en-GB" dirty="0"/>
          </a:p>
          <a:p>
            <a:pPr marL="342900" lvl="0" indent="-342900">
              <a:spcAft>
                <a:spcPts val="0"/>
              </a:spcAft>
              <a:buFont typeface="Arial" panose="020B0604020202020204" pitchFamily="34" charset="0"/>
              <a:buChar char="•"/>
            </a:pPr>
            <a:r>
              <a:rPr lang="en-US" dirty="0"/>
              <a:t>It gives everyone access to information that currently is only available to those that have an identity on social media</a:t>
            </a:r>
            <a:r>
              <a:rPr lang="en-US" dirty="0" smtClean="0"/>
              <a:t>.</a:t>
            </a:r>
          </a:p>
          <a:p>
            <a:pPr marL="342900" lvl="0" indent="-342900">
              <a:spcAft>
                <a:spcPts val="0"/>
              </a:spcAft>
              <a:buFont typeface="Symbol" panose="05050102010706020507" pitchFamily="18" charset="2"/>
              <a:buChar char=""/>
            </a:pPr>
            <a:endParaRPr lang="en-US" dirty="0"/>
          </a:p>
          <a:p>
            <a:pPr marL="342900" lvl="0" indent="-342900">
              <a:spcAft>
                <a:spcPts val="0"/>
              </a:spcAft>
              <a:buFont typeface="Arial" panose="020B0604020202020204" pitchFamily="34" charset="0"/>
              <a:buChar char="•"/>
            </a:pPr>
            <a:r>
              <a:rPr lang="en-US" dirty="0"/>
              <a:t>The solution highlights the areas where the target audiences’ needs are not being met to allow those gaps to be filled. Helps ensure internal resources are better focused on areas of need</a:t>
            </a:r>
            <a:r>
              <a:rPr lang="en-US" dirty="0" smtClean="0"/>
              <a:t>.</a:t>
            </a:r>
            <a:endParaRPr lang="en-GB" dirty="0"/>
          </a:p>
        </p:txBody>
      </p:sp>
      <p:pic>
        <p:nvPicPr>
          <p:cNvPr id="9" name="Picture 4" descr="graphi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525" y="5516563"/>
            <a:ext cx="312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950" y="5845175"/>
            <a:ext cx="1703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sz="2200" b="1" dirty="0" smtClean="0">
                <a:solidFill>
                  <a:schemeClr val="bg1"/>
                </a:solidFill>
              </a:rPr>
              <a:t>BENEFITS</a:t>
            </a:r>
            <a:endParaRPr lang="en-GB" sz="2200" b="1" dirty="0">
              <a:solidFill>
                <a:schemeClr val="bg1"/>
              </a:solidFill>
            </a:endParaRPr>
          </a:p>
        </p:txBody>
      </p:sp>
    </p:spTree>
    <p:extLst>
      <p:ext uri="{BB962C8B-B14F-4D97-AF65-F5344CB8AC3E}">
        <p14:creationId xmlns:p14="http://schemas.microsoft.com/office/powerpoint/2010/main" val="222270878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311400" y="1758950"/>
            <a:ext cx="540385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Verdana" panose="020B0604030504040204" pitchFamily="34" charset="0"/>
              <a:buNone/>
            </a:pP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r>
              <a:rPr lang="en-GB" sz="2000" b="1" dirty="0">
                <a:latin typeface="Calibri" panose="020F0502020204030204" pitchFamily="34" charset="0"/>
              </a:rPr>
              <a:t>Guy Giles</a:t>
            </a:r>
          </a:p>
          <a:p>
            <a:pPr eaLnBrk="1" hangingPunct="1">
              <a:buClr>
                <a:srgbClr val="000000"/>
              </a:buClr>
              <a:buSzPct val="100000"/>
              <a:buFont typeface="Verdana" panose="020B0604030504040204" pitchFamily="34" charset="0"/>
              <a:buNone/>
            </a:pPr>
            <a:r>
              <a:rPr lang="en-GB" sz="1600" b="1" dirty="0" smtClean="0">
                <a:latin typeface="Calibri" panose="020F0502020204030204" pitchFamily="34" charset="0"/>
              </a:rPr>
              <a:t>Programme Director</a:t>
            </a: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r>
              <a:rPr lang="en-GB" sz="1600" b="1" dirty="0">
                <a:latin typeface="Calibri" panose="020F0502020204030204" pitchFamily="34" charset="0"/>
              </a:rPr>
              <a:t>email: 		</a:t>
            </a:r>
            <a:r>
              <a:rPr lang="en-GB" sz="1600" b="1" dirty="0">
                <a:latin typeface="Calibri" panose="020F0502020204030204" pitchFamily="34" charset="0"/>
                <a:hlinkClick r:id="rId3"/>
              </a:rPr>
              <a:t>guy.giles@lookinglocal.gov.uk</a:t>
            </a: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r>
              <a:rPr lang="en-GB" sz="1600" b="1" dirty="0" err="1">
                <a:latin typeface="Calibri" panose="020F0502020204030204" pitchFamily="34" charset="0"/>
              </a:rPr>
              <a:t>tel</a:t>
            </a:r>
            <a:r>
              <a:rPr lang="en-GB" sz="1600" b="1" dirty="0">
                <a:latin typeface="Calibri" panose="020F0502020204030204" pitchFamily="34" charset="0"/>
              </a:rPr>
              <a:t>:		07973 909663</a:t>
            </a:r>
          </a:p>
          <a:p>
            <a:pPr eaLnBrk="1" hangingPunct="1">
              <a:buClr>
                <a:srgbClr val="000000"/>
              </a:buClr>
              <a:buSzPct val="100000"/>
              <a:buFont typeface="Verdana" panose="020B0604030504040204" pitchFamily="34" charset="0"/>
              <a:buNone/>
            </a:pPr>
            <a:r>
              <a:rPr lang="en-GB" sz="1600" b="1" dirty="0">
                <a:latin typeface="Calibri" panose="020F0502020204030204" pitchFamily="34" charset="0"/>
              </a:rPr>
              <a:t>web:		</a:t>
            </a:r>
            <a:r>
              <a:rPr lang="en-GB" sz="1600" b="1" dirty="0">
                <a:latin typeface="Calibri" panose="020F0502020204030204" pitchFamily="34" charset="0"/>
                <a:hlinkClick r:id="rId4"/>
              </a:rPr>
              <a:t>www.lookinglocal.gov.uk</a:t>
            </a: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endParaRPr lang="en-GB" sz="1600" b="1" dirty="0">
              <a:latin typeface="Calibri" panose="020F0502020204030204" pitchFamily="34" charset="0"/>
            </a:endParaRPr>
          </a:p>
          <a:p>
            <a:pPr eaLnBrk="1" hangingPunct="1">
              <a:buClr>
                <a:srgbClr val="000000"/>
              </a:buClr>
              <a:buSzPct val="100000"/>
              <a:buFont typeface="Verdana" panose="020B0604030504040204" pitchFamily="34" charset="0"/>
              <a:buNone/>
            </a:pPr>
            <a:endParaRPr lang="en-GB" sz="1600" b="1" dirty="0">
              <a:latin typeface="Calibri" panose="020F0502020204030204" pitchFamily="34" charset="0"/>
            </a:endParaRPr>
          </a:p>
        </p:txBody>
      </p:sp>
      <p:pic>
        <p:nvPicPr>
          <p:cNvPr id="28675" name="Picture 4" descr="graphi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4525" y="5516563"/>
            <a:ext cx="3124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950" y="5845175"/>
            <a:ext cx="170338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8" name="Text Box 2"/>
          <p:cNvSpPr txBox="1">
            <a:spLocks noChangeArrowheads="1"/>
          </p:cNvSpPr>
          <p:nvPr/>
        </p:nvSpPr>
        <p:spPr bwMode="auto">
          <a:xfrm>
            <a:off x="300038" y="2870200"/>
            <a:ext cx="5403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0480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Verdana" panose="020B0604030504040204" pitchFamily="34" charset="0"/>
              <a:buNone/>
            </a:pPr>
            <a:endParaRPr lang="en-GB" sz="1600" b="1">
              <a:latin typeface="Calibri" panose="020F0502020204030204" pitchFamily="34" charset="0"/>
            </a:endParaRPr>
          </a:p>
          <a:p>
            <a:pPr eaLnBrk="1" hangingPunct="1">
              <a:buClr>
                <a:srgbClr val="000000"/>
              </a:buClr>
              <a:buSzPct val="100000"/>
              <a:buFont typeface="Verdana" panose="020B0604030504040204" pitchFamily="34" charset="0"/>
              <a:buNone/>
            </a:pPr>
            <a:endParaRPr lang="en-GB" sz="1600" b="1">
              <a:latin typeface="Calibri" panose="020F0502020204030204" pitchFamily="34" charset="0"/>
            </a:endParaRPr>
          </a:p>
        </p:txBody>
      </p:sp>
    </p:spTree>
    <p:extLst>
      <p:ext uri="{BB962C8B-B14F-4D97-AF65-F5344CB8AC3E}">
        <p14:creationId xmlns:p14="http://schemas.microsoft.com/office/powerpoint/2010/main" val="104957141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534988" y="115888"/>
            <a:ext cx="4973637" cy="488950"/>
          </a:xfrm>
          <a:prstGeom prst="rect">
            <a:avLst/>
          </a:prstGeom>
          <a:noFill/>
          <a:ln w="9525">
            <a:noFill/>
            <a:miter lim="800000"/>
            <a:headEnd/>
            <a:tailEnd/>
          </a:ln>
        </p:spPr>
        <p:txBody>
          <a:bodyPr>
            <a:spAutoFit/>
          </a:bodyPr>
          <a:lstStyle/>
          <a:p>
            <a:pPr>
              <a:spcBef>
                <a:spcPct val="50000"/>
              </a:spcBef>
            </a:pPr>
            <a:r>
              <a:rPr lang="en-GB" sz="2600" b="1">
                <a:solidFill>
                  <a:schemeClr val="bg1"/>
                </a:solidFill>
                <a:latin typeface="Calibri" pitchFamily="34" charset="0"/>
              </a:rPr>
              <a:t>It is…</a:t>
            </a:r>
          </a:p>
        </p:txBody>
      </p:sp>
      <p:pic>
        <p:nvPicPr>
          <p:cNvPr id="163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w="9525">
            <a:noFill/>
            <a:round/>
            <a:headEnd/>
            <a:tailEnd/>
          </a:ln>
        </p:spPr>
      </p:pic>
      <p:pic>
        <p:nvPicPr>
          <p:cNvPr id="3" name="Picture 2" descr="Stand Image - Multi Channel Famil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541" y="1208880"/>
            <a:ext cx="7531390" cy="4610908"/>
          </a:xfrm>
          <a:prstGeom prst="rect">
            <a:avLst/>
          </a:prstGeom>
        </p:spPr>
      </p:pic>
      <p:sp>
        <p:nvSpPr>
          <p:cNvPr id="8" name="Rectangle 7"/>
          <p:cNvSpPr/>
          <p:nvPr/>
        </p:nvSpPr>
        <p:spPr>
          <a:xfrm>
            <a:off x="151970" y="115888"/>
            <a:ext cx="3167955" cy="430887"/>
          </a:xfrm>
          <a:prstGeom prst="rect">
            <a:avLst/>
          </a:prstGeom>
        </p:spPr>
        <p:txBody>
          <a:bodyPr wrap="none">
            <a:spAutoFit/>
          </a:bodyPr>
          <a:lstStyle/>
          <a:p>
            <a:r>
              <a:rPr lang="en-US" sz="2200" b="1" dirty="0" smtClean="0">
                <a:solidFill>
                  <a:schemeClr val="bg1"/>
                </a:solidFill>
              </a:rPr>
              <a:t>MULTI-CHANNEL BRITAIN</a:t>
            </a:r>
            <a:endParaRPr lang="en-US" sz="2200" b="1" dirty="0">
              <a:solidFill>
                <a:schemeClr val="bg1"/>
              </a:solidFill>
            </a:endParaRPr>
          </a:p>
        </p:txBody>
      </p:sp>
      <p:sp>
        <p:nvSpPr>
          <p:cNvPr id="5" name="TextBox 4"/>
          <p:cNvSpPr txBox="1"/>
          <p:nvPr/>
        </p:nvSpPr>
        <p:spPr>
          <a:xfrm>
            <a:off x="7125719" y="6457880"/>
            <a:ext cx="1820167" cy="246221"/>
          </a:xfrm>
          <a:prstGeom prst="rect">
            <a:avLst/>
          </a:prstGeom>
          <a:noFill/>
        </p:spPr>
        <p:txBody>
          <a:bodyPr wrap="none" rtlCol="0">
            <a:spAutoFit/>
          </a:bodyPr>
          <a:lstStyle/>
          <a:p>
            <a:r>
              <a:rPr lang="en-US" sz="1000" b="1" dirty="0" smtClean="0"/>
              <a:t>FROM IPSOS MORI – Q4 - 2013</a:t>
            </a:r>
            <a:endParaRPr lang="en-US" sz="1000" b="1" dirty="0"/>
          </a:p>
        </p:txBody>
      </p:sp>
      <p:sp>
        <p:nvSpPr>
          <p:cNvPr id="7" name="TextBox 6"/>
          <p:cNvSpPr txBox="1"/>
          <p:nvPr/>
        </p:nvSpPr>
        <p:spPr>
          <a:xfrm>
            <a:off x="3148691" y="1713555"/>
            <a:ext cx="2475285" cy="1323439"/>
          </a:xfrm>
          <a:prstGeom prst="rect">
            <a:avLst/>
          </a:prstGeom>
          <a:noFill/>
        </p:spPr>
        <p:txBody>
          <a:bodyPr wrap="square" rtlCol="0">
            <a:spAutoFit/>
          </a:bodyPr>
          <a:lstStyle/>
          <a:p>
            <a:pPr algn="ctr"/>
            <a:r>
              <a:rPr lang="en-US" sz="1600" dirty="0" smtClean="0"/>
              <a:t>SMART TV: </a:t>
            </a:r>
          </a:p>
          <a:p>
            <a:pPr algn="ctr"/>
            <a:r>
              <a:rPr lang="en-US" sz="1600" dirty="0" smtClean="0"/>
              <a:t>12% of homes</a:t>
            </a:r>
          </a:p>
          <a:p>
            <a:pPr algn="ctr"/>
            <a:endParaRPr lang="en-US" sz="1600" dirty="0"/>
          </a:p>
          <a:p>
            <a:pPr algn="ctr"/>
            <a:r>
              <a:rPr lang="en-US" sz="1600" dirty="0" smtClean="0"/>
              <a:t>INTERACTIVE TV: </a:t>
            </a:r>
          </a:p>
          <a:p>
            <a:pPr algn="ctr"/>
            <a:r>
              <a:rPr lang="en-US" sz="1600" dirty="0" smtClean="0"/>
              <a:t>57% of homes </a:t>
            </a:r>
            <a:endParaRPr lang="en-US" sz="1600" dirty="0"/>
          </a:p>
        </p:txBody>
      </p:sp>
      <p:sp>
        <p:nvSpPr>
          <p:cNvPr id="11" name="TextBox 10"/>
          <p:cNvSpPr txBox="1"/>
          <p:nvPr/>
        </p:nvSpPr>
        <p:spPr>
          <a:xfrm>
            <a:off x="35177" y="1882798"/>
            <a:ext cx="1410245" cy="830997"/>
          </a:xfrm>
          <a:prstGeom prst="rect">
            <a:avLst/>
          </a:prstGeom>
          <a:noFill/>
        </p:spPr>
        <p:txBody>
          <a:bodyPr wrap="square" rtlCol="0">
            <a:spAutoFit/>
          </a:bodyPr>
          <a:lstStyle/>
          <a:p>
            <a:r>
              <a:rPr lang="en-US" sz="1600" b="1" dirty="0" smtClean="0"/>
              <a:t>59% of UK adults own a smartphone</a:t>
            </a:r>
            <a:endParaRPr lang="en-US" sz="1600" b="1" dirty="0"/>
          </a:p>
        </p:txBody>
      </p:sp>
      <p:sp>
        <p:nvSpPr>
          <p:cNvPr id="12" name="TextBox 11"/>
          <p:cNvSpPr txBox="1"/>
          <p:nvPr/>
        </p:nvSpPr>
        <p:spPr>
          <a:xfrm>
            <a:off x="4857242" y="6104703"/>
            <a:ext cx="1904895" cy="584776"/>
          </a:xfrm>
          <a:prstGeom prst="rect">
            <a:avLst/>
          </a:prstGeom>
          <a:noFill/>
        </p:spPr>
        <p:txBody>
          <a:bodyPr wrap="square" rtlCol="0">
            <a:spAutoFit/>
          </a:bodyPr>
          <a:lstStyle/>
          <a:p>
            <a:r>
              <a:rPr lang="en-US" sz="1600" dirty="0" smtClean="0"/>
              <a:t>72% of homes have broadband</a:t>
            </a:r>
            <a:endParaRPr lang="en-US" sz="1600" dirty="0"/>
          </a:p>
        </p:txBody>
      </p:sp>
      <p:sp>
        <p:nvSpPr>
          <p:cNvPr id="13" name="TextBox 12"/>
          <p:cNvSpPr txBox="1"/>
          <p:nvPr/>
        </p:nvSpPr>
        <p:spPr>
          <a:xfrm>
            <a:off x="0" y="3870640"/>
            <a:ext cx="1723477" cy="830997"/>
          </a:xfrm>
          <a:prstGeom prst="rect">
            <a:avLst/>
          </a:prstGeom>
          <a:noFill/>
        </p:spPr>
        <p:txBody>
          <a:bodyPr wrap="square" rtlCol="0">
            <a:spAutoFit/>
          </a:bodyPr>
          <a:lstStyle/>
          <a:p>
            <a:r>
              <a:rPr lang="en-US" sz="1600" dirty="0" smtClean="0"/>
              <a:t>55% of adults accessing web </a:t>
            </a:r>
          </a:p>
          <a:p>
            <a:r>
              <a:rPr lang="en-US" sz="1600" dirty="0" smtClean="0"/>
              <a:t>via mobile </a:t>
            </a:r>
            <a:endParaRPr lang="en-US" sz="1600" dirty="0"/>
          </a:p>
        </p:txBody>
      </p:sp>
      <p:sp>
        <p:nvSpPr>
          <p:cNvPr id="14" name="TextBox 13"/>
          <p:cNvSpPr txBox="1"/>
          <p:nvPr/>
        </p:nvSpPr>
        <p:spPr>
          <a:xfrm>
            <a:off x="8268135" y="3979791"/>
            <a:ext cx="983626" cy="1077218"/>
          </a:xfrm>
          <a:prstGeom prst="rect">
            <a:avLst/>
          </a:prstGeom>
          <a:noFill/>
        </p:spPr>
        <p:txBody>
          <a:bodyPr wrap="square" rtlCol="0">
            <a:spAutoFit/>
          </a:bodyPr>
          <a:lstStyle/>
          <a:p>
            <a:r>
              <a:rPr lang="en-US" sz="1600" dirty="0" smtClean="0"/>
              <a:t>30% of homes have a tablet</a:t>
            </a:r>
            <a:endParaRPr lang="en-US" sz="1600" dirty="0"/>
          </a:p>
        </p:txBody>
      </p:sp>
      <p:sp>
        <p:nvSpPr>
          <p:cNvPr id="15" name="TextBox 14"/>
          <p:cNvSpPr txBox="1"/>
          <p:nvPr/>
        </p:nvSpPr>
        <p:spPr>
          <a:xfrm>
            <a:off x="3029995" y="5573567"/>
            <a:ext cx="1652925" cy="830997"/>
          </a:xfrm>
          <a:prstGeom prst="rect">
            <a:avLst/>
          </a:prstGeom>
          <a:noFill/>
        </p:spPr>
        <p:txBody>
          <a:bodyPr wrap="square" rtlCol="0">
            <a:spAutoFit/>
          </a:bodyPr>
          <a:lstStyle/>
          <a:p>
            <a:r>
              <a:rPr lang="en-US" sz="1600" b="1" dirty="0" smtClean="0"/>
              <a:t>50% of adults used Facebook in last 3 months</a:t>
            </a:r>
            <a:endParaRPr lang="en-US" sz="1600" b="1" dirty="0"/>
          </a:p>
        </p:txBody>
      </p:sp>
      <p:sp>
        <p:nvSpPr>
          <p:cNvPr id="16" name="TextBox 15"/>
          <p:cNvSpPr txBox="1"/>
          <p:nvPr/>
        </p:nvSpPr>
        <p:spPr>
          <a:xfrm>
            <a:off x="6250805" y="882558"/>
            <a:ext cx="1491114" cy="830997"/>
          </a:xfrm>
          <a:prstGeom prst="rect">
            <a:avLst/>
          </a:prstGeom>
          <a:noFill/>
        </p:spPr>
        <p:txBody>
          <a:bodyPr wrap="none" rtlCol="0">
            <a:spAutoFit/>
          </a:bodyPr>
          <a:lstStyle/>
          <a:p>
            <a:r>
              <a:rPr lang="en-US" sz="1600" b="1" dirty="0" smtClean="0"/>
              <a:t>Still 7.4 million </a:t>
            </a:r>
          </a:p>
          <a:p>
            <a:r>
              <a:rPr lang="en-US" sz="1600" b="1" dirty="0" smtClean="0"/>
              <a:t>People offline</a:t>
            </a:r>
          </a:p>
          <a:p>
            <a:endParaRPr lang="en-US" sz="1600" dirty="0"/>
          </a:p>
        </p:txBody>
      </p:sp>
      <p:sp>
        <p:nvSpPr>
          <p:cNvPr id="2" name="TextBox 1"/>
          <p:cNvSpPr txBox="1"/>
          <p:nvPr/>
        </p:nvSpPr>
        <p:spPr>
          <a:xfrm>
            <a:off x="836541" y="758555"/>
            <a:ext cx="2035233" cy="584776"/>
          </a:xfrm>
          <a:prstGeom prst="rect">
            <a:avLst/>
          </a:prstGeom>
          <a:noFill/>
        </p:spPr>
        <p:txBody>
          <a:bodyPr wrap="none" rtlCol="0">
            <a:spAutoFit/>
          </a:bodyPr>
          <a:lstStyle/>
          <a:p>
            <a:r>
              <a:rPr lang="en-US" sz="1600" dirty="0" smtClean="0"/>
              <a:t>91% of the population </a:t>
            </a:r>
          </a:p>
          <a:p>
            <a:r>
              <a:rPr lang="en-US" sz="1600" dirty="0" smtClean="0"/>
              <a:t>has a mobile phone</a:t>
            </a:r>
            <a:endParaRPr lang="en-US" sz="1600" dirty="0"/>
          </a:p>
        </p:txBody>
      </p:sp>
      <p:sp>
        <p:nvSpPr>
          <p:cNvPr id="17" name="TextBox 16"/>
          <p:cNvSpPr txBox="1"/>
          <p:nvPr/>
        </p:nvSpPr>
        <p:spPr>
          <a:xfrm>
            <a:off x="151970" y="5858482"/>
            <a:ext cx="2586905" cy="830997"/>
          </a:xfrm>
          <a:prstGeom prst="rect">
            <a:avLst/>
          </a:prstGeom>
          <a:noFill/>
        </p:spPr>
        <p:txBody>
          <a:bodyPr wrap="square" rtlCol="0">
            <a:spAutoFit/>
          </a:bodyPr>
          <a:lstStyle/>
          <a:p>
            <a:r>
              <a:rPr lang="en-US" sz="1600" dirty="0" smtClean="0"/>
              <a:t>Average household in UK has three devices that can connect to the Internet </a:t>
            </a:r>
            <a:endParaRPr lang="en-US" sz="1600" dirty="0"/>
          </a:p>
        </p:txBody>
      </p:sp>
      <p:sp>
        <p:nvSpPr>
          <p:cNvPr id="18" name="TextBox 17"/>
          <p:cNvSpPr txBox="1"/>
          <p:nvPr/>
        </p:nvSpPr>
        <p:spPr>
          <a:xfrm>
            <a:off x="7777061" y="1660407"/>
            <a:ext cx="1181740" cy="1077218"/>
          </a:xfrm>
          <a:prstGeom prst="rect">
            <a:avLst/>
          </a:prstGeom>
          <a:noFill/>
        </p:spPr>
        <p:txBody>
          <a:bodyPr wrap="square" rtlCol="0">
            <a:spAutoFit/>
          </a:bodyPr>
          <a:lstStyle/>
          <a:p>
            <a:r>
              <a:rPr lang="en-US" sz="1600" dirty="0" smtClean="0"/>
              <a:t>38% of homes have a games console</a:t>
            </a:r>
            <a:endParaRPr lang="en-US" sz="1600" dirty="0"/>
          </a:p>
        </p:txBody>
      </p:sp>
    </p:spTree>
    <p:extLst>
      <p:ext uri="{BB962C8B-B14F-4D97-AF65-F5344CB8AC3E}">
        <p14:creationId xmlns:p14="http://schemas.microsoft.com/office/powerpoint/2010/main" val="39701938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534988" y="115888"/>
            <a:ext cx="4973637" cy="488950"/>
          </a:xfrm>
          <a:prstGeom prst="rect">
            <a:avLst/>
          </a:prstGeom>
          <a:noFill/>
          <a:ln w="9525">
            <a:noFill/>
            <a:miter lim="800000"/>
            <a:headEnd/>
            <a:tailEnd/>
          </a:ln>
        </p:spPr>
        <p:txBody>
          <a:bodyPr>
            <a:spAutoFit/>
          </a:bodyPr>
          <a:lstStyle/>
          <a:p>
            <a:pPr>
              <a:spcBef>
                <a:spcPct val="50000"/>
              </a:spcBef>
            </a:pPr>
            <a:r>
              <a:rPr lang="en-GB" sz="2600" b="1" dirty="0">
                <a:solidFill>
                  <a:schemeClr val="bg1"/>
                </a:solidFill>
                <a:latin typeface="Calibri" pitchFamily="34" charset="0"/>
              </a:rPr>
              <a:t>It is…</a:t>
            </a:r>
          </a:p>
        </p:txBody>
      </p:sp>
      <p:pic>
        <p:nvPicPr>
          <p:cNvPr id="163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53845" cy="639763"/>
          </a:xfrm>
          <a:prstGeom prst="rect">
            <a:avLst/>
          </a:prstGeom>
          <a:noFill/>
          <a:ln w="9525">
            <a:noFill/>
            <a:round/>
            <a:headEnd/>
            <a:tailEnd/>
          </a:ln>
        </p:spPr>
      </p:pic>
      <p:pic>
        <p:nvPicPr>
          <p:cNvPr id="9" name="Content Placeholder 8" descr="KirkleesCouncil_new logo"/>
          <p:cNvPicPr>
            <a:picLocks noGrp="1" noChangeAspect="1" noChangeArrowheads="1"/>
          </p:cNvPicPr>
          <p:nvPr>
            <p:ph/>
          </p:nvPr>
        </p:nvPicPr>
        <p:blipFill>
          <a:blip r:embed="rId4" cstate="email">
            <a:extLst>
              <a:ext uri="{28A0092B-C50C-407E-A947-70E740481C1C}">
                <a14:useLocalDpi xmlns:a14="http://schemas.microsoft.com/office/drawing/2010/main"/>
              </a:ext>
            </a:extLst>
          </a:blip>
          <a:srcRect/>
          <a:stretch>
            <a:fillRect/>
          </a:stretch>
        </p:blipFill>
        <p:spPr>
          <a:xfrm>
            <a:off x="118415" y="5860450"/>
            <a:ext cx="1955800" cy="977900"/>
          </a:xfrm>
          <a:noFill/>
        </p:spPr>
      </p:pic>
      <p:sp>
        <p:nvSpPr>
          <p:cNvPr id="7" name="Rectangle 6"/>
          <p:cNvSpPr/>
          <p:nvPr/>
        </p:nvSpPr>
        <p:spPr>
          <a:xfrm>
            <a:off x="125083" y="115888"/>
            <a:ext cx="2380116" cy="430887"/>
          </a:xfrm>
          <a:prstGeom prst="rect">
            <a:avLst/>
          </a:prstGeom>
        </p:spPr>
        <p:txBody>
          <a:bodyPr wrap="none">
            <a:spAutoFit/>
          </a:bodyPr>
          <a:lstStyle/>
          <a:p>
            <a:r>
              <a:rPr lang="en-US" sz="2200" b="1" dirty="0" smtClean="0">
                <a:solidFill>
                  <a:schemeClr val="bg1"/>
                </a:solidFill>
              </a:rPr>
              <a:t>WELFARE REFORM</a:t>
            </a:r>
            <a:endParaRPr lang="en-US" sz="2200" b="1" dirty="0">
              <a:solidFill>
                <a:schemeClr val="bg1"/>
              </a:solidFill>
            </a:endParaRPr>
          </a:p>
        </p:txBody>
      </p:sp>
      <p:sp>
        <p:nvSpPr>
          <p:cNvPr id="12" name="Rectangle 11"/>
          <p:cNvSpPr/>
          <p:nvPr/>
        </p:nvSpPr>
        <p:spPr>
          <a:xfrm>
            <a:off x="884493" y="859662"/>
            <a:ext cx="7310724" cy="4801314"/>
          </a:xfrm>
          <a:prstGeom prst="rect">
            <a:avLst/>
          </a:prstGeom>
        </p:spPr>
        <p:txBody>
          <a:bodyPr wrap="square">
            <a:spAutoFit/>
          </a:bodyPr>
          <a:lstStyle/>
          <a:p>
            <a:r>
              <a:rPr lang="en-US" b="1" dirty="0" smtClean="0"/>
              <a:t>National Housing Federation Survey (Feb 2014) </a:t>
            </a:r>
          </a:p>
          <a:p>
            <a:pPr marL="742950" lvl="1" indent="-285750">
              <a:buFontTx/>
              <a:buChar char="-"/>
            </a:pPr>
            <a:r>
              <a:rPr lang="en-US" dirty="0" smtClean="0"/>
              <a:t>Two </a:t>
            </a:r>
            <a:r>
              <a:rPr lang="en-US" dirty="0"/>
              <a:t>thirds of housing association tenants affected by benefit </a:t>
            </a:r>
            <a:r>
              <a:rPr lang="en-US" dirty="0" smtClean="0"/>
              <a:t>cuts</a:t>
            </a:r>
          </a:p>
          <a:p>
            <a:pPr lvl="1"/>
            <a:endParaRPr lang="en-US" b="1" dirty="0" smtClean="0"/>
          </a:p>
          <a:p>
            <a:pPr marL="742950" lvl="1" indent="-285750">
              <a:buFontTx/>
              <a:buChar char="-"/>
            </a:pPr>
            <a:r>
              <a:rPr lang="en-US" dirty="0" smtClean="0"/>
              <a:t>Equivalent </a:t>
            </a:r>
            <a:r>
              <a:rPr lang="en-US" dirty="0"/>
              <a:t>of 72,000 housing association tenants </a:t>
            </a:r>
            <a:r>
              <a:rPr lang="en-US" dirty="0" smtClean="0"/>
              <a:t>in </a:t>
            </a:r>
            <a:r>
              <a:rPr lang="en-US" dirty="0"/>
              <a:t>rent arrears because of the </a:t>
            </a:r>
            <a:r>
              <a:rPr lang="en-US" dirty="0" smtClean="0"/>
              <a:t>‘bedroom tax’ policy; 1 in 7 at risk of eviction</a:t>
            </a:r>
          </a:p>
          <a:p>
            <a:pPr marL="742950" lvl="1" indent="-285750">
              <a:buFontTx/>
              <a:buChar char="-"/>
            </a:pPr>
            <a:endParaRPr lang="en-US" dirty="0"/>
          </a:p>
          <a:p>
            <a:pPr marL="742950" lvl="1" indent="-285750">
              <a:buFontTx/>
              <a:buChar char="-"/>
            </a:pPr>
            <a:r>
              <a:rPr lang="en-US" dirty="0" smtClean="0"/>
              <a:t>Housing </a:t>
            </a:r>
            <a:r>
              <a:rPr lang="en-US" dirty="0"/>
              <a:t>associations with affected tenants </a:t>
            </a:r>
            <a:r>
              <a:rPr lang="en-US" dirty="0" smtClean="0"/>
              <a:t>have each </a:t>
            </a:r>
            <a:r>
              <a:rPr lang="en-US" dirty="0"/>
              <a:t>spent an average of an extra £</a:t>
            </a:r>
            <a:r>
              <a:rPr lang="en-US" dirty="0" smtClean="0"/>
              <a:t>109,000 on measures </a:t>
            </a:r>
            <a:r>
              <a:rPr lang="en-US" dirty="0"/>
              <a:t>such as welfare and financial advice services to mitigate the effect of the </a:t>
            </a:r>
            <a:r>
              <a:rPr lang="en-US" dirty="0" smtClean="0"/>
              <a:t>changes</a:t>
            </a:r>
            <a:endParaRPr lang="en-US" dirty="0"/>
          </a:p>
          <a:p>
            <a:endParaRPr lang="en-US" dirty="0" smtClean="0"/>
          </a:p>
          <a:p>
            <a:r>
              <a:rPr lang="en-US" b="1" dirty="0" smtClean="0"/>
              <a:t>National </a:t>
            </a:r>
            <a:r>
              <a:rPr lang="en-US" b="1" dirty="0"/>
              <a:t>Landlords </a:t>
            </a:r>
            <a:r>
              <a:rPr lang="en-US" b="1" dirty="0" smtClean="0"/>
              <a:t>Association</a:t>
            </a:r>
            <a:r>
              <a:rPr lang="en-US" b="1" dirty="0"/>
              <a:t> (Feb 2014) </a:t>
            </a:r>
          </a:p>
          <a:p>
            <a:pPr marL="742950" lvl="1" indent="-285750">
              <a:buFontTx/>
              <a:buChar char="-"/>
            </a:pPr>
            <a:r>
              <a:rPr lang="en-US" dirty="0" smtClean="0"/>
              <a:t>50% of </a:t>
            </a:r>
            <a:r>
              <a:rPr lang="en-US" dirty="0"/>
              <a:t>tenants surveyed say </a:t>
            </a:r>
            <a:r>
              <a:rPr lang="en-US" dirty="0" smtClean="0"/>
              <a:t>they’re </a:t>
            </a:r>
            <a:r>
              <a:rPr lang="en-US" dirty="0"/>
              <a:t>aware existing benefits will be replaced with Universal Credit, </a:t>
            </a:r>
            <a:r>
              <a:rPr lang="en-US" dirty="0" smtClean="0"/>
              <a:t>but they </a:t>
            </a:r>
            <a:r>
              <a:rPr lang="en-US" dirty="0"/>
              <a:t>don’t fully understand what it </a:t>
            </a:r>
            <a:r>
              <a:rPr lang="en-US" dirty="0" smtClean="0"/>
              <a:t>means</a:t>
            </a:r>
          </a:p>
          <a:p>
            <a:pPr lvl="1"/>
            <a:endParaRPr lang="en-US" dirty="0" smtClean="0"/>
          </a:p>
          <a:p>
            <a:pPr marL="742950" lvl="1" indent="-285750">
              <a:buFontTx/>
              <a:buChar char="-"/>
            </a:pPr>
            <a:r>
              <a:rPr lang="en-US" dirty="0" smtClean="0"/>
              <a:t>21% say </a:t>
            </a:r>
            <a:r>
              <a:rPr lang="en-US" dirty="0"/>
              <a:t>they are completely unaware of the </a:t>
            </a:r>
            <a:r>
              <a:rPr lang="en-US" dirty="0" smtClean="0"/>
              <a:t>Universal Credit changes</a:t>
            </a:r>
            <a:endParaRPr lang="en-US" dirty="0"/>
          </a:p>
        </p:txBody>
      </p:sp>
    </p:spTree>
    <p:extLst>
      <p:ext uri="{BB962C8B-B14F-4D97-AF65-F5344CB8AC3E}">
        <p14:creationId xmlns:p14="http://schemas.microsoft.com/office/powerpoint/2010/main" val="22413828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534988" y="115888"/>
            <a:ext cx="4973637" cy="488950"/>
          </a:xfrm>
          <a:prstGeom prst="rect">
            <a:avLst/>
          </a:prstGeom>
          <a:noFill/>
          <a:ln w="9525">
            <a:noFill/>
            <a:miter lim="800000"/>
            <a:headEnd/>
            <a:tailEnd/>
          </a:ln>
        </p:spPr>
        <p:txBody>
          <a:bodyPr>
            <a:spAutoFit/>
          </a:bodyPr>
          <a:lstStyle/>
          <a:p>
            <a:pPr>
              <a:spcBef>
                <a:spcPct val="50000"/>
              </a:spcBef>
            </a:pPr>
            <a:r>
              <a:rPr lang="en-GB" sz="2600" b="1" dirty="0">
                <a:solidFill>
                  <a:schemeClr val="bg1"/>
                </a:solidFill>
                <a:latin typeface="Calibri" pitchFamily="34" charset="0"/>
              </a:rPr>
              <a:t>It is…</a:t>
            </a:r>
          </a:p>
        </p:txBody>
      </p:sp>
      <p:pic>
        <p:nvPicPr>
          <p:cNvPr id="163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53845" cy="639763"/>
          </a:xfrm>
          <a:prstGeom prst="rect">
            <a:avLst/>
          </a:prstGeom>
          <a:noFill/>
          <a:ln w="9525">
            <a:noFill/>
            <a:round/>
            <a:headEnd/>
            <a:tailEnd/>
          </a:ln>
        </p:spPr>
      </p:pic>
      <p:sp>
        <p:nvSpPr>
          <p:cNvPr id="7" name="Rectangle 6"/>
          <p:cNvSpPr/>
          <p:nvPr/>
        </p:nvSpPr>
        <p:spPr>
          <a:xfrm>
            <a:off x="125083" y="115888"/>
            <a:ext cx="4451033" cy="430887"/>
          </a:xfrm>
          <a:prstGeom prst="rect">
            <a:avLst/>
          </a:prstGeom>
        </p:spPr>
        <p:txBody>
          <a:bodyPr wrap="none">
            <a:spAutoFit/>
          </a:bodyPr>
          <a:lstStyle/>
          <a:p>
            <a:r>
              <a:rPr lang="en-US" sz="2200" b="1" dirty="0" smtClean="0">
                <a:solidFill>
                  <a:schemeClr val="bg1"/>
                </a:solidFill>
              </a:rPr>
              <a:t>SUPPORTING PARTNERS &amp; TENANTS</a:t>
            </a:r>
            <a:endParaRPr lang="en-US" sz="2200" b="1" dirty="0">
              <a:solidFill>
                <a:schemeClr val="bg1"/>
              </a:solidFill>
            </a:endParaRPr>
          </a:p>
        </p:txBody>
      </p:sp>
      <p:sp>
        <p:nvSpPr>
          <p:cNvPr id="12" name="TextBox 11"/>
          <p:cNvSpPr txBox="1"/>
          <p:nvPr/>
        </p:nvSpPr>
        <p:spPr>
          <a:xfrm>
            <a:off x="284006" y="875172"/>
            <a:ext cx="8561338" cy="4247317"/>
          </a:xfrm>
          <a:prstGeom prst="rect">
            <a:avLst/>
          </a:prstGeom>
          <a:noFill/>
        </p:spPr>
        <p:txBody>
          <a:bodyPr wrap="square" rtlCol="0">
            <a:spAutoFit/>
          </a:bodyPr>
          <a:lstStyle/>
          <a:p>
            <a:r>
              <a:rPr lang="en-US" b="1" dirty="0" smtClean="0"/>
              <a:t>WE CAN’T ALTER WELFARE REFORM POLICY…</a:t>
            </a:r>
          </a:p>
          <a:p>
            <a:r>
              <a:rPr lang="en-US" b="1" dirty="0" smtClean="0"/>
              <a:t>…BUT WE CAN HELP PARTNERS SUPPORT TENANTS IN THIS TIME OF CHANGE</a:t>
            </a:r>
            <a:endParaRPr lang="en-US" b="1" dirty="0"/>
          </a:p>
          <a:p>
            <a:endParaRPr lang="en-US" dirty="0" smtClean="0"/>
          </a:p>
          <a:p>
            <a:pPr marL="285750" indent="-285750">
              <a:buFontTx/>
              <a:buChar char="-"/>
            </a:pPr>
            <a:r>
              <a:rPr lang="en-US" dirty="0" smtClean="0"/>
              <a:t>Working with the DWP and The Money Advice Service to deliver a national, multi-channel solution for Universal Credit claimants on their preferred digital device or channel </a:t>
            </a:r>
          </a:p>
          <a:p>
            <a:endParaRPr lang="en-US" dirty="0" smtClean="0"/>
          </a:p>
          <a:p>
            <a:pPr marL="285750" indent="-285750">
              <a:buFontTx/>
              <a:buChar char="-"/>
            </a:pPr>
            <a:r>
              <a:rPr lang="en-US" dirty="0" smtClean="0"/>
              <a:t>Helping partners use welfare reform to change tenant behaviour and push digital channels; TV, apps, social networks, mobile &amp; even games consoles</a:t>
            </a:r>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a:p>
          <a:p>
            <a:endParaRPr lang="en-US" dirty="0" smtClean="0"/>
          </a:p>
          <a:p>
            <a:endParaRPr lang="en-US" dirty="0"/>
          </a:p>
          <a:p>
            <a:endParaRPr lang="en-US"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5" y="3550284"/>
            <a:ext cx="9144000" cy="1896848"/>
          </a:xfrm>
          <a:prstGeom prst="rect">
            <a:avLst/>
          </a:prstGeom>
        </p:spPr>
      </p:pic>
      <p:pic>
        <p:nvPicPr>
          <p:cNvPr id="15" name="Picture 14" descr="UC 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2960" y="5782259"/>
            <a:ext cx="2300625" cy="709573"/>
          </a:xfrm>
          <a:prstGeom prst="rect">
            <a:avLst/>
          </a:prstGeom>
        </p:spPr>
      </p:pic>
      <p:pic>
        <p:nvPicPr>
          <p:cNvPr id="16" name="Picture 15" descr="Universal Jobmatch.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2639" y="5721299"/>
            <a:ext cx="2199823" cy="831203"/>
          </a:xfrm>
          <a:prstGeom prst="rect">
            <a:avLst/>
          </a:prstGeom>
        </p:spPr>
      </p:pic>
      <p:pic>
        <p:nvPicPr>
          <p:cNvPr id="17" name="Picture 16" descr="MA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6640" y="5787464"/>
            <a:ext cx="2428240" cy="652087"/>
          </a:xfrm>
          <a:prstGeom prst="rect">
            <a:avLst/>
          </a:prstGeom>
        </p:spPr>
      </p:pic>
    </p:spTree>
    <p:extLst>
      <p:ext uri="{BB962C8B-B14F-4D97-AF65-F5344CB8AC3E}">
        <p14:creationId xmlns:p14="http://schemas.microsoft.com/office/powerpoint/2010/main" val="17423999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534988" y="115888"/>
            <a:ext cx="4973637" cy="488950"/>
          </a:xfrm>
          <a:prstGeom prst="rect">
            <a:avLst/>
          </a:prstGeom>
          <a:noFill/>
          <a:ln w="9525">
            <a:noFill/>
            <a:miter lim="800000"/>
            <a:headEnd/>
            <a:tailEnd/>
          </a:ln>
        </p:spPr>
        <p:txBody>
          <a:bodyPr>
            <a:spAutoFit/>
          </a:bodyPr>
          <a:lstStyle/>
          <a:p>
            <a:pPr>
              <a:spcBef>
                <a:spcPct val="50000"/>
              </a:spcBef>
            </a:pPr>
            <a:r>
              <a:rPr lang="en-GB" sz="2600" b="1" dirty="0">
                <a:solidFill>
                  <a:schemeClr val="bg1"/>
                </a:solidFill>
                <a:latin typeface="Calibri" pitchFamily="34" charset="0"/>
              </a:rPr>
              <a:t>It is…</a:t>
            </a:r>
          </a:p>
        </p:txBody>
      </p:sp>
      <p:pic>
        <p:nvPicPr>
          <p:cNvPr id="163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53845" cy="639763"/>
          </a:xfrm>
          <a:prstGeom prst="rect">
            <a:avLst/>
          </a:prstGeom>
          <a:noFill/>
          <a:ln w="9525">
            <a:noFill/>
            <a:round/>
            <a:headEnd/>
            <a:tailEnd/>
          </a:ln>
        </p:spPr>
      </p:pic>
      <p:sp>
        <p:nvSpPr>
          <p:cNvPr id="7" name="Rectangle 6"/>
          <p:cNvSpPr/>
          <p:nvPr/>
        </p:nvSpPr>
        <p:spPr>
          <a:xfrm>
            <a:off x="125083" y="115888"/>
            <a:ext cx="1186800" cy="430887"/>
          </a:xfrm>
          <a:prstGeom prst="rect">
            <a:avLst/>
          </a:prstGeom>
        </p:spPr>
        <p:txBody>
          <a:bodyPr wrap="none">
            <a:spAutoFit/>
          </a:bodyPr>
          <a:lstStyle/>
          <a:p>
            <a:r>
              <a:rPr lang="en-US" sz="2200" b="1" dirty="0" smtClean="0">
                <a:solidFill>
                  <a:schemeClr val="bg1"/>
                </a:solidFill>
              </a:rPr>
              <a:t>TAKE-UP</a:t>
            </a:r>
            <a:endParaRPr lang="en-US" sz="2200" b="1" dirty="0">
              <a:solidFill>
                <a:schemeClr val="bg1"/>
              </a:solidFill>
            </a:endParaRPr>
          </a:p>
        </p:txBody>
      </p:sp>
      <p:sp>
        <p:nvSpPr>
          <p:cNvPr id="5" name="TextBox 4"/>
          <p:cNvSpPr txBox="1"/>
          <p:nvPr/>
        </p:nvSpPr>
        <p:spPr>
          <a:xfrm>
            <a:off x="317611" y="941617"/>
            <a:ext cx="5293689" cy="6463309"/>
          </a:xfrm>
          <a:prstGeom prst="rect">
            <a:avLst/>
          </a:prstGeom>
          <a:noFill/>
        </p:spPr>
        <p:txBody>
          <a:bodyPr wrap="square" rtlCol="0">
            <a:spAutoFit/>
          </a:bodyPr>
          <a:lstStyle/>
          <a:p>
            <a:pPr marL="285750" indent="-285750">
              <a:buFont typeface="Arial"/>
              <a:buChar char="•"/>
            </a:pPr>
            <a:r>
              <a:rPr lang="en-US" b="1" dirty="0" smtClean="0"/>
              <a:t>UNIVERSAL CREDIT</a:t>
            </a:r>
          </a:p>
          <a:p>
            <a:r>
              <a:rPr lang="en-US" dirty="0" smtClean="0"/>
              <a:t>Access to Universal Credit information and eligibility checking, reassuring </a:t>
            </a:r>
            <a:r>
              <a:rPr lang="en-US" dirty="0"/>
              <a:t>claimants as to when and how they will be </a:t>
            </a:r>
            <a:r>
              <a:rPr lang="en-US" dirty="0" smtClean="0"/>
              <a:t>affected</a:t>
            </a:r>
          </a:p>
          <a:p>
            <a:pPr lvl="1"/>
            <a:r>
              <a:rPr lang="en-US" dirty="0" smtClean="0"/>
              <a:t>Oct 2013 -Jan 2014</a:t>
            </a:r>
          </a:p>
          <a:p>
            <a:pPr marL="742950" lvl="1" indent="-285750">
              <a:buFont typeface="Arial"/>
              <a:buChar char="•"/>
            </a:pPr>
            <a:r>
              <a:rPr lang="en-US" dirty="0" smtClean="0"/>
              <a:t>Over 1,000 eligibility checks</a:t>
            </a:r>
          </a:p>
          <a:p>
            <a:pPr marL="742950" lvl="1" indent="-285750">
              <a:buFont typeface="Arial"/>
              <a:buChar char="•"/>
            </a:pPr>
            <a:r>
              <a:rPr lang="en-US" dirty="0" smtClean="0"/>
              <a:t>50,000+ hits</a:t>
            </a:r>
          </a:p>
          <a:p>
            <a:endParaRPr lang="en-US" dirty="0"/>
          </a:p>
          <a:p>
            <a:pPr marL="285750" indent="-285750">
              <a:buFont typeface="Arial"/>
              <a:buChar char="•"/>
            </a:pPr>
            <a:r>
              <a:rPr lang="en-US" b="1" dirty="0" smtClean="0"/>
              <a:t>JOBS</a:t>
            </a:r>
          </a:p>
          <a:p>
            <a:r>
              <a:rPr lang="en-US" dirty="0" smtClean="0"/>
              <a:t>Real-time </a:t>
            </a:r>
            <a:r>
              <a:rPr lang="en-US" dirty="0"/>
              <a:t>access </a:t>
            </a:r>
            <a:r>
              <a:rPr lang="en-US" dirty="0" smtClean="0"/>
              <a:t>to Universal Jobmatch: 105,000 jobs viewed via Looking Local channels in January alone </a:t>
            </a:r>
          </a:p>
          <a:p>
            <a:pPr marL="285750" indent="-285750">
              <a:buFont typeface="Arial"/>
              <a:buChar char="•"/>
            </a:pPr>
            <a:endParaRPr lang="en-US" dirty="0"/>
          </a:p>
          <a:p>
            <a:pPr marL="285750" indent="-285750">
              <a:buFont typeface="Arial"/>
              <a:buChar char="•"/>
            </a:pPr>
            <a:r>
              <a:rPr lang="en-US" b="1" dirty="0" smtClean="0"/>
              <a:t>FINANCIAL ADVICE</a:t>
            </a:r>
          </a:p>
          <a:p>
            <a:r>
              <a:rPr lang="en-US" dirty="0" smtClean="0"/>
              <a:t>The </a:t>
            </a:r>
            <a:r>
              <a:rPr lang="en-US" dirty="0"/>
              <a:t>latest financial and consumer advice from The Money Advice </a:t>
            </a:r>
            <a:r>
              <a:rPr lang="en-US" dirty="0" smtClean="0"/>
              <a:t>Service</a:t>
            </a:r>
          </a:p>
          <a:p>
            <a:pPr marL="742950" lvl="1" indent="-285750">
              <a:buFont typeface="Arial"/>
              <a:buChar char="•"/>
            </a:pPr>
            <a:r>
              <a:rPr lang="en-US" dirty="0" smtClean="0"/>
              <a:t>Information &amp; guides covering bank </a:t>
            </a:r>
            <a:r>
              <a:rPr lang="en-US" dirty="0"/>
              <a:t>accounts, handling debt, types of borrowing, benefits &amp; entitlements, credit cards/store cards, </a:t>
            </a:r>
            <a:r>
              <a:rPr lang="en-US" dirty="0" smtClean="0"/>
              <a:t>budgeting, overdrafts </a:t>
            </a:r>
            <a:r>
              <a:rPr lang="en-US" dirty="0"/>
              <a:t>&amp; more</a:t>
            </a:r>
          </a:p>
          <a:p>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2829" y="3649972"/>
            <a:ext cx="1728349" cy="3208028"/>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5782" y="1990894"/>
            <a:ext cx="1765335" cy="3276679"/>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08081" y="651053"/>
            <a:ext cx="1677334" cy="3113337"/>
          </a:xfrm>
          <a:prstGeom prst="rect">
            <a:avLst/>
          </a:prstGeom>
        </p:spPr>
      </p:pic>
    </p:spTree>
    <p:extLst>
      <p:ext uri="{BB962C8B-B14F-4D97-AF65-F5344CB8AC3E}">
        <p14:creationId xmlns:p14="http://schemas.microsoft.com/office/powerpoint/2010/main" val="36995570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b="1" dirty="0"/>
          </a:p>
        </p:txBody>
      </p:sp>
      <p:sp>
        <p:nvSpPr>
          <p:cNvPr id="11277"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200" b="1" dirty="0" smtClean="0">
                <a:solidFill>
                  <a:schemeClr val="bg1"/>
                </a:solidFill>
                <a:latin typeface="Calibri"/>
                <a:cs typeface="Calibri"/>
              </a:rPr>
              <a:t>IMPROVING TENANT ACCESS &amp; SERVICES</a:t>
            </a:r>
            <a:endParaRPr lang="en-US" sz="2200" b="1" dirty="0">
              <a:solidFill>
                <a:schemeClr val="bg1"/>
              </a:solidFill>
              <a:latin typeface="Calibri"/>
              <a:cs typeface="Calibri"/>
            </a:endParaRPr>
          </a:p>
        </p:txBody>
      </p:sp>
      <p:sp>
        <p:nvSpPr>
          <p:cNvPr id="3" name="TextBox 2"/>
          <p:cNvSpPr txBox="1"/>
          <p:nvPr/>
        </p:nvSpPr>
        <p:spPr>
          <a:xfrm>
            <a:off x="777968" y="2893945"/>
            <a:ext cx="7888512" cy="4524315"/>
          </a:xfrm>
          <a:prstGeom prst="rect">
            <a:avLst/>
          </a:prstGeom>
          <a:noFill/>
        </p:spPr>
        <p:txBody>
          <a:bodyPr wrap="square" rtlCol="0">
            <a:spAutoFit/>
          </a:bodyPr>
          <a:lstStyle/>
          <a:p>
            <a:r>
              <a:rPr lang="en-US" b="1" dirty="0" smtClean="0"/>
              <a:t>MY LANDLORD  APP</a:t>
            </a:r>
            <a:endParaRPr lang="en-US" b="1" dirty="0"/>
          </a:p>
          <a:p>
            <a:pPr marL="285750" indent="-285750">
              <a:buFontTx/>
              <a:buChar char="-"/>
            </a:pPr>
            <a:r>
              <a:rPr lang="en-US" dirty="0" smtClean="0"/>
              <a:t>Smartphones are the major tool </a:t>
            </a:r>
            <a:r>
              <a:rPr lang="en-US" dirty="0"/>
              <a:t>in driving change in tenant access </a:t>
            </a:r>
            <a:r>
              <a:rPr lang="en-US" dirty="0" smtClean="0"/>
              <a:t>behaviour; most popular device</a:t>
            </a:r>
            <a:endParaRPr lang="en-US" dirty="0"/>
          </a:p>
          <a:p>
            <a:pPr marL="285750" indent="-285750">
              <a:buFontTx/>
              <a:buChar char="-"/>
            </a:pPr>
            <a:r>
              <a:rPr lang="en-US" dirty="0" smtClean="0"/>
              <a:t>In-built housing repairs </a:t>
            </a:r>
          </a:p>
          <a:p>
            <a:pPr marL="285750" indent="-285750">
              <a:buFontTx/>
              <a:buChar char="-"/>
            </a:pPr>
            <a:r>
              <a:rPr lang="en-US" dirty="0"/>
              <a:t>M</a:t>
            </a:r>
            <a:r>
              <a:rPr lang="en-US" dirty="0" smtClean="0"/>
              <a:t>anagement portal &amp; push messaging</a:t>
            </a:r>
          </a:p>
          <a:p>
            <a:pPr marL="285750" indent="-285750">
              <a:buFontTx/>
              <a:buChar char="-"/>
            </a:pPr>
            <a:r>
              <a:rPr lang="en-US" dirty="0" smtClean="0"/>
              <a:t>Integration capabilities</a:t>
            </a:r>
          </a:p>
          <a:p>
            <a:pPr marL="285750" indent="-285750">
              <a:buFontTx/>
              <a:buChar char="-"/>
            </a:pPr>
            <a:r>
              <a:rPr lang="en-US" dirty="0" smtClean="0"/>
              <a:t>National partners: UC, UJ, MAS, NHS Choices, Transport Direct, CBL, </a:t>
            </a:r>
            <a:r>
              <a:rPr lang="en-US" dirty="0" err="1" smtClean="0"/>
              <a:t>Timebanking</a:t>
            </a:r>
            <a:r>
              <a:rPr lang="en-US" dirty="0" smtClean="0"/>
              <a:t>, Credit Unions </a:t>
            </a:r>
            <a:r>
              <a:rPr lang="en-US" dirty="0" err="1" smtClean="0"/>
              <a:t>etc</a:t>
            </a:r>
            <a:endParaRPr lang="en-US" dirty="0" smtClean="0"/>
          </a:p>
          <a:p>
            <a:pPr marL="285750" indent="-285750">
              <a:buFontTx/>
              <a:buChar char="-"/>
            </a:pPr>
            <a:r>
              <a:rPr lang="en-US" dirty="0" smtClean="0"/>
              <a:t>Proven savings </a:t>
            </a:r>
          </a:p>
          <a:p>
            <a:pPr marL="742950" lvl="1" indent="-285750">
              <a:buFontTx/>
              <a:buChar char="-"/>
            </a:pPr>
            <a:r>
              <a:rPr lang="en-US" dirty="0" smtClean="0"/>
              <a:t>Reduction </a:t>
            </a:r>
            <a:r>
              <a:rPr lang="en-US" dirty="0"/>
              <a:t>of up to 80% in transaction costs</a:t>
            </a:r>
            <a:endParaRPr lang="en-US" dirty="0">
              <a:solidFill>
                <a:srgbClr val="000000"/>
              </a:solidFill>
            </a:endParaRPr>
          </a:p>
          <a:p>
            <a:pPr marL="742950" lvl="1" indent="-285750">
              <a:buFontTx/>
              <a:buChar char="-"/>
            </a:pPr>
            <a:r>
              <a:rPr lang="en-US" dirty="0" smtClean="0"/>
              <a:t>Improved tenant communication</a:t>
            </a:r>
          </a:p>
          <a:p>
            <a:pPr marL="742950" lvl="1" indent="-285750">
              <a:buFontTx/>
              <a:buChar char="-"/>
            </a:pPr>
            <a:r>
              <a:rPr lang="en-US" dirty="0" smtClean="0"/>
              <a:t>Reduced time for housing repairs</a:t>
            </a:r>
          </a:p>
          <a:p>
            <a:pPr marL="742950" lvl="1" indent="-285750">
              <a:buFontTx/>
              <a:buChar char="-"/>
            </a:pPr>
            <a:r>
              <a:rPr lang="en-US" dirty="0">
                <a:solidFill>
                  <a:srgbClr val="000000"/>
                </a:solidFill>
              </a:rPr>
              <a:t>No capital investment, no running costs </a:t>
            </a:r>
          </a:p>
          <a:p>
            <a:pPr lvl="1"/>
            <a:endParaRPr lang="en-US" dirty="0" smtClean="0"/>
          </a:p>
          <a:p>
            <a:pPr marL="742950" lvl="1" indent="-285750">
              <a:buFontTx/>
              <a:buChar char="-"/>
            </a:pPr>
            <a:endParaRPr lang="en-US" dirty="0" smtClean="0"/>
          </a:p>
          <a:p>
            <a:pPr marL="285750" indent="-285750">
              <a:buFontTx/>
              <a:buChar char="-"/>
            </a:pPr>
            <a:endParaRPr lang="en-US" dirty="0"/>
          </a:p>
        </p:txBody>
      </p:sp>
      <p:pic>
        <p:nvPicPr>
          <p:cNvPr id="6" name="Picture 5" descr="My Landlord Line Up.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31240"/>
            <a:ext cx="9144000" cy="1623100"/>
          </a:xfrm>
          <a:prstGeom prst="rect">
            <a:avLst/>
          </a:prstGeom>
        </p:spPr>
      </p:pic>
    </p:spTree>
    <p:extLst>
      <p:ext uri="{BB962C8B-B14F-4D97-AF65-F5344CB8AC3E}">
        <p14:creationId xmlns:p14="http://schemas.microsoft.com/office/powerpoint/2010/main" val="33825001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71" name="Rectangle 8"/>
          <p:cNvSpPr>
            <a:spLocks noChangeArrowheads="1"/>
          </p:cNvSpPr>
          <p:nvPr/>
        </p:nvSpPr>
        <p:spPr bwMode="auto">
          <a:xfrm>
            <a:off x="395288" y="2992438"/>
            <a:ext cx="799306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0" hangingPunct="0">
              <a:tabLst>
                <a:tab pos="457200" algn="l"/>
              </a:tabLst>
            </a:pPr>
            <a:r>
              <a:rPr lang="en-US" dirty="0"/>
              <a:t/>
            </a:r>
            <a:br>
              <a:rPr lang="en-US" dirty="0"/>
            </a:br>
            <a:endParaRPr lang="en-US" dirty="0"/>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b="1" dirty="0"/>
          </a:p>
        </p:txBody>
      </p:sp>
      <p:sp>
        <p:nvSpPr>
          <p:cNvPr id="12" name="TextBox 11"/>
          <p:cNvSpPr txBox="1"/>
          <p:nvPr/>
        </p:nvSpPr>
        <p:spPr>
          <a:xfrm>
            <a:off x="467544" y="5085184"/>
            <a:ext cx="8424936" cy="1600438"/>
          </a:xfrm>
          <a:prstGeom prst="rect">
            <a:avLst/>
          </a:prstGeom>
          <a:noFill/>
        </p:spPr>
        <p:txBody>
          <a:bodyPr wrap="square" rtlCol="0">
            <a:spAutoFit/>
          </a:bodyPr>
          <a:lstStyle/>
          <a:p>
            <a:r>
              <a:rPr lang="en-US" sz="1600" dirty="0" smtClean="0"/>
              <a:t>Linking to mobile optmised content/services from trusted third-party websites, allowing a wider set of services to be delivered by the app:</a:t>
            </a:r>
          </a:p>
          <a:p>
            <a:pPr marL="285750" indent="-285750">
              <a:buFontTx/>
              <a:buChar char="-"/>
            </a:pPr>
            <a:r>
              <a:rPr lang="en-US" sz="1600" dirty="0"/>
              <a:t>Services offered by suppliers: e.g.: P</a:t>
            </a:r>
            <a:r>
              <a:rPr lang="en-US" sz="1600" dirty="0" smtClean="0"/>
              <a:t>ayments </a:t>
            </a:r>
            <a:endParaRPr lang="en-US" sz="1600" dirty="0"/>
          </a:p>
          <a:p>
            <a:pPr marL="285750" indent="-285750">
              <a:buFontTx/>
              <a:buChar char="-"/>
            </a:pPr>
            <a:r>
              <a:rPr lang="en-US" sz="1600" dirty="0"/>
              <a:t>National housing services: e.g. Shelter, advice from .GOV.UK or your local authority partner</a:t>
            </a:r>
          </a:p>
          <a:p>
            <a:pPr marL="285750" indent="-285750">
              <a:buFontTx/>
              <a:buChar char="-"/>
            </a:pPr>
            <a:r>
              <a:rPr lang="en-US" sz="1600" dirty="0" smtClean="0"/>
              <a:t>Facebook &amp; Twitter: keeping your tenants up to date with your news &amp; information </a:t>
            </a:r>
          </a:p>
          <a:p>
            <a:pPr marL="285750" indent="-285750">
              <a:buFontTx/>
              <a:buChar char="-"/>
            </a:pPr>
            <a:endParaRPr lang="en-US" dirty="0" smtClean="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0661" y="908719"/>
            <a:ext cx="2211306" cy="4104456"/>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275" y="908720"/>
            <a:ext cx="2228677" cy="413669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05168" y="908719"/>
            <a:ext cx="2232248" cy="4143327"/>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4651" y="1046284"/>
            <a:ext cx="2044312" cy="3906716"/>
          </a:xfrm>
          <a:prstGeom prst="rect">
            <a:avLst/>
          </a:prstGeom>
        </p:spPr>
      </p:pic>
      <p:sp>
        <p:nvSpPr>
          <p:cNvPr id="15"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200" b="1" dirty="0" smtClean="0">
                <a:solidFill>
                  <a:schemeClr val="bg1"/>
                </a:solidFill>
                <a:latin typeface="Calibri"/>
                <a:cs typeface="Calibri"/>
              </a:rPr>
              <a:t>LINKING TO MOBILE &amp; APPS</a:t>
            </a:r>
            <a:endParaRPr lang="en-US" sz="2200" b="1" dirty="0">
              <a:solidFill>
                <a:schemeClr val="bg1"/>
              </a:solidFill>
              <a:latin typeface="Calibri"/>
              <a:cs typeface="Calibri"/>
            </a:endParaRPr>
          </a:p>
        </p:txBody>
      </p:sp>
    </p:spTree>
    <p:extLst>
      <p:ext uri="{BB962C8B-B14F-4D97-AF65-F5344CB8AC3E}">
        <p14:creationId xmlns:p14="http://schemas.microsoft.com/office/powerpoint/2010/main" val="414520769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67" name="Rectangle 2"/>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68" name="Rectangle 3"/>
          <p:cNvSpPr>
            <a:spLocks noChangeArrowheads="1"/>
          </p:cNvSpPr>
          <p:nvPr/>
        </p:nvSpPr>
        <p:spPr bwMode="auto">
          <a:xfrm>
            <a:off x="0" y="2233613"/>
            <a:ext cx="9144000"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1276" name="Rectangle 17"/>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b="1" dirty="0"/>
          </a:p>
        </p:txBody>
      </p:sp>
      <p:pic>
        <p:nvPicPr>
          <p:cNvPr id="2" name="Picture 1" descr="Generic0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280" y="763916"/>
            <a:ext cx="2234499" cy="4320480"/>
          </a:xfrm>
          <a:prstGeom prst="rect">
            <a:avLst/>
          </a:prstGeom>
        </p:spPr>
      </p:pic>
      <p:pic>
        <p:nvPicPr>
          <p:cNvPr id="3" name="Picture 2" descr="Generic0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7864" y="752046"/>
            <a:ext cx="2234499" cy="4320480"/>
          </a:xfrm>
          <a:prstGeom prst="rect">
            <a:avLst/>
          </a:prstGeom>
        </p:spPr>
      </p:pic>
      <p:pic>
        <p:nvPicPr>
          <p:cNvPr id="4" name="Picture 3" descr="Generic0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5672" y="774076"/>
            <a:ext cx="2234499" cy="4320480"/>
          </a:xfrm>
          <a:prstGeom prst="rect">
            <a:avLst/>
          </a:prstGeom>
        </p:spPr>
      </p:pic>
      <p:sp>
        <p:nvSpPr>
          <p:cNvPr id="11" name="TextBox 10"/>
          <p:cNvSpPr txBox="1"/>
          <p:nvPr/>
        </p:nvSpPr>
        <p:spPr>
          <a:xfrm>
            <a:off x="323850" y="5188948"/>
            <a:ext cx="8280920" cy="1569660"/>
          </a:xfrm>
          <a:prstGeom prst="rect">
            <a:avLst/>
          </a:prstGeom>
          <a:noFill/>
        </p:spPr>
        <p:txBody>
          <a:bodyPr wrap="square" rtlCol="0">
            <a:spAutoFit/>
          </a:bodyPr>
          <a:lstStyle/>
          <a:p>
            <a:r>
              <a:rPr lang="en-US" sz="1600" b="1" dirty="0" smtClean="0"/>
              <a:t>HOUSING REPAIRS</a:t>
            </a:r>
          </a:p>
          <a:p>
            <a:pPr marL="285750" indent="-285750">
              <a:buFontTx/>
              <a:buChar char="-"/>
            </a:pPr>
            <a:r>
              <a:rPr lang="en-US" sz="1600" dirty="0" smtClean="0"/>
              <a:t>Housing repairs feature allows reports to be sent in with an image, detail, the tenants availability as well as any comments. Communication is then undertaken within the app – no other channel required </a:t>
            </a:r>
          </a:p>
          <a:p>
            <a:pPr marL="285750" indent="-285750">
              <a:buFontTx/>
              <a:buChar char="-"/>
            </a:pPr>
            <a:r>
              <a:rPr lang="en-US" sz="1600" dirty="0" smtClean="0"/>
              <a:t>All reports can be handled within the management portal </a:t>
            </a:r>
          </a:p>
          <a:p>
            <a:pPr marL="285750" indent="-285750">
              <a:buFontTx/>
              <a:buChar char="-"/>
            </a:pPr>
            <a:r>
              <a:rPr lang="en-US" sz="1600" dirty="0" smtClean="0"/>
              <a:t>Integration opportunities with existing repairs systems</a:t>
            </a:r>
            <a:endParaRPr lang="en-US" sz="1600" dirty="0"/>
          </a:p>
        </p:txBody>
      </p:sp>
      <p:sp>
        <p:nvSpPr>
          <p:cNvPr id="12" name="Text Box 4"/>
          <p:cNvSpPr txBox="1">
            <a:spLocks noChangeArrowheads="1"/>
          </p:cNvSpPr>
          <p:nvPr/>
        </p:nvSpPr>
        <p:spPr bwMode="auto">
          <a:xfrm>
            <a:off x="323850" y="115888"/>
            <a:ext cx="56880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2200" b="1" dirty="0" smtClean="0">
                <a:solidFill>
                  <a:schemeClr val="bg1"/>
                </a:solidFill>
                <a:latin typeface="Calibri"/>
                <a:cs typeface="Calibri"/>
              </a:rPr>
              <a:t>HOUSING REPAIRS </a:t>
            </a:r>
            <a:endParaRPr lang="en-US" sz="2200" b="1" dirty="0">
              <a:solidFill>
                <a:schemeClr val="bg1"/>
              </a:solidFill>
              <a:latin typeface="Calibri"/>
              <a:cs typeface="Calibri"/>
            </a:endParaRPr>
          </a:p>
        </p:txBody>
      </p:sp>
    </p:spTree>
    <p:extLst>
      <p:ext uri="{BB962C8B-B14F-4D97-AF65-F5344CB8AC3E}">
        <p14:creationId xmlns:p14="http://schemas.microsoft.com/office/powerpoint/2010/main" val="321411647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6BAA4EF67114EA79F74B566DB1D5E" ma:contentTypeVersion="0" ma:contentTypeDescription="Create a new document." ma:contentTypeScope="" ma:versionID="f0964007ba17af9d8553f59e0743ef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8550-75AD-4C40-84A5-8C8A949AE2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89BCC73-F295-4B36-B6C0-871D6E0A96AE}">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2CF38CC-4D48-42FE-89EA-E578CB4A2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8102</TotalTime>
  <Words>1157</Words>
  <Application>Microsoft Office PowerPoint</Application>
  <PresentationFormat>On-screen Show (4:3)</PresentationFormat>
  <Paragraphs>255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the 7th Digiresearch event a group of us from Alison (OfCom), Kay and Paul (SRB) and Liz (Shelter) explored two data sets - one the OfCom media literacy data set and one from a focused study of social housing clients in Sheffield (funded by the ESRC and Sheffield City Council).  We examined if the national and local data were in line and also examined if Social Housing Tenants were notably different in terms of digital inclusion, exclusion and IT use than other groups.  We found that both data sets were very comparable with very similar proportions of access and use by age and background.  We also found that Social Housing clients are more likely to be digitally excluded than the general population in a number of ways.  This included access to both broadband and equipment. We also found key differences between older and younger social housing tenants, with younger people being more likely to have some access than older.  We also noted that some online behaviour was more common with this group – such as accessing national and local government sites than the national population.  We speculated that this was driven by recent changes to digital-by-default systems for such things as job seeking and benefits.  We but also noted that in the younger group with access, a greater proportion only had access via a mobile device than the national norm.  We concluded that Social Housing tenants do have distinctly different patterns of use and attitudes to digital media use than the national norm, and that this needed further exploration.  The group plans to look further at these issues by exploring the data sets with more detailed multivariate statistical methods.</dc:title>
  <dc:creator>Jane Hancer</dc:creator>
  <cp:lastModifiedBy>Alastair Tweedie</cp:lastModifiedBy>
  <cp:revision>76</cp:revision>
  <cp:lastPrinted>2013-09-17T12:00:35Z</cp:lastPrinted>
  <dcterms:created xsi:type="dcterms:W3CDTF">2013-09-16T10:17:25Z</dcterms:created>
  <dcterms:modified xsi:type="dcterms:W3CDTF">2014-03-04T10:10:46Z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0x0101008446BAA4EF67114EA79F74B566DB1D5E</vt:lpwstr>
  </property>
</Properties>
</file>