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3" r:id="rId3"/>
    <p:sldId id="307" r:id="rId4"/>
    <p:sldId id="314" r:id="rId5"/>
    <p:sldId id="306" r:id="rId6"/>
    <p:sldId id="324" r:id="rId7"/>
    <p:sldId id="312" r:id="rId8"/>
    <p:sldId id="323" r:id="rId9"/>
    <p:sldId id="322" r:id="rId10"/>
    <p:sldId id="317" r:id="rId11"/>
    <p:sldId id="318" r:id="rId12"/>
    <p:sldId id="319" r:id="rId13"/>
    <p:sldId id="320" r:id="rId14"/>
    <p:sldId id="321" r:id="rId15"/>
    <p:sldId id="310" r:id="rId16"/>
    <p:sldId id="325" r:id="rId17"/>
    <p:sldId id="326" r:id="rId18"/>
    <p:sldId id="329" r:id="rId19"/>
    <p:sldId id="330" r:id="rId20"/>
    <p:sldId id="328" r:id="rId21"/>
    <p:sldId id="315" r:id="rId22"/>
    <p:sldId id="331" r:id="rId23"/>
    <p:sldId id="332" r:id="rId24"/>
    <p:sldId id="333" r:id="rId25"/>
    <p:sldId id="334" r:id="rId26"/>
    <p:sldId id="335" r:id="rId27"/>
    <p:sldId id="344" r:id="rId28"/>
    <p:sldId id="341" r:id="rId29"/>
    <p:sldId id="343" r:id="rId30"/>
    <p:sldId id="340" r:id="rId31"/>
    <p:sldId id="338" r:id="rId32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72" autoAdjust="0"/>
  </p:normalViewPr>
  <p:slideViewPr>
    <p:cSldViewPr>
      <p:cViewPr varScale="1">
        <p:scale>
          <a:sx n="50" d="100"/>
          <a:sy n="50" d="100"/>
        </p:scale>
        <p:origin x="18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HPNAS01\MyDocuments\les.warren\Technical\Housing%20Technology%202014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Sheet2!$C$7:$C$8</c:f>
              <c:strCache>
                <c:ptCount val="2"/>
                <c:pt idx="0">
                  <c:v>Value</c:v>
                </c:pt>
                <c:pt idx="1">
                  <c:v>Failure</c:v>
                </c:pt>
              </c:strCache>
            </c:strRef>
          </c:cat>
          <c:val>
            <c:numRef>
              <c:f>Sheet2!$D$7:$D$8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3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Sheet1!$B$7:$B$11</c:f>
              <c:strCache>
                <c:ptCount val="5"/>
                <c:pt idx="0">
                  <c:v>Account balance</c:v>
                </c:pt>
                <c:pt idx="1">
                  <c:v>Make a Payment</c:v>
                </c:pt>
                <c:pt idx="2">
                  <c:v>Advice</c:v>
                </c:pt>
                <c:pt idx="3">
                  <c:v>Replacement card</c:v>
                </c:pt>
                <c:pt idx="4">
                  <c:v>Other</c:v>
                </c:pt>
              </c:strCache>
            </c:strRef>
          </c:cat>
          <c:val>
            <c:numRef>
              <c:f>Sheet1!$C$7:$C$11</c:f>
              <c:numCache>
                <c:formatCode>0%</c:formatCode>
                <c:ptCount val="5"/>
                <c:pt idx="0">
                  <c:v>0.47</c:v>
                </c:pt>
                <c:pt idx="1">
                  <c:v>0.25</c:v>
                </c:pt>
                <c:pt idx="2">
                  <c:v>0.15</c:v>
                </c:pt>
                <c:pt idx="3">
                  <c:v>0.08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3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ABC34-0D59-42B1-87C5-9E901D07A2C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0EBBCBE-70D1-4260-9F4B-4D78DFD27C7D}">
      <dgm:prSet phldrT="[Text]"/>
      <dgm:spPr>
        <a:solidFill>
          <a:srgbClr val="EE4D9B"/>
        </a:solidFill>
      </dgm:spPr>
      <dgm:t>
        <a:bodyPr/>
        <a:lstStyle/>
        <a:p>
          <a:r>
            <a:rPr lang="en-GB"/>
            <a:t>Initiate</a:t>
          </a:r>
        </a:p>
      </dgm:t>
    </dgm:pt>
    <dgm:pt modelId="{4B42D146-0B47-4AC7-8CD2-7981CC7223F8}" type="parTrans" cxnId="{4AEE436F-4AB9-4D96-A37A-E5033FEF677F}">
      <dgm:prSet/>
      <dgm:spPr/>
      <dgm:t>
        <a:bodyPr/>
        <a:lstStyle/>
        <a:p>
          <a:endParaRPr lang="en-GB"/>
        </a:p>
      </dgm:t>
    </dgm:pt>
    <dgm:pt modelId="{48FCE551-F21C-4EC1-B0DD-400A57FD61AA}" type="sibTrans" cxnId="{4AEE436F-4AB9-4D96-A37A-E5033FEF677F}">
      <dgm:prSet/>
      <dgm:spPr/>
      <dgm:t>
        <a:bodyPr/>
        <a:lstStyle/>
        <a:p>
          <a:endParaRPr lang="en-GB"/>
        </a:p>
      </dgm:t>
    </dgm:pt>
    <dgm:pt modelId="{DE84CD7F-512A-404D-A6F9-D7F4327F59B5}">
      <dgm:prSet phldrT="[Text]"/>
      <dgm:spPr>
        <a:solidFill>
          <a:srgbClr val="0025D0"/>
        </a:solidFill>
      </dgm:spPr>
      <dgm:t>
        <a:bodyPr/>
        <a:lstStyle/>
        <a:p>
          <a:r>
            <a:rPr lang="en-GB" dirty="0"/>
            <a:t>Build &amp; Test</a:t>
          </a:r>
        </a:p>
      </dgm:t>
    </dgm:pt>
    <dgm:pt modelId="{59F5B058-A961-4E64-A01F-FB57B70E2F15}" type="parTrans" cxnId="{B5F41CBD-51E5-4400-8A75-C13764E9D969}">
      <dgm:prSet/>
      <dgm:spPr/>
      <dgm:t>
        <a:bodyPr/>
        <a:lstStyle/>
        <a:p>
          <a:endParaRPr lang="en-GB"/>
        </a:p>
      </dgm:t>
    </dgm:pt>
    <dgm:pt modelId="{C54D9DE9-95AC-41FA-A853-25D77C30ECE5}" type="sibTrans" cxnId="{B5F41CBD-51E5-4400-8A75-C13764E9D969}">
      <dgm:prSet/>
      <dgm:spPr/>
      <dgm:t>
        <a:bodyPr/>
        <a:lstStyle/>
        <a:p>
          <a:endParaRPr lang="en-GB"/>
        </a:p>
      </dgm:t>
    </dgm:pt>
    <dgm:pt modelId="{F57E944A-2938-4DAB-9E76-75844B9E9D80}">
      <dgm:prSet phldrT="[Text]"/>
      <dgm:spPr>
        <a:solidFill>
          <a:srgbClr val="F7941E"/>
        </a:solidFill>
      </dgm:spPr>
      <dgm:t>
        <a:bodyPr/>
        <a:lstStyle/>
        <a:p>
          <a:r>
            <a:rPr lang="en-GB"/>
            <a:t>Deploy &amp; Review</a:t>
          </a:r>
        </a:p>
      </dgm:t>
    </dgm:pt>
    <dgm:pt modelId="{80732A47-6280-477C-AAB8-13B4E6E013B4}" type="parTrans" cxnId="{77E4D53D-C9D3-4760-A536-31463AE2A31C}">
      <dgm:prSet/>
      <dgm:spPr/>
      <dgm:t>
        <a:bodyPr/>
        <a:lstStyle/>
        <a:p>
          <a:endParaRPr lang="en-GB"/>
        </a:p>
      </dgm:t>
    </dgm:pt>
    <dgm:pt modelId="{80233CC7-75AD-460A-B064-8F585B448EDB}" type="sibTrans" cxnId="{77E4D53D-C9D3-4760-A536-31463AE2A31C}">
      <dgm:prSet/>
      <dgm:spPr/>
      <dgm:t>
        <a:bodyPr/>
        <a:lstStyle/>
        <a:p>
          <a:endParaRPr lang="en-GB"/>
        </a:p>
      </dgm:t>
    </dgm:pt>
    <dgm:pt modelId="{977D0FFE-D010-4D55-9415-F12A0ABD7CD1}">
      <dgm:prSet phldrT="[Text]"/>
      <dgm:spPr>
        <a:solidFill>
          <a:srgbClr val="72BF44"/>
        </a:solidFill>
      </dgm:spPr>
      <dgm:t>
        <a:bodyPr/>
        <a:lstStyle/>
        <a:p>
          <a:r>
            <a:rPr lang="en-GB"/>
            <a:t>Design</a:t>
          </a:r>
        </a:p>
      </dgm:t>
    </dgm:pt>
    <dgm:pt modelId="{A7590F07-69A8-4917-8539-65AE6FF880A4}" type="parTrans" cxnId="{148485F8-4E4E-4E54-900E-4E53C5F30CF2}">
      <dgm:prSet/>
      <dgm:spPr/>
      <dgm:t>
        <a:bodyPr/>
        <a:lstStyle/>
        <a:p>
          <a:endParaRPr lang="en-GB"/>
        </a:p>
      </dgm:t>
    </dgm:pt>
    <dgm:pt modelId="{E530492A-4F4E-4BFA-BDD8-073AE3B57074}" type="sibTrans" cxnId="{148485F8-4E4E-4E54-900E-4E53C5F30CF2}">
      <dgm:prSet/>
      <dgm:spPr/>
      <dgm:t>
        <a:bodyPr/>
        <a:lstStyle/>
        <a:p>
          <a:endParaRPr lang="en-GB"/>
        </a:p>
      </dgm:t>
    </dgm:pt>
    <dgm:pt modelId="{8F85489F-A34D-4C75-91D5-80671F75C4D7}" type="pres">
      <dgm:prSet presAssocID="{78AABC34-0D59-42B1-87C5-9E901D07A2C3}" presName="Name0" presStyleCnt="0">
        <dgm:presLayoutVars>
          <dgm:dir/>
          <dgm:animLvl val="lvl"/>
          <dgm:resizeHandles val="exact"/>
        </dgm:presLayoutVars>
      </dgm:prSet>
      <dgm:spPr/>
    </dgm:pt>
    <dgm:pt modelId="{3B6F0BC3-24A6-43B7-A83C-28EA8100E7B2}" type="pres">
      <dgm:prSet presAssocID="{40EBBCBE-70D1-4260-9F4B-4D78DFD27C7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906AD-DF68-41DC-AAFC-634C0F3F3F4E}" type="pres">
      <dgm:prSet presAssocID="{48FCE551-F21C-4EC1-B0DD-400A57FD61AA}" presName="parTxOnlySpace" presStyleCnt="0"/>
      <dgm:spPr/>
    </dgm:pt>
    <dgm:pt modelId="{BDD8177C-D6CC-492A-949B-2CBF48ACEEFC}" type="pres">
      <dgm:prSet presAssocID="{977D0FFE-D010-4D55-9415-F12A0ABD7C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F48BAE-CD9E-46A3-B9C3-B49A81850320}" type="pres">
      <dgm:prSet presAssocID="{E530492A-4F4E-4BFA-BDD8-073AE3B57074}" presName="parTxOnlySpace" presStyleCnt="0"/>
      <dgm:spPr/>
    </dgm:pt>
    <dgm:pt modelId="{51FDCA60-0950-40BD-BEF6-014EA8B1351A}" type="pres">
      <dgm:prSet presAssocID="{DE84CD7F-512A-404D-A6F9-D7F4327F59B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8D2114-36D2-41D5-838E-539A3BC60FA0}" type="pres">
      <dgm:prSet presAssocID="{C54D9DE9-95AC-41FA-A853-25D77C30ECE5}" presName="parTxOnlySpace" presStyleCnt="0"/>
      <dgm:spPr/>
    </dgm:pt>
    <dgm:pt modelId="{77F5FA1B-91B0-466B-A88B-C7A2ADC7ED79}" type="pres">
      <dgm:prSet presAssocID="{F57E944A-2938-4DAB-9E76-75844B9E9D8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3FAE3B-DD65-4BC5-9092-541389E62A34}" type="presOf" srcId="{F57E944A-2938-4DAB-9E76-75844B9E9D80}" destId="{77F5FA1B-91B0-466B-A88B-C7A2ADC7ED79}" srcOrd="0" destOrd="0" presId="urn:microsoft.com/office/officeart/2005/8/layout/chevron1"/>
    <dgm:cxn modelId="{B5F41CBD-51E5-4400-8A75-C13764E9D969}" srcId="{78AABC34-0D59-42B1-87C5-9E901D07A2C3}" destId="{DE84CD7F-512A-404D-A6F9-D7F4327F59B5}" srcOrd="2" destOrd="0" parTransId="{59F5B058-A961-4E64-A01F-FB57B70E2F15}" sibTransId="{C54D9DE9-95AC-41FA-A853-25D77C30ECE5}"/>
    <dgm:cxn modelId="{148485F8-4E4E-4E54-900E-4E53C5F30CF2}" srcId="{78AABC34-0D59-42B1-87C5-9E901D07A2C3}" destId="{977D0FFE-D010-4D55-9415-F12A0ABD7CD1}" srcOrd="1" destOrd="0" parTransId="{A7590F07-69A8-4917-8539-65AE6FF880A4}" sibTransId="{E530492A-4F4E-4BFA-BDD8-073AE3B57074}"/>
    <dgm:cxn modelId="{E3098C5B-82BF-423A-9C5A-12B2AA80AAA2}" type="presOf" srcId="{40EBBCBE-70D1-4260-9F4B-4D78DFD27C7D}" destId="{3B6F0BC3-24A6-43B7-A83C-28EA8100E7B2}" srcOrd="0" destOrd="0" presId="urn:microsoft.com/office/officeart/2005/8/layout/chevron1"/>
    <dgm:cxn modelId="{67106A7A-CF67-471F-B0C5-F8E1B154044A}" type="presOf" srcId="{DE84CD7F-512A-404D-A6F9-D7F4327F59B5}" destId="{51FDCA60-0950-40BD-BEF6-014EA8B1351A}" srcOrd="0" destOrd="0" presId="urn:microsoft.com/office/officeart/2005/8/layout/chevron1"/>
    <dgm:cxn modelId="{16B69FB1-DE35-46F4-ACA1-7A8B19E81DF9}" type="presOf" srcId="{977D0FFE-D010-4D55-9415-F12A0ABD7CD1}" destId="{BDD8177C-D6CC-492A-949B-2CBF48ACEEFC}" srcOrd="0" destOrd="0" presId="urn:microsoft.com/office/officeart/2005/8/layout/chevron1"/>
    <dgm:cxn modelId="{77E4D53D-C9D3-4760-A536-31463AE2A31C}" srcId="{78AABC34-0D59-42B1-87C5-9E901D07A2C3}" destId="{F57E944A-2938-4DAB-9E76-75844B9E9D80}" srcOrd="3" destOrd="0" parTransId="{80732A47-6280-477C-AAB8-13B4E6E013B4}" sibTransId="{80233CC7-75AD-460A-B064-8F585B448EDB}"/>
    <dgm:cxn modelId="{4AEE436F-4AB9-4D96-A37A-E5033FEF677F}" srcId="{78AABC34-0D59-42B1-87C5-9E901D07A2C3}" destId="{40EBBCBE-70D1-4260-9F4B-4D78DFD27C7D}" srcOrd="0" destOrd="0" parTransId="{4B42D146-0B47-4AC7-8CD2-7981CC7223F8}" sibTransId="{48FCE551-F21C-4EC1-B0DD-400A57FD61AA}"/>
    <dgm:cxn modelId="{4A9C20A0-5C4D-444D-853B-3451529BD91A}" type="presOf" srcId="{78AABC34-0D59-42B1-87C5-9E901D07A2C3}" destId="{8F85489F-A34D-4C75-91D5-80671F75C4D7}" srcOrd="0" destOrd="0" presId="urn:microsoft.com/office/officeart/2005/8/layout/chevron1"/>
    <dgm:cxn modelId="{12A5922E-BCD2-426B-92BD-8A1AA1DAFAB2}" type="presParOf" srcId="{8F85489F-A34D-4C75-91D5-80671F75C4D7}" destId="{3B6F0BC3-24A6-43B7-A83C-28EA8100E7B2}" srcOrd="0" destOrd="0" presId="urn:microsoft.com/office/officeart/2005/8/layout/chevron1"/>
    <dgm:cxn modelId="{9725C2C7-ABF1-440A-9F01-888D14470D4A}" type="presParOf" srcId="{8F85489F-A34D-4C75-91D5-80671F75C4D7}" destId="{A11906AD-DF68-41DC-AAFC-634C0F3F3F4E}" srcOrd="1" destOrd="0" presId="urn:microsoft.com/office/officeart/2005/8/layout/chevron1"/>
    <dgm:cxn modelId="{AA543256-305A-481F-A930-6B072A978FC7}" type="presParOf" srcId="{8F85489F-A34D-4C75-91D5-80671F75C4D7}" destId="{BDD8177C-D6CC-492A-949B-2CBF48ACEEFC}" srcOrd="2" destOrd="0" presId="urn:microsoft.com/office/officeart/2005/8/layout/chevron1"/>
    <dgm:cxn modelId="{C1F857C8-20E5-4DEA-9347-1298D21F507D}" type="presParOf" srcId="{8F85489F-A34D-4C75-91D5-80671F75C4D7}" destId="{07F48BAE-CD9E-46A3-B9C3-B49A81850320}" srcOrd="3" destOrd="0" presId="urn:microsoft.com/office/officeart/2005/8/layout/chevron1"/>
    <dgm:cxn modelId="{C13AB9F0-2514-43E8-8A50-5C02C2CAA908}" type="presParOf" srcId="{8F85489F-A34D-4C75-91D5-80671F75C4D7}" destId="{51FDCA60-0950-40BD-BEF6-014EA8B1351A}" srcOrd="4" destOrd="0" presId="urn:microsoft.com/office/officeart/2005/8/layout/chevron1"/>
    <dgm:cxn modelId="{2D3709CF-E543-46D5-AAEA-A2239491E8BA}" type="presParOf" srcId="{8F85489F-A34D-4C75-91D5-80671F75C4D7}" destId="{DB8D2114-36D2-41D5-838E-539A3BC60FA0}" srcOrd="5" destOrd="0" presId="urn:microsoft.com/office/officeart/2005/8/layout/chevron1"/>
    <dgm:cxn modelId="{32FE3E51-63EA-4774-88E7-B15BF58F0008}" type="presParOf" srcId="{8F85489F-A34D-4C75-91D5-80671F75C4D7}" destId="{77F5FA1B-91B0-466B-A88B-C7A2ADC7ED7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F0BC3-24A6-43B7-A83C-28EA8100E7B2}">
      <dsp:nvSpPr>
        <dsp:cNvPr id="0" name=""/>
        <dsp:cNvSpPr/>
      </dsp:nvSpPr>
      <dsp:spPr>
        <a:xfrm>
          <a:off x="1845" y="41762"/>
          <a:ext cx="1074207" cy="429683"/>
        </a:xfrm>
        <a:prstGeom prst="chevron">
          <a:avLst/>
        </a:prstGeom>
        <a:solidFill>
          <a:srgbClr val="EE4D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Initiate</a:t>
          </a:r>
        </a:p>
      </dsp:txBody>
      <dsp:txXfrm>
        <a:off x="216687" y="41762"/>
        <a:ext cx="644524" cy="429683"/>
      </dsp:txXfrm>
    </dsp:sp>
    <dsp:sp modelId="{BDD8177C-D6CC-492A-949B-2CBF48ACEEFC}">
      <dsp:nvSpPr>
        <dsp:cNvPr id="0" name=""/>
        <dsp:cNvSpPr/>
      </dsp:nvSpPr>
      <dsp:spPr>
        <a:xfrm>
          <a:off x="968632" y="41762"/>
          <a:ext cx="1074207" cy="429683"/>
        </a:xfrm>
        <a:prstGeom prst="chevron">
          <a:avLst/>
        </a:prstGeom>
        <a:solidFill>
          <a:srgbClr val="72BF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Design</a:t>
          </a:r>
        </a:p>
      </dsp:txBody>
      <dsp:txXfrm>
        <a:off x="1183474" y="41762"/>
        <a:ext cx="644524" cy="429683"/>
      </dsp:txXfrm>
    </dsp:sp>
    <dsp:sp modelId="{51FDCA60-0950-40BD-BEF6-014EA8B1351A}">
      <dsp:nvSpPr>
        <dsp:cNvPr id="0" name=""/>
        <dsp:cNvSpPr/>
      </dsp:nvSpPr>
      <dsp:spPr>
        <a:xfrm>
          <a:off x="1935419" y="41762"/>
          <a:ext cx="1074207" cy="429683"/>
        </a:xfrm>
        <a:prstGeom prst="chevron">
          <a:avLst/>
        </a:prstGeom>
        <a:solidFill>
          <a:srgbClr val="0025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Build &amp; Test</a:t>
          </a:r>
        </a:p>
      </dsp:txBody>
      <dsp:txXfrm>
        <a:off x="2150261" y="41762"/>
        <a:ext cx="644524" cy="429683"/>
      </dsp:txXfrm>
    </dsp:sp>
    <dsp:sp modelId="{77F5FA1B-91B0-466B-A88B-C7A2ADC7ED79}">
      <dsp:nvSpPr>
        <dsp:cNvPr id="0" name=""/>
        <dsp:cNvSpPr/>
      </dsp:nvSpPr>
      <dsp:spPr>
        <a:xfrm>
          <a:off x="2902206" y="41762"/>
          <a:ext cx="1074207" cy="429683"/>
        </a:xfrm>
        <a:prstGeom prst="chevron">
          <a:avLst/>
        </a:prstGeom>
        <a:solidFill>
          <a:srgbClr val="F794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Deploy &amp; Review</a:t>
          </a:r>
        </a:p>
      </dsp:txBody>
      <dsp:txXfrm>
        <a:off x="3117048" y="41762"/>
        <a:ext cx="644524" cy="429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DB441-1342-4569-8770-5ABEE87FFC04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29CC-5212-44AC-BB13-7D9B7E85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6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9A03-C960-490E-8895-2F19598A5CBC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B73C-E839-473E-983D-3258B8AC8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B73C-E839-473E-983D-3258B8AC88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Comms</a:t>
            </a:r>
            <a:r>
              <a:rPr lang="en-GB" dirty="0" smtClean="0"/>
              <a:t> – Kiosk Deployment</a:t>
            </a:r>
            <a:r>
              <a:rPr lang="en-GB" baseline="0" dirty="0" smtClean="0"/>
              <a:t> – integration with DH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B73C-E839-473E-983D-3258B8AC884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3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Insight takes you so far,</a:t>
            </a:r>
            <a:r>
              <a:rPr lang="en-GB" baseline="0" dirty="0" smtClean="0"/>
              <a:t> but…</a:t>
            </a:r>
          </a:p>
          <a:p>
            <a:r>
              <a:rPr lang="en-GB" baseline="0" dirty="0" smtClean="0"/>
              <a:t>Data vs Emotion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B73C-E839-473E-983D-3258B8AC884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1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However,</a:t>
            </a:r>
            <a:r>
              <a:rPr lang="en-GB" baseline="0" dirty="0" smtClean="0"/>
              <a:t> what got us here won’t get us there…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B73C-E839-473E-983D-3258B8AC884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9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1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6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3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20725" y="252413"/>
            <a:ext cx="2590800" cy="158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92500" y="252413"/>
            <a:ext cx="5364163" cy="158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0725" y="1584325"/>
            <a:ext cx="2590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2500" y="1584325"/>
            <a:ext cx="5364163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728000"/>
            <a:ext cx="2592000" cy="4272768"/>
          </a:xfrm>
        </p:spPr>
        <p:txBody>
          <a:bodyPr lIns="0" tIns="0" rIns="0" bIns="0" anchor="t"/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000" y="1728000"/>
            <a:ext cx="5364000" cy="4716000"/>
          </a:xfrm>
        </p:spPr>
        <p:txBody>
          <a:bodyPr lIns="0" tIns="0" rIns="0" bIns="0"/>
          <a:lstStyle>
            <a:lvl1pPr>
              <a:buFont typeface="Foundry Context Medium" pitchFamily="50" charset="0"/>
              <a:buChar char="—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buFont typeface="Foundry Context Medium" pitchFamily="50" charset="0"/>
              <a:buChar char="—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14375" y="357188"/>
            <a:ext cx="2571750" cy="1143000"/>
          </a:xfrm>
        </p:spPr>
        <p:txBody>
          <a:bodyPr lIns="0" tIns="0" rIns="0" bIns="0" anchor="t"/>
          <a:lstStyle>
            <a:lvl1pPr algn="l">
              <a:defRPr sz="6400" b="1" smtClean="0">
                <a:solidFill>
                  <a:srgbClr val="E8C02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715125" y="6480175"/>
            <a:ext cx="2143125" cy="252413"/>
          </a:xfrm>
        </p:spPr>
        <p:txBody>
          <a:bodyPr lIns="0" tIns="0" rIns="0" bIns="0" anchor="t"/>
          <a:lstStyle>
            <a:lvl1pPr>
              <a:defRPr smtClean="0"/>
            </a:lvl1pPr>
          </a:lstStyle>
          <a:p>
            <a:pPr>
              <a:defRPr/>
            </a:pPr>
            <a:fld id="{835740C7-48E4-42CA-A5C5-3B91472C75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7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4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7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9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8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3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1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2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B4488-FAFB-41C4-B1EE-1AD62601D800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8067-27E4-4885-9421-B6FBF38F1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2" y="584684"/>
            <a:ext cx="853535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715125" y="6480175"/>
            <a:ext cx="2143125" cy="2524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80E19B-8CD1-418E-AA86-9C2398024147}" type="slidenum">
              <a:rPr lang="en-GB" altLang="en-US" sz="1200">
                <a:solidFill>
                  <a:srgbClr val="898989"/>
                </a:solidFill>
              </a:rPr>
              <a:pPr algn="r" eaLnBrk="1" hangingPunct="1"/>
              <a:t>10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>
                <a:solidFill>
                  <a:srgbClr val="E8C02D"/>
                </a:solidFill>
              </a:rPr>
              <a:t>2</a:t>
            </a:r>
          </a:p>
        </p:txBody>
      </p:sp>
      <p:sp>
        <p:nvSpPr>
          <p:cNvPr id="14336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Rents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Char char="•"/>
            </a:pP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Introduction to Systems Thinking – Vanguard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Resourced in-house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Pre-welfare reform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Service improvement driven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Approach:</a:t>
            </a:r>
          </a:p>
          <a:p>
            <a:pPr marL="0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Customer satisfaction survey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Demand analysis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Data analysis and insight</a:t>
            </a:r>
          </a:p>
          <a:p>
            <a:pPr marL="541337" lvl="1" indent="0" eaLnBrk="1" hangingPunct="1"/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715125" y="6480175"/>
            <a:ext cx="2143125" cy="2524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AE3B46C-99D7-42ED-B66B-1F437D87118A}" type="slidenum">
              <a:rPr lang="en-GB" altLang="en-US" sz="1200">
                <a:solidFill>
                  <a:srgbClr val="898989"/>
                </a:solidFill>
              </a:rPr>
              <a:pPr algn="r" eaLnBrk="1" hangingPunct="1"/>
              <a:t>11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>
                <a:solidFill>
                  <a:srgbClr val="E8C02D"/>
                </a:solidFill>
              </a:rPr>
              <a:t>2</a:t>
            </a:r>
          </a:p>
        </p:txBody>
      </p:sp>
      <p:sp>
        <p:nvSpPr>
          <p:cNvPr id="136199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prstClr val="black"/>
                </a:solidFill>
              </a:rPr>
              <a:t>Demand Analysis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403648" y="5805264"/>
            <a:ext cx="684076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i="1" dirty="0">
                <a:solidFill>
                  <a:prstClr val="black"/>
                </a:solidFill>
              </a:rPr>
              <a:t>Based on 956 inbound calls over a ten day period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44417"/>
              </p:ext>
            </p:extLst>
          </p:nvPr>
        </p:nvGraphicFramePr>
        <p:xfrm>
          <a:off x="1619672" y="2060848"/>
          <a:ext cx="5668094" cy="340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55776" y="15001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Inbound demand</a:t>
            </a:r>
          </a:p>
        </p:txBody>
      </p:sp>
    </p:spTree>
    <p:extLst>
      <p:ext uri="{BB962C8B-B14F-4D97-AF65-F5344CB8AC3E}">
        <p14:creationId xmlns:p14="http://schemas.microsoft.com/office/powerpoint/2010/main" val="3217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715125" y="6480175"/>
            <a:ext cx="2143125" cy="2524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1B0D808-6A3B-408F-965E-1F7FAA8E57C5}" type="slidenum">
              <a:rPr lang="en-GB" altLang="en-US" sz="1200">
                <a:solidFill>
                  <a:srgbClr val="898989"/>
                </a:solidFill>
              </a:rPr>
              <a:pPr algn="r" eaLnBrk="1" hangingPunct="1"/>
              <a:t>12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>
                <a:solidFill>
                  <a:srgbClr val="E8C02D"/>
                </a:solidFill>
              </a:rPr>
              <a:t>2</a:t>
            </a:r>
          </a:p>
        </p:txBody>
      </p:sp>
      <p:sp>
        <p:nvSpPr>
          <p:cNvPr id="13824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>
                <a:solidFill>
                  <a:prstClr val="black"/>
                </a:solidFill>
              </a:rPr>
              <a:t>Demand Analysis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676737"/>
              </p:ext>
            </p:extLst>
          </p:nvPr>
        </p:nvGraphicFramePr>
        <p:xfrm>
          <a:off x="1331640" y="2204864"/>
          <a:ext cx="6455047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5776" y="150018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Breakdown of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Value Demand</a:t>
            </a:r>
          </a:p>
        </p:txBody>
      </p:sp>
    </p:spTree>
    <p:extLst>
      <p:ext uri="{BB962C8B-B14F-4D97-AF65-F5344CB8AC3E}">
        <p14:creationId xmlns:p14="http://schemas.microsoft.com/office/powerpoint/2010/main" val="32189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715125" y="6480175"/>
            <a:ext cx="2143125" cy="2524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2B273C2-B013-4D98-9C43-17B37576A919}" type="slidenum">
              <a:rPr lang="en-GB" altLang="en-US" sz="1200">
                <a:solidFill>
                  <a:srgbClr val="898989"/>
                </a:solidFill>
              </a:rPr>
              <a:pPr algn="r" eaLnBrk="1" hangingPunct="1"/>
              <a:t>13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>
                <a:solidFill>
                  <a:srgbClr val="E8C02D"/>
                </a:solidFill>
              </a:rPr>
              <a:t>2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Char char="•"/>
            </a:pPr>
            <a:endParaRPr lang="en-US" altLang="en-US" sz="200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685258"/>
              </p:ext>
            </p:extLst>
          </p:nvPr>
        </p:nvGraphicFramePr>
        <p:xfrm>
          <a:off x="-36513" y="1485900"/>
          <a:ext cx="9217026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Chart" r:id="rId4" imgW="10401233" imgH="6029400" progId="Excel.Chart.8">
                  <p:embed/>
                </p:oleObj>
              </mc:Choice>
              <mc:Fallback>
                <p:oleObj name="Chart" r:id="rId4" imgW="10401233" imgH="6029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485900"/>
                        <a:ext cx="9217026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GB" altLang="en-US" sz="3400" dirty="0" smtClean="0">
                <a:solidFill>
                  <a:prstClr val="black"/>
                </a:solidFill>
              </a:rPr>
              <a:t>New rent accounts balances</a:t>
            </a:r>
            <a:endParaRPr lang="en-GB" altLang="en-US" sz="3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715125" y="6480175"/>
            <a:ext cx="2143125" cy="2524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3CC155D-7C7E-4240-A581-C66D286EE870}" type="slidenum">
              <a:rPr lang="en-GB" altLang="en-US" sz="1200">
                <a:solidFill>
                  <a:srgbClr val="898989"/>
                </a:solidFill>
              </a:rPr>
              <a:pPr algn="r" eaLnBrk="1" hangingPunct="1"/>
              <a:t>14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>
                <a:solidFill>
                  <a:srgbClr val="E8C02D"/>
                </a:solidFill>
              </a:rPr>
              <a:t>2</a:t>
            </a:r>
          </a:p>
        </p:txBody>
      </p:sp>
      <p:sp>
        <p:nvSpPr>
          <p:cNvPr id="14950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Response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664036" y="1556792"/>
            <a:ext cx="81359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n-US" sz="2000" b="1" dirty="0">
              <a:solidFill>
                <a:prstClr val="black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Rent account sign-up as close to tenancy sign-up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Benefits and repayment calculator (Excel)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Promotion of enrolments to </a:t>
            </a:r>
            <a:r>
              <a:rPr lang="en-GB" altLang="en-US" sz="2000" dirty="0" err="1" smtClean="0">
                <a:solidFill>
                  <a:prstClr val="black"/>
                </a:solidFill>
                <a:latin typeface="Verdana" pitchFamily="34" charset="0"/>
              </a:rPr>
              <a:t>SeeMyData</a:t>
            </a: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Migration of general </a:t>
            </a:r>
            <a:r>
              <a:rPr lang="en-GB" altLang="en-US" sz="2000" dirty="0">
                <a:solidFill>
                  <a:prstClr val="black"/>
                </a:solidFill>
                <a:latin typeface="Verdana" pitchFamily="34" charset="0"/>
              </a:rPr>
              <a:t>rent </a:t>
            </a: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enquiries to call centre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Changes to Northgate Sx3 arrears escalation policies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Understanding of customer payment patterns and not just arrears level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Lottery Fund: Getting on with </a:t>
            </a:r>
            <a:r>
              <a:rPr lang="en-GB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Money - Project</a:t>
            </a: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74" y="299695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Improving Asset Management</a:t>
            </a:r>
            <a:endParaRPr lang="en-GB" sz="7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ndry Context Extr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3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bespoke IT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Heavy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reliance on manual processing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2013-16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Decent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Homes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Organisation Wide Approach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Approach:</a:t>
            </a:r>
          </a:p>
          <a:p>
            <a:pPr marL="0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Requirements Capture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Procurement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Business-led Implementation</a:t>
            </a:r>
          </a:p>
          <a:p>
            <a:pPr marL="541337" lvl="1" indent="0" eaLnBrk="1" hangingPunct="1"/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Asset Management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3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major system procurement  and implementation with Agilisys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Keystone selected as preferred supplier: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Asset Management (KAM)</a:t>
            </a: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Planned Maintenance (KPM)</a:t>
            </a: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Asbestos Register (KAR)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Servicing &amp; Inspection (KSI)</a:t>
            </a: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Agile implementation:</a:t>
            </a:r>
          </a:p>
          <a:p>
            <a:pPr marL="0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KPM live within two months to support Decent Homes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KAM &amp; KAR took longer – data!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Service-led review of servicing and inspection</a:t>
            </a:r>
          </a:p>
          <a:p>
            <a:pPr marL="541337" lvl="1" indent="0" eaLnBrk="1" hangingPunct="1"/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Asset Management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Efficiency and accuracy gains in Decent Homes delivery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Customer Communications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buBlip>
                <a:blip r:embed="rId3"/>
              </a:buBlip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Kiosk Deployed to All Staff</a:t>
            </a: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Integrated with Public Interactive Map</a:t>
            </a: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 working opportunities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sz="2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Savings opportunities: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66690"/>
              </p:ext>
            </p:extLst>
          </p:nvPr>
        </p:nvGraphicFramePr>
        <p:xfrm>
          <a:off x="4283968" y="4587420"/>
          <a:ext cx="4680520" cy="208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612"/>
                <a:gridCol w="2289908"/>
              </a:tblGrid>
              <a:tr h="34699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Type of Benefit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Estimated </a:t>
                      </a:r>
                      <a:r>
                        <a:rPr lang="en-GB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Saving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34699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 Avoidance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£580,000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699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Wastage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£300,000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99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Revenue Management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£100,000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699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Productivity Gains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£10,000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99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£990,000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3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Asset Management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3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Asset Management</a:t>
            </a:r>
            <a:endParaRPr lang="en-GB" altLang="en-US" dirty="0">
              <a:solidFill>
                <a:prstClr val="black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76" y="2272630"/>
            <a:ext cx="6743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4032" y="1556792"/>
            <a:ext cx="8135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Ensuring integration with existing infrastructure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2" y="584684"/>
            <a:ext cx="8535357" cy="5688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8" y="1340768"/>
            <a:ext cx="5256584" cy="424847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3422" y="1166843"/>
            <a:ext cx="6230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Insight &amp; Demand Led Housing Management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ndry Context Extr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Asset Management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3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management of Planned Maintenance, including Decent Homes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Clearer and more widely-accessible asbestos survey information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Further opportunities:</a:t>
            </a:r>
          </a:p>
          <a:p>
            <a:pPr marL="0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Rollout of mobile surveying solutions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Increasing assurance of servicing and inspection compliance to Board</a:t>
            </a: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More accurate long-term investment planning</a:t>
            </a:r>
          </a:p>
          <a:p>
            <a:pPr marL="541337" lvl="1" indent="0" eaLnBrk="1" hangingPunct="1"/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4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14096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Improved Ways of Working</a:t>
            </a:r>
            <a:endParaRPr lang="en-GB" sz="7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ndry Context Extr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7444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Insight-led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>
                <a:solidFill>
                  <a:srgbClr val="E8C02D"/>
                </a:solidFill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297112"/>
            <a:ext cx="46545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3548" y="1825079"/>
            <a:ext cx="81369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dirty="0" smtClean="0">
                <a:solidFill>
                  <a:prstClr val="black"/>
                </a:solidFill>
              </a:rPr>
              <a:t>There are different levels of risk in each neighbourhood and these affect satisfaction</a:t>
            </a:r>
          </a:p>
        </p:txBody>
      </p:sp>
    </p:spTree>
    <p:extLst>
      <p:ext uri="{BB962C8B-B14F-4D97-AF65-F5344CB8AC3E}">
        <p14:creationId xmlns:p14="http://schemas.microsoft.com/office/powerpoint/2010/main" val="10927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7444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Insight-led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4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88183"/>
            <a:ext cx="4400550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31711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9693" y="1700213"/>
            <a:ext cx="84246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dirty="0" smtClean="0">
                <a:solidFill>
                  <a:prstClr val="black"/>
                </a:solidFill>
              </a:rPr>
              <a:t>Variation in patch size but no correlation between patch size and activity</a:t>
            </a:r>
          </a:p>
        </p:txBody>
      </p:sp>
    </p:spTree>
    <p:extLst>
      <p:ext uri="{BB962C8B-B14F-4D97-AF65-F5344CB8AC3E}">
        <p14:creationId xmlns:p14="http://schemas.microsoft.com/office/powerpoint/2010/main" val="1812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7444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Insight-led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4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6" y="2492375"/>
            <a:ext cx="65674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9145" y="1728788"/>
            <a:ext cx="77457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dirty="0" smtClean="0">
                <a:solidFill>
                  <a:prstClr val="black"/>
                </a:solidFill>
              </a:rPr>
              <a:t>Large variation in satisfaction with caretaking service across our Neighbourhoods</a:t>
            </a:r>
          </a:p>
        </p:txBody>
      </p:sp>
    </p:spTree>
    <p:extLst>
      <p:ext uri="{BB962C8B-B14F-4D97-AF65-F5344CB8AC3E}">
        <p14:creationId xmlns:p14="http://schemas.microsoft.com/office/powerpoint/2010/main" val="4272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7444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Insight-led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4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9145" y="1728788"/>
            <a:ext cx="77457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dirty="0">
                <a:solidFill>
                  <a:prstClr val="black"/>
                </a:solidFill>
              </a:rPr>
              <a:t>There is no correlation between hours spent on a block and the rate of satisfaction</a:t>
            </a:r>
          </a:p>
        </p:txBody>
      </p:sp>
      <p:pic>
        <p:nvPicPr>
          <p:cNvPr id="7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6"/>
          <a:stretch>
            <a:fillRect/>
          </a:stretch>
        </p:blipFill>
        <p:spPr bwMode="auto">
          <a:xfrm>
            <a:off x="1909763" y="2654200"/>
            <a:ext cx="532447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07444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Insight-led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4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9145" y="1728788"/>
            <a:ext cx="77457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dirty="0" smtClean="0">
                <a:solidFill>
                  <a:prstClr val="black"/>
                </a:solidFill>
              </a:rPr>
              <a:t>Different </a:t>
            </a:r>
            <a:r>
              <a:rPr lang="en-GB" altLang="en-US" sz="1400" dirty="0">
                <a:solidFill>
                  <a:prstClr val="black"/>
                </a:solidFill>
              </a:rPr>
              <a:t>levels of risk in each neighbourhood </a:t>
            </a:r>
            <a:r>
              <a:rPr lang="en-GB" altLang="en-US" sz="1400" dirty="0" smtClean="0">
                <a:solidFill>
                  <a:prstClr val="black"/>
                </a:solidFill>
              </a:rPr>
              <a:t>affect </a:t>
            </a:r>
            <a:r>
              <a:rPr lang="en-GB" altLang="en-US" sz="1400" dirty="0">
                <a:solidFill>
                  <a:prstClr val="black"/>
                </a:solidFill>
              </a:rPr>
              <a:t>satisfaction</a:t>
            </a:r>
          </a:p>
        </p:txBody>
      </p:sp>
      <p:pic>
        <p:nvPicPr>
          <p:cNvPr id="6" name="Picture 6" descr="\\thpnas01\mydocuments\Jacob.Diggle\My Documents\My Pictures\Fa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1935" r="50000" b="50967"/>
          <a:stretch>
            <a:fillRect/>
          </a:stretch>
        </p:blipFill>
        <p:spPr bwMode="auto">
          <a:xfrm>
            <a:off x="628650" y="3717032"/>
            <a:ext cx="1901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\\thpnas01\mydocuments\Jacob.Diggle\My Documents\My Pictures\Fa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52315"/>
          <a:stretch>
            <a:fillRect/>
          </a:stretch>
        </p:blipFill>
        <p:spPr bwMode="auto">
          <a:xfrm>
            <a:off x="3681413" y="3869432"/>
            <a:ext cx="18367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\\thpnas01\mydocuments\Jacob.Diggle\My Documents\My Pictures\Fa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7" b="52315"/>
          <a:stretch>
            <a:fillRect/>
          </a:stretch>
        </p:blipFill>
        <p:spPr bwMode="auto">
          <a:xfrm>
            <a:off x="6516688" y="3717032"/>
            <a:ext cx="18002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276600" y="2564904"/>
            <a:ext cx="27670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Low risk</a:t>
            </a:r>
            <a:br>
              <a:rPr lang="en-GB" altLang="en-US" sz="1800" dirty="0" smtClean="0">
                <a:solidFill>
                  <a:prstClr val="black"/>
                </a:solidFill>
              </a:rPr>
            </a:br>
            <a:r>
              <a:rPr lang="en-GB" altLang="en-US" sz="1800" dirty="0" smtClean="0">
                <a:solidFill>
                  <a:prstClr val="black"/>
                </a:solidFill>
              </a:rPr>
              <a:t>High demand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Medium Satisfaction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23850" y="2564904"/>
            <a:ext cx="27352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Low risk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Low demand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High Satisfaction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146800" y="2564904"/>
            <a:ext cx="27352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High risk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High demand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Low Satisfaction</a:t>
            </a:r>
          </a:p>
        </p:txBody>
      </p:sp>
    </p:spTree>
    <p:extLst>
      <p:ext uri="{BB962C8B-B14F-4D97-AF65-F5344CB8AC3E}">
        <p14:creationId xmlns:p14="http://schemas.microsoft.com/office/powerpoint/2010/main" val="17307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Demand-led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4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Allocation of resources will depend on need, not geography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generic roles to specialist teams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Removing ‘Single Points of Failure’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Continuous service improvement</a:t>
            </a:r>
          </a:p>
          <a:p>
            <a:pPr marL="0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Insight-led</a:t>
            </a:r>
          </a:p>
          <a:p>
            <a:pPr marL="541337" lvl="1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Performance driven</a:t>
            </a:r>
          </a:p>
          <a:p>
            <a:pPr lvl="1" eaLnBrk="1" hangingPunct="1">
              <a:buBlip>
                <a:blip r:embed="rId2"/>
              </a:buBlip>
            </a:pPr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en-GB" altLang="en-US" sz="2000" dirty="0" smtClean="0">
                <a:solidFill>
                  <a:prstClr val="black"/>
                </a:solidFill>
                <a:latin typeface="Verdana" pitchFamily="34" charset="0"/>
              </a:rPr>
              <a:t>Planned, not reactive</a:t>
            </a:r>
          </a:p>
          <a:p>
            <a:pPr marL="541337" lvl="1" indent="0" eaLnBrk="1" hangingPunct="1"/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716" y="1052736"/>
            <a:ext cx="51125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9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0" b="1" dirty="0" smtClean="0">
                <a:solidFill>
                  <a:srgbClr val="FF0000"/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©</a:t>
            </a:r>
            <a:r>
              <a:rPr lang="en-GB" sz="9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9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</a:p>
          <a:p>
            <a:pPr algn="ctr"/>
            <a:r>
              <a:rPr lang="en-GB" sz="6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</a:t>
            </a:r>
          </a:p>
          <a:p>
            <a:pPr algn="ctr"/>
            <a:r>
              <a:rPr lang="en-GB" sz="6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OFFICER</a:t>
            </a:r>
            <a:endParaRPr lang="en-GB" sz="6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140439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Summary</a:t>
            </a:r>
            <a:endParaRPr lang="en-GB" sz="7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ndry Context Extr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9049" y="0"/>
            <a:ext cx="16802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140968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TOWER HAMLETS: CONTEXT</a:t>
            </a:r>
            <a:endParaRPr lang="en-GB" sz="7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ndry Context Extr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Summary</a:t>
            </a: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5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2327389"/>
            <a:ext cx="81359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357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79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improvement rather than transformation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</a:t>
            </a:r>
          </a:p>
          <a:p>
            <a:pPr lvl="1" eaLnBrk="1" hangingPunct="1">
              <a:buBlip>
                <a:blip r:embed="rId3"/>
              </a:buBlip>
            </a:pPr>
            <a:endParaRPr lang="en-GB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</a:rPr>
              <a:t>Focus </a:t>
            </a:r>
            <a:r>
              <a:rPr lang="en-GB" sz="2000" dirty="0">
                <a:solidFill>
                  <a:prstClr val="black"/>
                </a:solidFill>
                <a:latin typeface="Verdana" pitchFamily="34" charset="0"/>
              </a:rPr>
              <a:t>on leveraging existing applications </a:t>
            </a:r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</a:rPr>
              <a:t>rather than </a:t>
            </a:r>
            <a:r>
              <a:rPr lang="en-GB" sz="2000" dirty="0">
                <a:solidFill>
                  <a:prstClr val="black"/>
                </a:solidFill>
                <a:latin typeface="Verdana" pitchFamily="34" charset="0"/>
              </a:rPr>
              <a:t>new applications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limits and constraints to Insight-Led Housing Management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where ICT development and some business process change introduced concurrently</a:t>
            </a:r>
          </a:p>
          <a:p>
            <a:pPr marL="0" indent="0" eaLnBrk="1" hangingPunct="1"/>
            <a:endParaRPr lang="en-GB" altLang="en-US" sz="2000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541337" lvl="1" indent="0" eaLnBrk="1" hangingPunct="1"/>
            <a:endParaRPr lang="en-GB" altLang="en-US" sz="2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2" y="584684"/>
            <a:ext cx="8535357" cy="5688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8" y="1340768"/>
            <a:ext cx="5256584" cy="424847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3608" y="2828836"/>
            <a:ext cx="623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Questions?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undry Context Extra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5" y="127298"/>
            <a:ext cx="8153250" cy="66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0528" y="-99392"/>
            <a:ext cx="9324528" cy="6957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91" y="1340768"/>
            <a:ext cx="4385841" cy="4240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oundry Context Extra Bold" pitchFamily="50" charset="0"/>
              </a:rPr>
              <a:t>22,000 </a:t>
            </a:r>
            <a:r>
              <a:rPr lang="en-GB" sz="4000" dirty="0" smtClean="0">
                <a:latin typeface="Foundry Context Medium" pitchFamily="50" charset="0"/>
              </a:rPr>
              <a:t>Properties</a:t>
            </a:r>
            <a:endParaRPr lang="en-GB" sz="4000" dirty="0">
              <a:latin typeface="Foundry Context Medium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768" y="5229200"/>
            <a:ext cx="4374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oundry Context Extra Bold" pitchFamily="50" charset="0"/>
              </a:rPr>
              <a:t>27 </a:t>
            </a:r>
            <a:r>
              <a:rPr lang="en-GB" sz="4000" dirty="0" smtClean="0">
                <a:latin typeface="Foundry Context Medium" pitchFamily="50" charset="0"/>
              </a:rPr>
              <a:t>Neighbourhoods</a:t>
            </a:r>
            <a:endParaRPr lang="en-GB" sz="4000" dirty="0">
              <a:latin typeface="Foundry Context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69685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Foundry Context Extra Bold" pitchFamily="50" charset="0"/>
              </a:rPr>
              <a:t>45% </a:t>
            </a:r>
            <a:r>
              <a:rPr lang="en-GB" sz="4000" dirty="0" smtClean="0">
                <a:latin typeface="Foundry Context Medium" pitchFamily="50" charset="0"/>
              </a:rPr>
              <a:t>Leasehold</a:t>
            </a:r>
            <a:endParaRPr lang="en-GB" sz="4000" dirty="0">
              <a:latin typeface="Foundry Context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522919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Foundry Context Extra Bold" pitchFamily="50" charset="0"/>
              </a:rPr>
              <a:t>77% </a:t>
            </a:r>
            <a:r>
              <a:rPr lang="en-GB" sz="4000" dirty="0" smtClean="0">
                <a:latin typeface="Foundry Context Medium" pitchFamily="50" charset="0"/>
              </a:rPr>
              <a:t>Satisfaction</a:t>
            </a:r>
            <a:endParaRPr lang="en-GB" sz="4000" dirty="0">
              <a:latin typeface="Foundry Context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572" y="2132270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Foundry Context Extra Bold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if Tower Hamlets Homes was 100 residents</a:t>
            </a:r>
            <a:endParaRPr lang="en-GB" sz="2800" dirty="0">
              <a:latin typeface="Foundry Context Extra Bold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</a:t>
            </a:r>
            <a:endParaRPr lang="en-GB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</a:t>
            </a:r>
            <a:endParaRPr lang="en-GB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</a:t>
            </a:r>
            <a:r>
              <a:rPr lang="en-GB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</a:t>
            </a:r>
            <a:endParaRPr lang="en-GB" sz="2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</a:t>
            </a:r>
            <a:endParaRPr lang="en-GB" sz="2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</a:t>
            </a:r>
            <a:endParaRPr lang="en-GB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627063"/>
            <a:r>
              <a:rPr lang="en-GB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 would be Bangladeshi</a:t>
            </a:r>
          </a:p>
          <a:p>
            <a:pPr indent="627063"/>
            <a:r>
              <a:rPr lang="en-GB" sz="2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would be other Black and Minority ethnic groups</a:t>
            </a:r>
          </a:p>
          <a:p>
            <a:pPr indent="627063"/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would be White British</a:t>
            </a:r>
          </a:p>
        </p:txBody>
      </p:sp>
      <p:sp>
        <p:nvSpPr>
          <p:cNvPr id="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1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The THH Context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ilisysLogo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" y="3006457"/>
            <a:ext cx="2013066" cy="70107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1" y="1844824"/>
            <a:ext cx="116755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5654" y="2010737"/>
            <a:ext cx="429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 with parent Council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650" y="3164886"/>
            <a:ext cx="548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with an Outsourced Provider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0109282"/>
              </p:ext>
            </p:extLst>
          </p:nvPr>
        </p:nvGraphicFramePr>
        <p:xfrm>
          <a:off x="469083" y="5560603"/>
          <a:ext cx="3978260" cy="51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530120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In-House Development Methodology following ITIL Best-Practice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" y="4077072"/>
            <a:ext cx="1907993" cy="884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0649" y="4319035"/>
            <a:ext cx="597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 systems requiring PSN compliance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1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ICT in THH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59761" y="1893025"/>
            <a:ext cx="7728663" cy="1103927"/>
            <a:chOff x="659761" y="1628800"/>
            <a:chExt cx="7728663" cy="11039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61" y="1628800"/>
              <a:ext cx="2207854" cy="110392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47864" y="1916832"/>
              <a:ext cx="504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Housing Management Syste</a:t>
              </a:r>
              <a:r>
                <a:rPr lang="en-GB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60" y="3209340"/>
            <a:ext cx="7770482" cy="562578"/>
            <a:chOff x="611560" y="3209340"/>
            <a:chExt cx="7770482" cy="5625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209340"/>
              <a:ext cx="2304256" cy="5625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341482" y="3290574"/>
              <a:ext cx="504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EDRMS, Contact Management</a:t>
              </a:r>
              <a:endPara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0251" y="4248531"/>
            <a:ext cx="7551791" cy="504056"/>
            <a:chOff x="830251" y="4248531"/>
            <a:chExt cx="7551791" cy="5040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51" y="4248531"/>
              <a:ext cx="1866874" cy="50405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41482" y="4300504"/>
              <a:ext cx="504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Asset Management</a:t>
              </a:r>
              <a:endPara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6251" y="5229201"/>
            <a:ext cx="7442173" cy="882643"/>
            <a:chOff x="946251" y="5229201"/>
            <a:chExt cx="7442173" cy="8826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51" y="5229201"/>
              <a:ext cx="1609525" cy="8826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47864" y="5470467"/>
              <a:ext cx="504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Self-Service Portal</a:t>
              </a:r>
              <a:endPara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Footer Placeholder 4"/>
          <p:cNvSpPr txBox="1">
            <a:spLocks noGrp="1"/>
          </p:cNvSpPr>
          <p:nvPr/>
        </p:nvSpPr>
        <p:spPr>
          <a:xfrm>
            <a:off x="714375" y="357188"/>
            <a:ext cx="257175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6400" b="1" dirty="0" smtClean="0">
                <a:solidFill>
                  <a:srgbClr val="E8C02D"/>
                </a:solidFill>
              </a:rPr>
              <a:t>1</a:t>
            </a:r>
            <a:endParaRPr lang="en-GB" altLang="en-US" sz="6400" b="1" dirty="0">
              <a:solidFill>
                <a:srgbClr val="E8C02D"/>
              </a:solidFill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 dirty="0" smtClean="0">
                <a:solidFill>
                  <a:prstClr val="black"/>
                </a:solidFill>
              </a:rPr>
              <a:t>ICT in THH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54723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1560" y="3573016"/>
            <a:ext cx="5616624" cy="2696815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6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undry Context Extra Bold" pitchFamily="50" charset="0"/>
              </a:rPr>
              <a:t>Systems Thinking Review: Rents</a:t>
            </a:r>
          </a:p>
        </p:txBody>
      </p:sp>
    </p:spTree>
    <p:extLst>
      <p:ext uri="{BB962C8B-B14F-4D97-AF65-F5344CB8AC3E}">
        <p14:creationId xmlns:p14="http://schemas.microsoft.com/office/powerpoint/2010/main" val="13892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600</Words>
  <Application>Microsoft Office PowerPoint</Application>
  <PresentationFormat>On-screen Show (4:3)</PresentationFormat>
  <Paragraphs>214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Foundry Context Extra Bold</vt:lpstr>
      <vt:lpstr>Foundry Context Medium</vt:lpstr>
      <vt:lpstr>Symbol</vt:lpstr>
      <vt:lpstr>Verdana</vt:lpstr>
      <vt:lpstr>Webdings</vt:lpstr>
      <vt:lpstr>Wingdings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TowerHamlets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&amp; Insight Led Housing Management</dc:title>
  <dc:creator>Les Warren</dc:creator>
  <cp:lastModifiedBy>Alastair Tweedie</cp:lastModifiedBy>
  <cp:revision>67</cp:revision>
  <cp:lastPrinted>2014-02-17T10:44:44Z</cp:lastPrinted>
  <dcterms:created xsi:type="dcterms:W3CDTF">2014-02-07T13:11:42Z</dcterms:created>
  <dcterms:modified xsi:type="dcterms:W3CDTF">2014-03-03T07:47:15Z</dcterms:modified>
</cp:coreProperties>
</file>