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41" r:id="rId2"/>
    <p:sldId id="340" r:id="rId3"/>
    <p:sldId id="295" r:id="rId4"/>
    <p:sldId id="336" r:id="rId5"/>
    <p:sldId id="320" r:id="rId6"/>
    <p:sldId id="339" r:id="rId7"/>
    <p:sldId id="322" r:id="rId8"/>
    <p:sldId id="330" r:id="rId9"/>
    <p:sldId id="324" r:id="rId10"/>
    <p:sldId id="325" r:id="rId11"/>
    <p:sldId id="352" r:id="rId12"/>
    <p:sldId id="327" r:id="rId13"/>
    <p:sldId id="338" r:id="rId14"/>
    <p:sldId id="345" r:id="rId15"/>
    <p:sldId id="349" r:id="rId16"/>
    <p:sldId id="337" r:id="rId17"/>
    <p:sldId id="350" r:id="rId18"/>
    <p:sldId id="343" r:id="rId19"/>
    <p:sldId id="346" r:id="rId20"/>
    <p:sldId id="335" r:id="rId21"/>
    <p:sldId id="32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81C0"/>
    <a:srgbClr val="FF3300"/>
    <a:srgbClr val="FEE42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06" autoAdjust="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2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B0E1B-EEF6-46B6-B241-65535FA46C98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6D45F-23A4-4898-B779-9828AEA0A2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679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F400A3A-F3AC-4CFA-AF9E-DDD37DBDA396}" type="slidenum">
              <a:rPr lang="en-US" sz="1200" smtClean="0">
                <a:latin typeface="Times New Roman" pitchFamily="18" charset="0"/>
              </a:rPr>
              <a:pPr/>
              <a:t>1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0765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713BAE6-B801-4831-82D1-75BAD939FEFE}" type="slidenum">
              <a:rPr lang="en-US" altLang="en-US" sz="1200">
                <a:latin typeface="Courier New" panose="02070309020205020404" pitchFamily="49" charset="0"/>
              </a:rPr>
              <a:pPr/>
              <a:t>19</a:t>
            </a:fld>
            <a:endParaRPr lang="en-US" altLang="en-US" sz="1200">
              <a:latin typeface="Courier New" panose="02070309020205020404" pitchFamily="49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4457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6D45F-23A4-4898-B779-9828AEA0A260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247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713BAE6-B801-4831-82D1-75BAD939FEFE}" type="slidenum">
              <a:rPr lang="en-US" altLang="en-US" sz="1200">
                <a:latin typeface="Courier New" panose="02070309020205020404" pitchFamily="49" charset="0"/>
              </a:rPr>
              <a:pPr/>
              <a:t>21</a:t>
            </a:fld>
            <a:endParaRPr lang="en-US" altLang="en-US" sz="1200">
              <a:latin typeface="Courier New" panose="02070309020205020404" pitchFamily="49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4457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01EA108-5B1A-4B86-9E8F-D6ACC8BBD19B}" type="slidenum">
              <a:rPr lang="en-US" altLang="en-US" sz="1200">
                <a:latin typeface="Courier New" panose="02070309020205020404" pitchFamily="49" charset="0"/>
              </a:rPr>
              <a:pPr/>
              <a:t>2</a:t>
            </a:fld>
            <a:endParaRPr lang="en-US" altLang="en-US" sz="1200"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961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713BAE6-B801-4831-82D1-75BAD939FEFE}" type="slidenum">
              <a:rPr lang="en-US" altLang="en-US" sz="1200">
                <a:latin typeface="Courier New" panose="02070309020205020404" pitchFamily="49" charset="0"/>
              </a:rPr>
              <a:pPr/>
              <a:t>4</a:t>
            </a:fld>
            <a:endParaRPr lang="en-US" altLang="en-US" sz="1200">
              <a:latin typeface="Courier New" panose="02070309020205020404" pitchFamily="49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4457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713BAE6-B801-4831-82D1-75BAD939FEFE}" type="slidenum">
              <a:rPr lang="en-US" altLang="en-US" sz="1200">
                <a:latin typeface="Courier New" panose="02070309020205020404" pitchFamily="49" charset="0"/>
              </a:rPr>
              <a:pPr/>
              <a:t>5</a:t>
            </a:fld>
            <a:endParaRPr lang="en-US" altLang="en-US" sz="1200">
              <a:latin typeface="Courier New" panose="02070309020205020404" pitchFamily="49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4457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713BAE6-B801-4831-82D1-75BAD939FEFE}" type="slidenum">
              <a:rPr lang="en-US" altLang="en-US" sz="1200">
                <a:latin typeface="Courier New" panose="02070309020205020404" pitchFamily="49" charset="0"/>
              </a:rPr>
              <a:pPr/>
              <a:t>13</a:t>
            </a:fld>
            <a:endParaRPr lang="en-US" altLang="en-US" sz="1200">
              <a:latin typeface="Courier New" panose="02070309020205020404" pitchFamily="49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4457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713BAE6-B801-4831-82D1-75BAD939FEFE}" type="slidenum">
              <a:rPr lang="en-US" altLang="en-US" sz="1200">
                <a:latin typeface="Courier New" panose="02070309020205020404" pitchFamily="49" charset="0"/>
              </a:rPr>
              <a:pPr/>
              <a:t>15</a:t>
            </a:fld>
            <a:endParaRPr lang="en-US" altLang="en-US" sz="1200">
              <a:latin typeface="Courier New" panose="02070309020205020404" pitchFamily="49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4457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>
              <a:ea typeface="ＭＳ Ｐゴシック" pitchFamily="34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DA3586D-47D0-4EC7-85A6-2F1DE1F786A1}" type="slidenum">
              <a:rPr lang="en-US" altLang="en-US" sz="1200" smtClean="0">
                <a:latin typeface="Times New Roman" pitchFamily="18" charset="0"/>
              </a:rPr>
              <a:pPr/>
              <a:t>16</a:t>
            </a:fld>
            <a:endParaRPr lang="en-US" altLang="en-US" sz="120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943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713BAE6-B801-4831-82D1-75BAD939FEFE}" type="slidenum">
              <a:rPr lang="en-US" altLang="en-US" sz="1200">
                <a:latin typeface="Courier New" panose="02070309020205020404" pitchFamily="49" charset="0"/>
              </a:rPr>
              <a:pPr/>
              <a:t>17</a:t>
            </a:fld>
            <a:endParaRPr lang="en-US" altLang="en-US" sz="1200">
              <a:latin typeface="Courier New" panose="02070309020205020404" pitchFamily="49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4457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ea typeface="ＭＳ Ｐゴシック" pitchFamily="34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DA3586D-47D0-4EC7-85A6-2F1DE1F786A1}" type="slidenum">
              <a:rPr lang="en-US" altLang="en-US" sz="1200" smtClean="0">
                <a:latin typeface="Times New Roman" pitchFamily="18" charset="0"/>
              </a:rPr>
              <a:pPr/>
              <a:t>18</a:t>
            </a:fld>
            <a:endParaRPr lang="en-US" altLang="en-US" sz="120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389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5890-07D7-48F9-96EB-B2E6E516B247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E102-3C99-420B-AD8A-B57C0EA3ED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769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5890-07D7-48F9-96EB-B2E6E516B247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E102-3C99-420B-AD8A-B57C0EA3ED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57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5890-07D7-48F9-96EB-B2E6E516B247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E102-3C99-420B-AD8A-B57C0EA3ED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97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6318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7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5890-07D7-48F9-96EB-B2E6E516B247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E102-3C99-420B-AD8A-B57C0EA3ED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824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5890-07D7-48F9-96EB-B2E6E516B247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E102-3C99-420B-AD8A-B57C0EA3ED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859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5890-07D7-48F9-96EB-B2E6E516B247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E102-3C99-420B-AD8A-B57C0EA3ED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094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5890-07D7-48F9-96EB-B2E6E516B247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E102-3C99-420B-AD8A-B57C0EA3ED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891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5890-07D7-48F9-96EB-B2E6E516B247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E102-3C99-420B-AD8A-B57C0EA3ED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489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5890-07D7-48F9-96EB-B2E6E516B247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E102-3C99-420B-AD8A-B57C0EA3ED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842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5890-07D7-48F9-96EB-B2E6E516B247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E102-3C99-420B-AD8A-B57C0EA3ED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974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5890-07D7-48F9-96EB-B2E6E516B247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E102-3C99-420B-AD8A-B57C0EA3ED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72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E5890-07D7-48F9-96EB-B2E6E516B247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6E102-3C99-420B-AD8A-B57C0EA3ED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38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5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8" descr="pfa slide show templa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Box 7"/>
          <p:cNvSpPr txBox="1">
            <a:spLocks noChangeArrowheads="1"/>
          </p:cNvSpPr>
          <p:nvPr/>
        </p:nvSpPr>
        <p:spPr bwMode="auto">
          <a:xfrm>
            <a:off x="4139952" y="1270962"/>
            <a:ext cx="475252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4400" b="1" i="1" dirty="0" smtClean="0">
                <a:solidFill>
                  <a:schemeClr val="bg1"/>
                </a:solidFill>
              </a:rPr>
              <a:t>How </a:t>
            </a:r>
            <a:r>
              <a:rPr lang="en-GB" sz="4400" b="1" i="1" dirty="0">
                <a:solidFill>
                  <a:schemeClr val="bg1"/>
                </a:solidFill>
              </a:rPr>
              <a:t>to design mobile solutions </a:t>
            </a:r>
            <a:endParaRPr lang="en-GB" sz="4400" b="1" i="1" dirty="0" smtClean="0">
              <a:solidFill>
                <a:schemeClr val="bg1"/>
              </a:solidFill>
            </a:endParaRPr>
          </a:p>
          <a:p>
            <a:pPr algn="r"/>
            <a:endParaRPr lang="en-GB" sz="3200" b="1" i="1" dirty="0">
              <a:solidFill>
                <a:schemeClr val="bg1"/>
              </a:solidFill>
            </a:endParaRPr>
          </a:p>
          <a:p>
            <a:r>
              <a:rPr lang="en-GB" sz="3200" b="1" i="1" dirty="0" smtClean="0">
                <a:solidFill>
                  <a:schemeClr val="bg1"/>
                </a:solidFill>
              </a:rPr>
              <a:t>to </a:t>
            </a:r>
            <a:r>
              <a:rPr lang="en-GB" sz="3200" b="1" i="1" dirty="0">
                <a:solidFill>
                  <a:schemeClr val="bg1"/>
                </a:solidFill>
              </a:rPr>
              <a:t>improve customer service and efficiency</a:t>
            </a:r>
            <a:endParaRPr lang="en-GB" sz="3200" b="1" dirty="0" smtClean="0">
              <a:solidFill>
                <a:schemeClr val="bg1"/>
              </a:solidFill>
              <a:latin typeface="HelveticaNeueLT Std Thin"/>
            </a:endParaRPr>
          </a:p>
          <a:p>
            <a:pPr algn="r"/>
            <a:endParaRPr lang="en-GB" sz="3200" dirty="0" smtClean="0">
              <a:solidFill>
                <a:schemeClr val="bg1"/>
              </a:solidFill>
              <a:latin typeface="HelveticaNeueLT Std Thin"/>
            </a:endParaRPr>
          </a:p>
          <a:p>
            <a:pPr algn="r"/>
            <a:r>
              <a:rPr lang="en-GB" sz="2800" dirty="0" smtClean="0">
                <a:solidFill>
                  <a:schemeClr val="bg1"/>
                </a:solidFill>
                <a:latin typeface="HelveticaNeueLT Std Thin"/>
              </a:rPr>
              <a:t>Robert Stewart</a:t>
            </a:r>
          </a:p>
          <a:p>
            <a:pPr algn="r"/>
            <a:r>
              <a:rPr lang="en-GB" sz="2800" dirty="0" smtClean="0">
                <a:solidFill>
                  <a:schemeClr val="bg1"/>
                </a:solidFill>
                <a:latin typeface="HelveticaNeueLT Std Thin"/>
              </a:rPr>
              <a:t>Business Systems Manager</a:t>
            </a:r>
          </a:p>
        </p:txBody>
      </p:sp>
      <p:sp>
        <p:nvSpPr>
          <p:cNvPr id="23557" name="TextBox 8"/>
          <p:cNvSpPr txBox="1">
            <a:spLocks noChangeArrowheads="1"/>
          </p:cNvSpPr>
          <p:nvPr/>
        </p:nvSpPr>
        <p:spPr bwMode="auto">
          <a:xfrm>
            <a:off x="5292725" y="303213"/>
            <a:ext cx="36560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000">
                <a:solidFill>
                  <a:schemeClr val="bg1"/>
                </a:solidFill>
                <a:latin typeface="Lucida Handwriting" pitchFamily="66" charset="0"/>
              </a:rPr>
              <a:t>Making homes, helping people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074" y="5157192"/>
            <a:ext cx="34550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GB" sz="2000" b="1" dirty="0">
                <a:solidFill>
                  <a:schemeClr val="bg1"/>
                </a:solidFill>
                <a:latin typeface="+mn-lt"/>
                <a:ea typeface="ＭＳ Ｐゴシック" pitchFamily="1" charset="-128"/>
              </a:rPr>
              <a:t>www.amicushorizon.org.uk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74" y="1291160"/>
            <a:ext cx="3608846" cy="360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3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AH slide show template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8"/>
          <p:cNvSpPr txBox="1">
            <a:spLocks noChangeArrowheads="1"/>
          </p:cNvSpPr>
          <p:nvPr/>
        </p:nvSpPr>
        <p:spPr bwMode="auto">
          <a:xfrm>
            <a:off x="5292725" y="303213"/>
            <a:ext cx="36560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  <a:latin typeface="Lucida Handwriting" pitchFamily="66" charset="0"/>
              </a:rPr>
              <a:t>Making homes, helping people</a:t>
            </a:r>
          </a:p>
        </p:txBody>
      </p:sp>
      <p:sp>
        <p:nvSpPr>
          <p:cNvPr id="18436" name="Title 6"/>
          <p:cNvSpPr txBox="1">
            <a:spLocks/>
          </p:cNvSpPr>
          <p:nvPr/>
        </p:nvSpPr>
        <p:spPr bwMode="auto">
          <a:xfrm>
            <a:off x="0" y="161131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/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9" name="Title 6"/>
          <p:cNvSpPr txBox="1">
            <a:spLocks/>
          </p:cNvSpPr>
          <p:nvPr/>
        </p:nvSpPr>
        <p:spPr bwMode="auto">
          <a:xfrm>
            <a:off x="152400" y="313531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“How to play”</a:t>
            </a:r>
            <a:endParaRPr lang="en-GB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71328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GB" dirty="0" smtClean="0"/>
              <a:t>You lay out the cards to build a structure, e.g.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Task summary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Pre visit info and activities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Background menu and form components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Visit menu and form components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Actions or Outcomes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You </a:t>
            </a:r>
            <a:r>
              <a:rPr lang="en-GB" dirty="0" smtClean="0"/>
              <a:t>adapt </a:t>
            </a:r>
            <a:r>
              <a:rPr lang="en-GB" dirty="0"/>
              <a:t>cards for </a:t>
            </a:r>
            <a:r>
              <a:rPr lang="en-GB" dirty="0" smtClean="0"/>
              <a:t>stuff you can tweak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You create new cards for totally new stuff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You need some scenarios to design for</a:t>
            </a:r>
          </a:p>
        </p:txBody>
      </p:sp>
    </p:spTree>
    <p:extLst>
      <p:ext uri="{BB962C8B-B14F-4D97-AF65-F5344CB8AC3E}">
        <p14:creationId xmlns:p14="http://schemas.microsoft.com/office/powerpoint/2010/main" val="12871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AH slide show template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8"/>
          <p:cNvSpPr txBox="1">
            <a:spLocks noChangeArrowheads="1"/>
          </p:cNvSpPr>
          <p:nvPr/>
        </p:nvSpPr>
        <p:spPr bwMode="auto">
          <a:xfrm>
            <a:off x="5292725" y="303213"/>
            <a:ext cx="36560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  <a:latin typeface="Lucida Handwriting" pitchFamily="66" charset="0"/>
              </a:rPr>
              <a:t>Making homes, helping people</a:t>
            </a:r>
          </a:p>
        </p:txBody>
      </p:sp>
      <p:sp>
        <p:nvSpPr>
          <p:cNvPr id="18436" name="Title 6"/>
          <p:cNvSpPr txBox="1">
            <a:spLocks/>
          </p:cNvSpPr>
          <p:nvPr/>
        </p:nvSpPr>
        <p:spPr bwMode="auto">
          <a:xfrm>
            <a:off x="0" y="161131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/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9" name="Title 6"/>
          <p:cNvSpPr txBox="1">
            <a:spLocks/>
          </p:cNvSpPr>
          <p:nvPr/>
        </p:nvSpPr>
        <p:spPr bwMode="auto">
          <a:xfrm>
            <a:off x="152400" y="313531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What happens next?</a:t>
            </a:r>
            <a:endParaRPr lang="en-GB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71328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196752"/>
            <a:ext cx="82296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GB" dirty="0" smtClean="0"/>
              <a:t>We analyse the development needs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We scope in to releases by focusing on what: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/>
              <a:t>We can easily do now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/>
              <a:t>Is essentially to do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/>
              <a:t>Adds value but is not essential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We produce a: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release prototype</a:t>
            </a:r>
            <a:endParaRPr lang="en-GB" dirty="0"/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/>
              <a:t>Spec to sign off and test against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/>
              <a:t>An agreed 1</a:t>
            </a:r>
            <a:r>
              <a:rPr lang="en-GB" baseline="30000" dirty="0" smtClean="0"/>
              <a:t>st</a:t>
            </a:r>
            <a:r>
              <a:rPr lang="en-GB" dirty="0" smtClean="0"/>
              <a:t> release</a:t>
            </a:r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914400" lvl="1" indent="-514350">
              <a:buFont typeface="+mj-lt"/>
              <a:buAutoNum type="arabicPeriod"/>
            </a:pPr>
            <a:endParaRPr lang="en-GB" dirty="0" smtClean="0"/>
          </a:p>
          <a:p>
            <a:pPr marL="1314450" lvl="2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68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AH slide show template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8"/>
          <p:cNvSpPr txBox="1">
            <a:spLocks noChangeArrowheads="1"/>
          </p:cNvSpPr>
          <p:nvPr/>
        </p:nvSpPr>
        <p:spPr bwMode="auto">
          <a:xfrm>
            <a:off x="5292725" y="303213"/>
            <a:ext cx="36560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  <a:latin typeface="Lucida Handwriting" pitchFamily="66" charset="0"/>
              </a:rPr>
              <a:t>Making homes, helping people</a:t>
            </a:r>
          </a:p>
        </p:txBody>
      </p:sp>
      <p:sp>
        <p:nvSpPr>
          <p:cNvPr id="18436" name="Title 6"/>
          <p:cNvSpPr txBox="1">
            <a:spLocks/>
          </p:cNvSpPr>
          <p:nvPr/>
        </p:nvSpPr>
        <p:spPr bwMode="auto">
          <a:xfrm>
            <a:off x="0" y="161131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/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9" name="Title 6"/>
          <p:cNvSpPr txBox="1">
            <a:spLocks/>
          </p:cNvSpPr>
          <p:nvPr/>
        </p:nvSpPr>
        <p:spPr bwMode="auto">
          <a:xfrm>
            <a:off x="152400" y="313531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Technique’s  Benefits</a:t>
            </a:r>
            <a:endParaRPr lang="en-GB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71328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196752"/>
            <a:ext cx="82296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It’s rapid, visual </a:t>
            </a:r>
            <a:r>
              <a:rPr lang="en-GB" dirty="0"/>
              <a:t>and easy to do</a:t>
            </a:r>
          </a:p>
          <a:p>
            <a:r>
              <a:rPr lang="en-GB" dirty="0" smtClean="0"/>
              <a:t>Improves future releases of existing forms too</a:t>
            </a:r>
          </a:p>
          <a:p>
            <a:r>
              <a:rPr lang="en-GB" dirty="0" smtClean="0"/>
              <a:t>Helps consistency of service and familiarity</a:t>
            </a:r>
          </a:p>
          <a:p>
            <a:r>
              <a:rPr lang="en-GB" dirty="0" smtClean="0"/>
              <a:t>The cards detail:</a:t>
            </a:r>
          </a:p>
          <a:p>
            <a:pPr lvl="1"/>
            <a:r>
              <a:rPr lang="en-GB" dirty="0" smtClean="0"/>
              <a:t>What you will see</a:t>
            </a:r>
          </a:p>
          <a:p>
            <a:pPr lvl="1"/>
            <a:r>
              <a:rPr lang="en-GB" dirty="0" smtClean="0"/>
              <a:t>Where information comes from</a:t>
            </a:r>
          </a:p>
          <a:p>
            <a:pPr lvl="1"/>
            <a:r>
              <a:rPr lang="en-GB" dirty="0" smtClean="0"/>
              <a:t>What will happen to any changes you make</a:t>
            </a:r>
          </a:p>
          <a:p>
            <a:r>
              <a:rPr lang="en-GB" dirty="0" smtClean="0"/>
              <a:t>The technique works!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99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8" descr="pfa slide show templa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9"/>
          <p:cNvSpPr txBox="1">
            <a:spLocks noChangeArrowheads="1"/>
          </p:cNvSpPr>
          <p:nvPr/>
        </p:nvSpPr>
        <p:spPr bwMode="auto">
          <a:xfrm>
            <a:off x="179388" y="6453188"/>
            <a:ext cx="15843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</a:rPr>
              <a:t>www.amicushorizon.org.uk</a:t>
            </a:r>
          </a:p>
        </p:txBody>
      </p:sp>
      <p:sp>
        <p:nvSpPr>
          <p:cNvPr id="47108" name="TextBox 8"/>
          <p:cNvSpPr txBox="1">
            <a:spLocks noChangeArrowheads="1"/>
          </p:cNvSpPr>
          <p:nvPr/>
        </p:nvSpPr>
        <p:spPr bwMode="auto">
          <a:xfrm>
            <a:off x="5292725" y="303213"/>
            <a:ext cx="36560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Lucida Handwriting" panose="03010101010101010101" pitchFamily="66" charset="0"/>
              </a:rPr>
              <a:t>Making homes, helping people</a:t>
            </a: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179388" y="1700213"/>
            <a:ext cx="8785225" cy="3384971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endParaRPr lang="en-GB" sz="4400" dirty="0" smtClean="0">
              <a:solidFill>
                <a:schemeClr val="bg1"/>
              </a:solidFill>
              <a:ea typeface="+mj-ea"/>
              <a:cs typeface="Arial" pitchFamily="34" charset="0"/>
            </a:endParaRPr>
          </a:p>
          <a:p>
            <a:pPr algn="ctr" eaLnBrk="1" hangingPunct="1">
              <a:defRPr/>
            </a:pPr>
            <a:endParaRPr lang="en-GB" sz="4400" dirty="0">
              <a:solidFill>
                <a:schemeClr val="bg1"/>
              </a:solidFill>
              <a:ea typeface="+mj-ea"/>
              <a:cs typeface="Arial" pitchFamily="34" charset="0"/>
            </a:endParaRPr>
          </a:p>
          <a:p>
            <a:pPr algn="ctr" eaLnBrk="1" hangingPunct="1">
              <a:defRPr/>
            </a:pPr>
            <a:endParaRPr lang="en-GB" sz="4400" dirty="0">
              <a:solidFill>
                <a:schemeClr val="bg1"/>
              </a:solidFill>
              <a:ea typeface="+mj-ea"/>
              <a:cs typeface="Arial" pitchFamily="34" charset="0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 bwMode="auto">
          <a:xfrm>
            <a:off x="152400" y="313531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z="2800" dirty="0" smtClean="0">
                <a:solidFill>
                  <a:schemeClr val="bg1"/>
                </a:solidFill>
                <a:cs typeface="Arial" pitchFamily="34" charset="0"/>
              </a:rPr>
              <a:t>Integrated approach</a:t>
            </a:r>
            <a:endParaRPr lang="en-GB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1989344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dirty="0">
                <a:solidFill>
                  <a:schemeClr val="bg1"/>
                </a:solidFill>
                <a:cs typeface="Arial" pitchFamily="34" charset="0"/>
              </a:rPr>
              <a:t>Taking an enterprise </a:t>
            </a:r>
            <a:r>
              <a:rPr lang="en-GB" sz="4400" dirty="0" smtClean="0">
                <a:solidFill>
                  <a:schemeClr val="bg1"/>
                </a:solidFill>
                <a:cs typeface="Arial" pitchFamily="34" charset="0"/>
              </a:rPr>
              <a:t>approach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9672" y="2924944"/>
            <a:ext cx="62646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 smtClean="0">
                <a:solidFill>
                  <a:schemeClr val="bg1"/>
                </a:solidFill>
                <a:cs typeface="Arial" pitchFamily="34" charset="0"/>
              </a:rPr>
              <a:t>How we</a:t>
            </a:r>
            <a:r>
              <a:rPr lang="en-GB" sz="2800" dirty="0">
                <a:solidFill>
                  <a:schemeClr val="bg1"/>
                </a:solidFill>
                <a:cs typeface="Arial" pitchFamily="34" charset="0"/>
              </a:rPr>
              <a:t>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800" dirty="0">
                <a:solidFill>
                  <a:schemeClr val="bg1"/>
                </a:solidFill>
                <a:cs typeface="Arial" pitchFamily="34" charset="0"/>
              </a:rPr>
              <a:t>Make things happen </a:t>
            </a:r>
            <a:r>
              <a:rPr lang="en-GB" sz="2800" dirty="0" smtClean="0">
                <a:solidFill>
                  <a:schemeClr val="bg1"/>
                </a:solidFill>
                <a:cs typeface="Arial" pitchFamily="34" charset="0"/>
              </a:rPr>
              <a:t>faster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800" dirty="0" smtClean="0">
                <a:solidFill>
                  <a:schemeClr val="bg1"/>
                </a:solidFill>
                <a:cs typeface="Arial" pitchFamily="34" charset="0"/>
              </a:rPr>
              <a:t>Provide an integrated service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800" dirty="0" smtClean="0">
                <a:solidFill>
                  <a:schemeClr val="bg1"/>
                </a:solidFill>
                <a:cs typeface="Arial" pitchFamily="34" charset="0"/>
              </a:rPr>
              <a:t>Keep things consistent and efficient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GB" sz="2800" dirty="0">
              <a:solidFill>
                <a:schemeClr val="bg1"/>
              </a:solidFill>
              <a:cs typeface="Arial" pitchFamily="34" charset="0"/>
            </a:endParaRP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58312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AH slide show template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8"/>
          <p:cNvSpPr txBox="1">
            <a:spLocks noChangeArrowheads="1"/>
          </p:cNvSpPr>
          <p:nvPr/>
        </p:nvSpPr>
        <p:spPr bwMode="auto">
          <a:xfrm>
            <a:off x="5292725" y="303213"/>
            <a:ext cx="36560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  <a:latin typeface="Lucida Handwriting" pitchFamily="66" charset="0"/>
              </a:rPr>
              <a:t>Making homes, helping people</a:t>
            </a:r>
          </a:p>
        </p:txBody>
      </p:sp>
      <p:sp>
        <p:nvSpPr>
          <p:cNvPr id="18436" name="Title 6"/>
          <p:cNvSpPr txBox="1">
            <a:spLocks/>
          </p:cNvSpPr>
          <p:nvPr/>
        </p:nvSpPr>
        <p:spPr bwMode="auto">
          <a:xfrm>
            <a:off x="0" y="161131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/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9" name="Title 6"/>
          <p:cNvSpPr txBox="1">
            <a:spLocks/>
          </p:cNvSpPr>
          <p:nvPr/>
        </p:nvSpPr>
        <p:spPr bwMode="auto">
          <a:xfrm>
            <a:off x="152400" y="313531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z="2800">
                <a:solidFill>
                  <a:schemeClr val="bg1"/>
                </a:solidFill>
                <a:cs typeface="Arial" pitchFamily="34" charset="0"/>
              </a:rPr>
              <a:t>Taking an enterprise approach</a:t>
            </a:r>
            <a:endParaRPr lang="en-GB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71328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GB" dirty="0" smtClean="0"/>
              <a:t>Using the best information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Using the best system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Using the best integration methods</a:t>
            </a:r>
          </a:p>
          <a:p>
            <a:pPr lvl="1"/>
            <a:r>
              <a:rPr lang="en-GB" dirty="0" smtClean="0"/>
              <a:t>Single views of data</a:t>
            </a:r>
          </a:p>
          <a:p>
            <a:pPr lvl="1"/>
            <a:r>
              <a:rPr lang="en-GB" dirty="0" smtClean="0"/>
              <a:t>Web services</a:t>
            </a:r>
          </a:p>
          <a:p>
            <a:pPr marL="457200" lvl="1" indent="0">
              <a:buNone/>
            </a:pPr>
            <a:endParaRPr lang="en-GB" dirty="0" smtClean="0"/>
          </a:p>
          <a:p>
            <a:pPr marL="57150" indent="0">
              <a:buNone/>
            </a:pPr>
            <a:r>
              <a:rPr lang="en-GB" sz="4000" dirty="0" smtClean="0"/>
              <a:t>To achieve consistency and efficiency</a:t>
            </a:r>
            <a:endParaRPr lang="en-GB" sz="4000" dirty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4749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8" descr="pfa slide show templa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9"/>
          <p:cNvSpPr txBox="1">
            <a:spLocks noChangeArrowheads="1"/>
          </p:cNvSpPr>
          <p:nvPr/>
        </p:nvSpPr>
        <p:spPr bwMode="auto">
          <a:xfrm>
            <a:off x="179388" y="6453188"/>
            <a:ext cx="15843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</a:rPr>
              <a:t>www.amicushorizon.org.uk</a:t>
            </a:r>
          </a:p>
        </p:txBody>
      </p:sp>
      <p:sp>
        <p:nvSpPr>
          <p:cNvPr id="47108" name="TextBox 8"/>
          <p:cNvSpPr txBox="1">
            <a:spLocks noChangeArrowheads="1"/>
          </p:cNvSpPr>
          <p:nvPr/>
        </p:nvSpPr>
        <p:spPr bwMode="auto">
          <a:xfrm>
            <a:off x="5292725" y="303213"/>
            <a:ext cx="36560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Lucida Handwriting" panose="03010101010101010101" pitchFamily="66" charset="0"/>
              </a:rPr>
              <a:t>Making homes, helping people</a:t>
            </a: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179388" y="1700213"/>
            <a:ext cx="8785225" cy="3384971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endParaRPr lang="en-GB" sz="4400" dirty="0" smtClean="0">
              <a:solidFill>
                <a:schemeClr val="bg1"/>
              </a:solidFill>
              <a:ea typeface="+mj-ea"/>
              <a:cs typeface="Arial" pitchFamily="34" charset="0"/>
            </a:endParaRPr>
          </a:p>
          <a:p>
            <a:pPr algn="ctr" eaLnBrk="1" hangingPunct="1">
              <a:defRPr/>
            </a:pPr>
            <a:endParaRPr lang="en-GB" sz="4400" dirty="0">
              <a:solidFill>
                <a:schemeClr val="bg1"/>
              </a:solidFill>
              <a:ea typeface="+mj-ea"/>
              <a:cs typeface="Arial" pitchFamily="34" charset="0"/>
            </a:endParaRPr>
          </a:p>
          <a:p>
            <a:pPr algn="ctr" eaLnBrk="1" hangingPunct="1">
              <a:defRPr/>
            </a:pPr>
            <a:endParaRPr lang="en-GB" sz="4400" dirty="0">
              <a:solidFill>
                <a:schemeClr val="bg1"/>
              </a:solidFill>
              <a:ea typeface="+mj-ea"/>
              <a:cs typeface="Arial" pitchFamily="34" charset="0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 bwMode="auto">
          <a:xfrm>
            <a:off x="152400" y="313531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z="2800" dirty="0" smtClean="0">
                <a:solidFill>
                  <a:schemeClr val="bg1"/>
                </a:solidFill>
                <a:cs typeface="Arial" pitchFamily="34" charset="0"/>
              </a:rPr>
              <a:t>Integrated approach</a:t>
            </a:r>
            <a:endParaRPr lang="en-GB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1689088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dirty="0" smtClean="0">
                <a:solidFill>
                  <a:schemeClr val="bg1"/>
                </a:solidFill>
                <a:cs typeface="Arial" pitchFamily="34" charset="0"/>
              </a:rPr>
              <a:t>Single Views of Data</a:t>
            </a:r>
          </a:p>
        </p:txBody>
      </p:sp>
      <p:sp>
        <p:nvSpPr>
          <p:cNvPr id="8" name="Rectangle 7"/>
          <p:cNvSpPr/>
          <p:nvPr/>
        </p:nvSpPr>
        <p:spPr>
          <a:xfrm>
            <a:off x="2123728" y="2418902"/>
            <a:ext cx="46805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GB" sz="2800" dirty="0" smtClean="0">
                <a:solidFill>
                  <a:schemeClr val="bg1"/>
                </a:solidFill>
                <a:cs typeface="Arial" pitchFamily="34" charset="0"/>
              </a:rPr>
              <a:t>Different applications using the data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800" dirty="0" smtClean="0">
                <a:solidFill>
                  <a:schemeClr val="bg1"/>
                </a:solidFill>
                <a:cs typeface="Arial" pitchFamily="34" charset="0"/>
              </a:rPr>
              <a:t>Information derived from the best sources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800" dirty="0" smtClean="0">
                <a:solidFill>
                  <a:schemeClr val="bg1"/>
                </a:solidFill>
                <a:cs typeface="Arial" pitchFamily="34" charset="0"/>
              </a:rPr>
              <a:t>Reliable and consistent approach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GB" sz="2800" dirty="0" smtClean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9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AH slide show template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02"/>
            <a:ext cx="9144000" cy="686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8"/>
          <p:cNvSpPr txBox="1">
            <a:spLocks noChangeArrowheads="1"/>
          </p:cNvSpPr>
          <p:nvPr/>
        </p:nvSpPr>
        <p:spPr bwMode="auto">
          <a:xfrm>
            <a:off x="5292725" y="303213"/>
            <a:ext cx="36560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  <a:latin typeface="Lucida Handwriting" pitchFamily="66" charset="0"/>
              </a:rPr>
              <a:t>Making homes, helping people</a:t>
            </a:r>
          </a:p>
        </p:txBody>
      </p:sp>
      <p:sp>
        <p:nvSpPr>
          <p:cNvPr id="8196" name="Title 6"/>
          <p:cNvSpPr txBox="1">
            <a:spLocks/>
          </p:cNvSpPr>
          <p:nvPr/>
        </p:nvSpPr>
        <p:spPr bwMode="auto">
          <a:xfrm>
            <a:off x="107950" y="161925"/>
            <a:ext cx="662429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 smtClean="0">
                <a:solidFill>
                  <a:schemeClr val="bg1"/>
                </a:solidFill>
                <a:latin typeface="Arial" charset="0"/>
                <a:cs typeface="ＭＳ Ｐゴシック" pitchFamily="34" charset="-128"/>
              </a:rPr>
              <a:t>“Single Views” Stored Procedures Model</a:t>
            </a:r>
            <a:endParaRPr lang="en-GB" altLang="en-US" sz="2400" b="1" dirty="0">
              <a:solidFill>
                <a:schemeClr val="bg1"/>
              </a:solidFill>
              <a:latin typeface="Arial" charset="0"/>
              <a:cs typeface="ＭＳ Ｐゴシック" pitchFamily="34" charset="-128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31208" y="5517232"/>
            <a:ext cx="183740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Orchard Housing Management</a:t>
            </a:r>
            <a:endParaRPr lang="en-GB" dirty="0"/>
          </a:p>
        </p:txBody>
      </p:sp>
      <p:sp>
        <p:nvSpPr>
          <p:cNvPr id="8" name="Rounded Rectangle 7"/>
          <p:cNvSpPr/>
          <p:nvPr/>
        </p:nvSpPr>
        <p:spPr>
          <a:xfrm>
            <a:off x="5160579" y="5517232"/>
            <a:ext cx="1819132" cy="5760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ReAct</a:t>
            </a:r>
            <a:r>
              <a:rPr lang="en-GB" dirty="0" smtClean="0"/>
              <a:t> Anti-Social Behaviour</a:t>
            </a: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292065" y="5520564"/>
            <a:ext cx="1512168" cy="57606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MS Dynamics</a:t>
            </a:r>
          </a:p>
          <a:p>
            <a:pPr algn="ctr"/>
            <a:r>
              <a:rPr lang="en-GB" dirty="0" smtClean="0"/>
              <a:t>CRM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401652" y="5514476"/>
            <a:ext cx="1517404" cy="57606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Apex Asset</a:t>
            </a:r>
          </a:p>
          <a:p>
            <a:pPr algn="ctr"/>
            <a:r>
              <a:rPr lang="en-GB" dirty="0" smtClean="0"/>
              <a:t>Management</a:t>
            </a:r>
            <a:endParaRPr lang="en-GB" dirty="0"/>
          </a:p>
        </p:txBody>
      </p:sp>
      <p:sp>
        <p:nvSpPr>
          <p:cNvPr id="16" name="Rounded Rectangle 15"/>
          <p:cNvSpPr/>
          <p:nvPr/>
        </p:nvSpPr>
        <p:spPr>
          <a:xfrm>
            <a:off x="7292065" y="4509120"/>
            <a:ext cx="1512167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CRM Replica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180889" y="4509120"/>
            <a:ext cx="1813935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ASB</a:t>
            </a:r>
          </a:p>
          <a:p>
            <a:pPr algn="ctr"/>
            <a:r>
              <a:rPr lang="en-GB" dirty="0" smtClean="0"/>
              <a:t>Replica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88118" y="4293096"/>
            <a:ext cx="8840788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5497" y="5485430"/>
            <a:ext cx="1153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Live Systems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35497" y="4473986"/>
            <a:ext cx="123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Replica Databases</a:t>
            </a:r>
            <a:endParaRPr lang="en-GB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188118" y="3198195"/>
            <a:ext cx="8840788" cy="14781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88118" y="2031139"/>
            <a:ext cx="8840788" cy="29709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5496" y="3430741"/>
            <a:ext cx="1295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Data</a:t>
            </a:r>
          </a:p>
          <a:p>
            <a:r>
              <a:rPr lang="en-GB" dirty="0" smtClean="0"/>
              <a:t>Warehouse</a:t>
            </a:r>
            <a:endParaRPr lang="en-GB" dirty="0"/>
          </a:p>
        </p:txBody>
      </p:sp>
      <p:sp>
        <p:nvSpPr>
          <p:cNvPr id="35" name="Rounded Rectangle 34"/>
          <p:cNvSpPr/>
          <p:nvPr/>
        </p:nvSpPr>
        <p:spPr>
          <a:xfrm>
            <a:off x="1494538" y="3372106"/>
            <a:ext cx="3168352" cy="720080"/>
          </a:xfrm>
          <a:prstGeom prst="roundRect">
            <a:avLst/>
          </a:prstGeom>
          <a:noFill/>
          <a:ln w="34925">
            <a:solidFill>
              <a:srgbClr val="00B050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29" name="Rounded Rectangle 28"/>
          <p:cNvSpPr/>
          <p:nvPr/>
        </p:nvSpPr>
        <p:spPr>
          <a:xfrm>
            <a:off x="1547664" y="3441687"/>
            <a:ext cx="3060858" cy="57606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Housing Data Warehouse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042888" y="2132856"/>
            <a:ext cx="4936112" cy="1008112"/>
          </a:xfrm>
          <a:prstGeom prst="roundRect">
            <a:avLst/>
          </a:prstGeom>
          <a:noFill/>
          <a:ln w="34925">
            <a:solidFill>
              <a:srgbClr val="00B050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38" name="Rounded Rectangle 37"/>
          <p:cNvSpPr/>
          <p:nvPr/>
        </p:nvSpPr>
        <p:spPr>
          <a:xfrm>
            <a:off x="5101088" y="5435625"/>
            <a:ext cx="1962436" cy="720080"/>
          </a:xfrm>
          <a:prstGeom prst="roundRect">
            <a:avLst/>
          </a:prstGeom>
          <a:noFill/>
          <a:ln w="34925">
            <a:solidFill>
              <a:srgbClr val="00B050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39" name="Rounded Rectangle 38"/>
          <p:cNvSpPr/>
          <p:nvPr/>
        </p:nvSpPr>
        <p:spPr>
          <a:xfrm>
            <a:off x="3340232" y="5435625"/>
            <a:ext cx="1645596" cy="720080"/>
          </a:xfrm>
          <a:prstGeom prst="roundRect">
            <a:avLst/>
          </a:prstGeom>
          <a:noFill/>
          <a:ln w="34925">
            <a:solidFill>
              <a:srgbClr val="00B050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40" name="Rounded Rectangle 39"/>
          <p:cNvSpPr/>
          <p:nvPr/>
        </p:nvSpPr>
        <p:spPr>
          <a:xfrm>
            <a:off x="1267722" y="5442468"/>
            <a:ext cx="1964378" cy="720080"/>
          </a:xfrm>
          <a:prstGeom prst="roundRect">
            <a:avLst/>
          </a:prstGeom>
          <a:noFill/>
          <a:ln w="34925">
            <a:solidFill>
              <a:srgbClr val="00B050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43" name="Rounded Rectangle 42"/>
          <p:cNvSpPr/>
          <p:nvPr/>
        </p:nvSpPr>
        <p:spPr>
          <a:xfrm>
            <a:off x="7197098" y="5435625"/>
            <a:ext cx="1681994" cy="720080"/>
          </a:xfrm>
          <a:prstGeom prst="roundRect">
            <a:avLst/>
          </a:prstGeom>
          <a:noFill/>
          <a:ln w="34925">
            <a:solidFill>
              <a:srgbClr val="00B050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44" name="Rounded Rectangle 43"/>
          <p:cNvSpPr/>
          <p:nvPr/>
        </p:nvSpPr>
        <p:spPr>
          <a:xfrm>
            <a:off x="7201862" y="4492641"/>
            <a:ext cx="1681994" cy="654618"/>
          </a:xfrm>
          <a:prstGeom prst="roundRect">
            <a:avLst/>
          </a:prstGeom>
          <a:noFill/>
          <a:ln w="34925">
            <a:solidFill>
              <a:srgbClr val="00B050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45" name="Rounded Rectangle 44"/>
          <p:cNvSpPr/>
          <p:nvPr/>
        </p:nvSpPr>
        <p:spPr>
          <a:xfrm>
            <a:off x="5101087" y="4492641"/>
            <a:ext cx="1962437" cy="654618"/>
          </a:xfrm>
          <a:prstGeom prst="roundRect">
            <a:avLst/>
          </a:prstGeom>
          <a:noFill/>
          <a:ln w="34925">
            <a:solidFill>
              <a:srgbClr val="00B050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3" name="Rounded Rectangle 2"/>
          <p:cNvSpPr/>
          <p:nvPr/>
        </p:nvSpPr>
        <p:spPr>
          <a:xfrm>
            <a:off x="2123729" y="2204864"/>
            <a:ext cx="1728191" cy="8640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 algn="ctr"/>
            <a:r>
              <a:rPr lang="en-GB" dirty="0" smtClean="0"/>
              <a:t>Tables</a:t>
            </a:r>
            <a:endParaRPr lang="en-GB" dirty="0"/>
          </a:p>
        </p:txBody>
      </p:sp>
      <p:sp>
        <p:nvSpPr>
          <p:cNvPr id="41" name="TextBox 40"/>
          <p:cNvSpPr txBox="1"/>
          <p:nvPr/>
        </p:nvSpPr>
        <p:spPr>
          <a:xfrm>
            <a:off x="64071" y="2302648"/>
            <a:ext cx="1295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Single</a:t>
            </a:r>
          </a:p>
          <a:p>
            <a:r>
              <a:rPr lang="en-GB" dirty="0" smtClean="0"/>
              <a:t>Views</a:t>
            </a:r>
            <a:endParaRPr lang="en-GB" dirty="0"/>
          </a:p>
        </p:txBody>
      </p:sp>
      <p:sp>
        <p:nvSpPr>
          <p:cNvPr id="92" name="Rectangle 91"/>
          <p:cNvSpPr/>
          <p:nvPr/>
        </p:nvSpPr>
        <p:spPr>
          <a:xfrm>
            <a:off x="5165776" y="1136229"/>
            <a:ext cx="1813934" cy="4320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6" name="Rectangle 95"/>
          <p:cNvSpPr/>
          <p:nvPr/>
        </p:nvSpPr>
        <p:spPr>
          <a:xfrm>
            <a:off x="3714096" y="1136229"/>
            <a:ext cx="1367942" cy="4320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dirty="0" smtClean="0"/>
              <a:t>CRM</a:t>
            </a:r>
            <a:endParaRPr lang="en-GB" dirty="0"/>
          </a:p>
        </p:txBody>
      </p:sp>
      <p:sp>
        <p:nvSpPr>
          <p:cNvPr id="97" name="Rectangle 96"/>
          <p:cNvSpPr/>
          <p:nvPr/>
        </p:nvSpPr>
        <p:spPr>
          <a:xfrm>
            <a:off x="1619672" y="1134269"/>
            <a:ext cx="2017166" cy="43400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 smtClean="0"/>
              <a:t>        My Account      </a:t>
            </a:r>
            <a:endParaRPr lang="en-GB" dirty="0"/>
          </a:p>
        </p:txBody>
      </p:sp>
      <p:cxnSp>
        <p:nvCxnSpPr>
          <p:cNvPr id="94" name="Straight Arrow Connector 93"/>
          <p:cNvCxnSpPr>
            <a:endCxn id="92" idx="2"/>
          </p:cNvCxnSpPr>
          <p:nvPr/>
        </p:nvCxnSpPr>
        <p:spPr>
          <a:xfrm flipV="1">
            <a:off x="6070145" y="1568277"/>
            <a:ext cx="2598" cy="636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endCxn id="97" idx="2"/>
          </p:cNvCxnSpPr>
          <p:nvPr/>
        </p:nvCxnSpPr>
        <p:spPr>
          <a:xfrm flipH="1" flipV="1">
            <a:off x="2628255" y="1568277"/>
            <a:ext cx="3441892" cy="636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endCxn id="96" idx="2"/>
          </p:cNvCxnSpPr>
          <p:nvPr/>
        </p:nvCxnSpPr>
        <p:spPr>
          <a:xfrm flipH="1" flipV="1">
            <a:off x="4398067" y="1568277"/>
            <a:ext cx="1674676" cy="636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64070" y="1245111"/>
            <a:ext cx="143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105" name="Rectangle 104"/>
          <p:cNvSpPr/>
          <p:nvPr/>
        </p:nvSpPr>
        <p:spPr>
          <a:xfrm>
            <a:off x="7063524" y="1136229"/>
            <a:ext cx="1965382" cy="4320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dirty="0" smtClean="0"/>
              <a:t>HMS Info-tabs</a:t>
            </a:r>
            <a:endParaRPr lang="en-GB" sz="1600" dirty="0"/>
          </a:p>
        </p:txBody>
      </p:sp>
      <p:cxnSp>
        <p:nvCxnSpPr>
          <p:cNvPr id="106" name="Straight Arrow Connector 105"/>
          <p:cNvCxnSpPr/>
          <p:nvPr/>
        </p:nvCxnSpPr>
        <p:spPr>
          <a:xfrm flipV="1">
            <a:off x="6082306" y="1540199"/>
            <a:ext cx="1666488" cy="6365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5165776" y="2204864"/>
            <a:ext cx="1728191" cy="8640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 algn="ctr"/>
            <a:r>
              <a:rPr lang="en-GB" dirty="0" smtClean="0"/>
              <a:t> Stored </a:t>
            </a:r>
            <a:r>
              <a:rPr lang="en-GB" dirty="0" err="1" smtClean="0"/>
              <a:t>Procs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733147" y="2204492"/>
            <a:ext cx="1584821" cy="8640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 algn="ctr"/>
            <a:r>
              <a:rPr lang="en-GB" dirty="0" smtClean="0"/>
              <a:t>Views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565782" y="220486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FF00"/>
                </a:solidFill>
              </a:rPr>
              <a:t>Customer Experience Views</a:t>
            </a:r>
            <a:endParaRPr lang="en-GB" b="1" dirty="0">
              <a:solidFill>
                <a:srgbClr val="FFFF00"/>
              </a:solidFill>
            </a:endParaRPr>
          </a:p>
        </p:txBody>
      </p:sp>
      <p:cxnSp>
        <p:nvCxnSpPr>
          <p:cNvPr id="12" name="Curved Connector 11"/>
          <p:cNvCxnSpPr>
            <a:stCxn id="16" idx="0"/>
          </p:cNvCxnSpPr>
          <p:nvPr/>
        </p:nvCxnSpPr>
        <p:spPr>
          <a:xfrm flipH="1" flipV="1">
            <a:off x="4608521" y="3031358"/>
            <a:ext cx="3439628" cy="14777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6" name="Curved Connector 45"/>
          <p:cNvCxnSpPr>
            <a:stCxn id="17" idx="0"/>
          </p:cNvCxnSpPr>
          <p:nvPr/>
        </p:nvCxnSpPr>
        <p:spPr>
          <a:xfrm flipH="1" flipV="1">
            <a:off x="4523017" y="3031356"/>
            <a:ext cx="1564840" cy="1477764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C:\Users\rstewart\Downloads\1st Touch 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400" y="1217923"/>
            <a:ext cx="17081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>
            <a:off x="3568825" y="2708920"/>
            <a:ext cx="287090" cy="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5139768" y="2708920"/>
            <a:ext cx="287090" cy="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748794" y="1772816"/>
            <a:ext cx="1280112" cy="237626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88878" y="1790479"/>
            <a:ext cx="119994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Resilience:</a:t>
            </a:r>
            <a:endParaRPr lang="en-GB" dirty="0"/>
          </a:p>
        </p:txBody>
      </p:sp>
      <p:sp>
        <p:nvSpPr>
          <p:cNvPr id="58" name="Rounded Rectangle 57"/>
          <p:cNvSpPr/>
          <p:nvPr/>
        </p:nvSpPr>
        <p:spPr>
          <a:xfrm>
            <a:off x="7888102" y="3668101"/>
            <a:ext cx="999488" cy="415776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00B050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rgbClr val="00B050"/>
                </a:solidFill>
              </a:rPr>
              <a:t>SERVER ALIAS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88878" y="2132856"/>
            <a:ext cx="1199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INCREMENTAL</a:t>
            </a:r>
          </a:p>
          <a:p>
            <a:r>
              <a:rPr lang="en-GB" sz="1200" dirty="0" smtClean="0"/>
              <a:t>REFRESHES ON</a:t>
            </a:r>
          </a:p>
          <a:p>
            <a:r>
              <a:rPr lang="en-GB" sz="1200" dirty="0" smtClean="0"/>
              <a:t>SUCCESS</a:t>
            </a:r>
            <a:endParaRPr lang="en-GB" sz="1200" dirty="0"/>
          </a:p>
        </p:txBody>
      </p:sp>
      <p:sp>
        <p:nvSpPr>
          <p:cNvPr id="63" name="Up Arrow 62"/>
          <p:cNvSpPr/>
          <p:nvPr/>
        </p:nvSpPr>
        <p:spPr>
          <a:xfrm flipH="1">
            <a:off x="8620323" y="2556985"/>
            <a:ext cx="289852" cy="327599"/>
          </a:xfrm>
          <a:prstGeom prst="upArrow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TextBox 64"/>
          <p:cNvSpPr txBox="1"/>
          <p:nvPr/>
        </p:nvSpPr>
        <p:spPr>
          <a:xfrm>
            <a:off x="7792611" y="2965025"/>
            <a:ext cx="1199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SERVER ALIASES</a:t>
            </a:r>
          </a:p>
          <a:p>
            <a:r>
              <a:rPr lang="en-GB" sz="1200" dirty="0" smtClean="0"/>
              <a:t>FOR DB ADMIN &amp; PORTABILITY</a:t>
            </a:r>
            <a:endParaRPr lang="en-GB" sz="12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039" y="1145713"/>
            <a:ext cx="695959" cy="39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0" name="Curved Connector 79"/>
          <p:cNvCxnSpPr>
            <a:endCxn id="35" idx="2"/>
          </p:cNvCxnSpPr>
          <p:nvPr/>
        </p:nvCxnSpPr>
        <p:spPr>
          <a:xfrm flipV="1">
            <a:off x="2196784" y="4092186"/>
            <a:ext cx="881930" cy="13932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Explosion 2 33"/>
          <p:cNvSpPr/>
          <p:nvPr/>
        </p:nvSpPr>
        <p:spPr>
          <a:xfrm>
            <a:off x="1189344" y="4228425"/>
            <a:ext cx="2228962" cy="1210688"/>
          </a:xfrm>
          <a:prstGeom prst="irregularSeal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100" b="1" dirty="0" smtClean="0">
                <a:solidFill>
                  <a:schemeClr val="accent2">
                    <a:lumMod val="75000"/>
                  </a:schemeClr>
                </a:solidFill>
              </a:rPr>
              <a:t>Danger!</a:t>
            </a:r>
          </a:p>
          <a:p>
            <a:r>
              <a:rPr lang="en-GB" sz="1100" dirty="0" smtClean="0">
                <a:solidFill>
                  <a:schemeClr val="tx1"/>
                </a:solidFill>
              </a:rPr>
              <a:t>Truncates or Drops tables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42887" y="1676661"/>
            <a:ext cx="2034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Consistent data!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99243" y="1672224"/>
            <a:ext cx="2461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24x7</a:t>
            </a:r>
            <a:r>
              <a:rPr lang="en-GB" dirty="0"/>
              <a:t> </a:t>
            </a:r>
            <a:r>
              <a:rPr lang="en-GB" b="1" dirty="0"/>
              <a:t>Data Service Need</a:t>
            </a:r>
          </a:p>
          <a:p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88118" y="5361399"/>
            <a:ext cx="8840788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/>
          <p:cNvCxnSpPr>
            <a:endCxn id="35" idx="2"/>
          </p:cNvCxnSpPr>
          <p:nvPr/>
        </p:nvCxnSpPr>
        <p:spPr>
          <a:xfrm flipH="1" flipV="1">
            <a:off x="3078714" y="4092186"/>
            <a:ext cx="1031557" cy="1379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 flipV="1">
            <a:off x="6029872" y="5143709"/>
            <a:ext cx="10172" cy="341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11" idx="0"/>
            <a:endCxn id="16" idx="2"/>
          </p:cNvCxnSpPr>
          <p:nvPr/>
        </p:nvCxnSpPr>
        <p:spPr>
          <a:xfrm flipV="1">
            <a:off x="8048149" y="5085184"/>
            <a:ext cx="0" cy="4353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 flipV="1">
            <a:off x="3065859" y="3068961"/>
            <a:ext cx="4174" cy="2992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6" name="Up Arrow 65"/>
          <p:cNvSpPr/>
          <p:nvPr/>
        </p:nvSpPr>
        <p:spPr>
          <a:xfrm flipH="1">
            <a:off x="2873622" y="3028196"/>
            <a:ext cx="368109" cy="339997"/>
          </a:xfrm>
          <a:prstGeom prst="upArrow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2" descr="https://www.orchard-systems.co.uk/images/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915" y="1158218"/>
            <a:ext cx="550810" cy="38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559" y="1163525"/>
            <a:ext cx="353672" cy="34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7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 animBg="1"/>
      <p:bldP spid="14" grpId="0" animBg="1"/>
      <p:bldP spid="16" grpId="0" animBg="1"/>
      <p:bldP spid="17" grpId="0" animBg="1"/>
      <p:bldP spid="7" grpId="0"/>
      <p:bldP spid="24" grpId="0"/>
      <p:bldP spid="33" grpId="0"/>
      <p:bldP spid="35" grpId="0" animBg="1"/>
      <p:bldP spid="29" grpId="0" animBg="1"/>
      <p:bldP spid="37" grpId="0" animBg="1"/>
      <p:bldP spid="38" grpId="0" animBg="1"/>
      <p:bldP spid="39" grpId="0" animBg="1"/>
      <p:bldP spid="40" grpId="0" animBg="1"/>
      <p:bldP spid="43" grpId="0" animBg="1"/>
      <p:bldP spid="44" grpId="0" animBg="1"/>
      <p:bldP spid="45" grpId="0" animBg="1"/>
      <p:bldP spid="3" grpId="0" animBg="1"/>
      <p:bldP spid="41" grpId="0"/>
      <p:bldP spid="92" grpId="0" animBg="1"/>
      <p:bldP spid="96" grpId="0" animBg="1"/>
      <p:bldP spid="97" grpId="0" animBg="1"/>
      <p:bldP spid="104" grpId="0"/>
      <p:bldP spid="105" grpId="0" animBg="1"/>
      <p:bldP spid="36" grpId="0" animBg="1"/>
      <p:bldP spid="5" grpId="0" animBg="1"/>
      <p:bldP spid="9" grpId="0"/>
      <p:bldP spid="27" grpId="0" animBg="1"/>
      <p:bldP spid="28" grpId="0" animBg="1"/>
      <p:bldP spid="58" grpId="0" animBg="1"/>
      <p:bldP spid="30" grpId="0"/>
      <p:bldP spid="63" grpId="0" animBg="1"/>
      <p:bldP spid="65" grpId="0"/>
      <p:bldP spid="34" grpId="0" animBg="1"/>
      <p:bldP spid="49" grpId="0"/>
      <p:bldP spid="50" grpId="0"/>
      <p:bldP spid="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8" descr="pfa slide show templa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9"/>
          <p:cNvSpPr txBox="1">
            <a:spLocks noChangeArrowheads="1"/>
          </p:cNvSpPr>
          <p:nvPr/>
        </p:nvSpPr>
        <p:spPr bwMode="auto">
          <a:xfrm>
            <a:off x="179388" y="6453188"/>
            <a:ext cx="15843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</a:rPr>
              <a:t>www.amicushorizon.org.uk</a:t>
            </a:r>
          </a:p>
        </p:txBody>
      </p:sp>
      <p:sp>
        <p:nvSpPr>
          <p:cNvPr id="47108" name="TextBox 8"/>
          <p:cNvSpPr txBox="1">
            <a:spLocks noChangeArrowheads="1"/>
          </p:cNvSpPr>
          <p:nvPr/>
        </p:nvSpPr>
        <p:spPr bwMode="auto">
          <a:xfrm>
            <a:off x="5292725" y="303213"/>
            <a:ext cx="36560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Lucida Handwriting" panose="03010101010101010101" pitchFamily="66" charset="0"/>
              </a:rPr>
              <a:t>Making homes, helping people</a:t>
            </a: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179388" y="1700213"/>
            <a:ext cx="8785225" cy="3384971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endParaRPr lang="en-GB" sz="4400" dirty="0" smtClean="0">
              <a:solidFill>
                <a:schemeClr val="bg1"/>
              </a:solidFill>
              <a:ea typeface="+mj-ea"/>
              <a:cs typeface="Arial" pitchFamily="34" charset="0"/>
            </a:endParaRPr>
          </a:p>
          <a:p>
            <a:pPr algn="ctr" eaLnBrk="1" hangingPunct="1">
              <a:defRPr/>
            </a:pPr>
            <a:endParaRPr lang="en-GB" sz="4400" dirty="0">
              <a:solidFill>
                <a:schemeClr val="bg1"/>
              </a:solidFill>
              <a:ea typeface="+mj-ea"/>
              <a:cs typeface="Arial" pitchFamily="34" charset="0"/>
            </a:endParaRPr>
          </a:p>
          <a:p>
            <a:pPr algn="ctr" eaLnBrk="1" hangingPunct="1">
              <a:defRPr/>
            </a:pPr>
            <a:endParaRPr lang="en-GB" sz="4400" dirty="0">
              <a:solidFill>
                <a:schemeClr val="bg1"/>
              </a:solidFill>
              <a:ea typeface="+mj-ea"/>
              <a:cs typeface="Arial" pitchFamily="34" charset="0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 bwMode="auto">
          <a:xfrm>
            <a:off x="152400" y="313531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z="2800" dirty="0" smtClean="0">
                <a:solidFill>
                  <a:schemeClr val="bg1"/>
                </a:solidFill>
                <a:cs typeface="Arial" pitchFamily="34" charset="0"/>
              </a:rPr>
              <a:t>Integrated approach</a:t>
            </a:r>
            <a:endParaRPr lang="en-GB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1689088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dirty="0" smtClean="0">
                <a:solidFill>
                  <a:schemeClr val="bg1"/>
                </a:solidFill>
                <a:cs typeface="Arial" pitchFamily="34" charset="0"/>
              </a:rPr>
              <a:t>Web-services</a:t>
            </a:r>
          </a:p>
        </p:txBody>
      </p:sp>
      <p:sp>
        <p:nvSpPr>
          <p:cNvPr id="8" name="Rectangle 7"/>
          <p:cNvSpPr/>
          <p:nvPr/>
        </p:nvSpPr>
        <p:spPr>
          <a:xfrm>
            <a:off x="2123728" y="2418902"/>
            <a:ext cx="46805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GB" sz="2800" dirty="0" smtClean="0">
                <a:solidFill>
                  <a:schemeClr val="bg1"/>
                </a:solidFill>
                <a:cs typeface="Arial" pitchFamily="34" charset="0"/>
              </a:rPr>
              <a:t>Supported confirmed real-time transactions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800" dirty="0" smtClean="0">
                <a:solidFill>
                  <a:schemeClr val="bg1"/>
                </a:solidFill>
                <a:cs typeface="Arial" pitchFamily="34" charset="0"/>
              </a:rPr>
              <a:t>Best systems used for servicing or processing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800" dirty="0" smtClean="0">
                <a:solidFill>
                  <a:schemeClr val="bg1"/>
                </a:solidFill>
                <a:cs typeface="Arial" pitchFamily="34" charset="0"/>
              </a:rPr>
              <a:t>Used to send tasks and actions, distribute, manage the immediate case or jobs</a:t>
            </a:r>
          </a:p>
        </p:txBody>
      </p:sp>
    </p:spTree>
    <p:extLst>
      <p:ext uri="{BB962C8B-B14F-4D97-AF65-F5344CB8AC3E}">
        <p14:creationId xmlns:p14="http://schemas.microsoft.com/office/powerpoint/2010/main" val="205076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AH slide show template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521" y="-316259"/>
            <a:ext cx="10058400" cy="754380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195" name="TextBox 8"/>
          <p:cNvSpPr txBox="1">
            <a:spLocks noChangeArrowheads="1"/>
          </p:cNvSpPr>
          <p:nvPr/>
        </p:nvSpPr>
        <p:spPr bwMode="auto">
          <a:xfrm>
            <a:off x="5292725" y="303213"/>
            <a:ext cx="36560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Lucida Handwriting" pitchFamily="66" charset="0"/>
              </a:rPr>
              <a:t>Making homes, helping people</a:t>
            </a:r>
          </a:p>
        </p:txBody>
      </p:sp>
      <p:sp>
        <p:nvSpPr>
          <p:cNvPr id="8196" name="Title 6"/>
          <p:cNvSpPr txBox="1">
            <a:spLocks/>
          </p:cNvSpPr>
          <p:nvPr/>
        </p:nvSpPr>
        <p:spPr bwMode="auto">
          <a:xfrm>
            <a:off x="107950" y="161925"/>
            <a:ext cx="6408266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 smtClean="0">
                <a:solidFill>
                  <a:schemeClr val="bg1"/>
                </a:solidFill>
                <a:latin typeface="Arial" charset="0"/>
                <a:cs typeface="ＭＳ Ｐゴシック" pitchFamily="34" charset="-128"/>
              </a:rPr>
              <a:t>Read and Write Integration</a:t>
            </a:r>
            <a:endParaRPr lang="en-GB" altLang="en-US" sz="2400" b="1" dirty="0">
              <a:solidFill>
                <a:schemeClr val="bg1"/>
              </a:solidFill>
              <a:latin typeface="Arial" charset="0"/>
              <a:cs typeface="ＭＳ Ｐゴシック" pitchFamily="34" charset="-128"/>
            </a:endParaRPr>
          </a:p>
        </p:txBody>
      </p:sp>
      <p:sp>
        <p:nvSpPr>
          <p:cNvPr id="47" name="Rounded Rectangle 46"/>
          <p:cNvSpPr>
            <a:spLocks noChangeAspect="1"/>
          </p:cNvSpPr>
          <p:nvPr/>
        </p:nvSpPr>
        <p:spPr>
          <a:xfrm>
            <a:off x="2765555" y="3120866"/>
            <a:ext cx="759283" cy="72000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 algn="ctr"/>
            <a:r>
              <a:rPr lang="en-GB" dirty="0" smtClean="0"/>
              <a:t>Apex</a:t>
            </a:r>
          </a:p>
          <a:p>
            <a:pPr algn="ctr"/>
            <a:endParaRPr lang="en-GB" dirty="0"/>
          </a:p>
        </p:txBody>
      </p:sp>
      <p:sp>
        <p:nvSpPr>
          <p:cNvPr id="49" name="Rounded Rectangle 48"/>
          <p:cNvSpPr>
            <a:spLocks noChangeAspect="1"/>
          </p:cNvSpPr>
          <p:nvPr/>
        </p:nvSpPr>
        <p:spPr>
          <a:xfrm>
            <a:off x="3773667" y="3121944"/>
            <a:ext cx="808566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 algn="ctr"/>
            <a:r>
              <a:rPr lang="en-GB" dirty="0" err="1" smtClean="0"/>
              <a:t>Orch</a:t>
            </a:r>
            <a:endParaRPr lang="en-GB" dirty="0" smtClean="0"/>
          </a:p>
          <a:p>
            <a:pPr algn="ctr"/>
            <a:endParaRPr lang="en-GB" dirty="0"/>
          </a:p>
        </p:txBody>
      </p:sp>
      <p:sp>
        <p:nvSpPr>
          <p:cNvPr id="54" name="Rounded Rectangle 53"/>
          <p:cNvSpPr>
            <a:spLocks noChangeAspect="1"/>
          </p:cNvSpPr>
          <p:nvPr/>
        </p:nvSpPr>
        <p:spPr>
          <a:xfrm>
            <a:off x="4798851" y="3113104"/>
            <a:ext cx="849848" cy="7200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 algn="ctr"/>
            <a:r>
              <a:rPr lang="en-GB" dirty="0" err="1" smtClean="0"/>
              <a:t>ReAct</a:t>
            </a:r>
            <a:endParaRPr lang="en-GB" dirty="0" smtClean="0"/>
          </a:p>
          <a:p>
            <a:pPr algn="ctr"/>
            <a:endParaRPr lang="en-GB" dirty="0"/>
          </a:p>
        </p:txBody>
      </p:sp>
      <p:sp>
        <p:nvSpPr>
          <p:cNvPr id="64" name="Rounded Rectangle 63"/>
          <p:cNvSpPr>
            <a:spLocks noChangeAspect="1"/>
          </p:cNvSpPr>
          <p:nvPr/>
        </p:nvSpPr>
        <p:spPr>
          <a:xfrm>
            <a:off x="5858768" y="3110656"/>
            <a:ext cx="874515" cy="72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r>
              <a:rPr lang="en-GB" dirty="0" smtClean="0"/>
              <a:t>CRM</a:t>
            </a:r>
            <a:endParaRPr lang="en-GB" b="1" dirty="0" smtClean="0"/>
          </a:p>
          <a:p>
            <a:pPr algn="ctr"/>
            <a:endParaRPr lang="en-GB" dirty="0"/>
          </a:p>
        </p:txBody>
      </p:sp>
      <p:sp>
        <p:nvSpPr>
          <p:cNvPr id="71" name="Rounded Rectangle 70"/>
          <p:cNvSpPr>
            <a:spLocks noChangeAspect="1"/>
          </p:cNvSpPr>
          <p:nvPr/>
        </p:nvSpPr>
        <p:spPr>
          <a:xfrm>
            <a:off x="6921447" y="3099249"/>
            <a:ext cx="829774" cy="720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Web</a:t>
            </a:r>
            <a:endParaRPr lang="en-GB" dirty="0"/>
          </a:p>
        </p:txBody>
      </p:sp>
      <p:sp>
        <p:nvSpPr>
          <p:cNvPr id="77" name="Rounded Rectangle 76"/>
          <p:cNvSpPr>
            <a:spLocks noChangeAspect="1"/>
          </p:cNvSpPr>
          <p:nvPr/>
        </p:nvSpPr>
        <p:spPr>
          <a:xfrm>
            <a:off x="7924072" y="3082944"/>
            <a:ext cx="815381" cy="72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T</a:t>
            </a:r>
          </a:p>
        </p:txBody>
      </p:sp>
      <p:sp>
        <p:nvSpPr>
          <p:cNvPr id="78" name="Cloud Callout 77"/>
          <p:cNvSpPr/>
          <p:nvPr/>
        </p:nvSpPr>
        <p:spPr>
          <a:xfrm>
            <a:off x="5267459" y="2128744"/>
            <a:ext cx="653094" cy="504056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WS</a:t>
            </a:r>
            <a:endParaRPr lang="en-GB" sz="1400" dirty="0"/>
          </a:p>
        </p:txBody>
      </p:sp>
      <p:sp>
        <p:nvSpPr>
          <p:cNvPr id="80" name="Cloud Callout 79"/>
          <p:cNvSpPr/>
          <p:nvPr/>
        </p:nvSpPr>
        <p:spPr>
          <a:xfrm>
            <a:off x="6142069" y="2126931"/>
            <a:ext cx="653094" cy="504056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WS</a:t>
            </a:r>
            <a:endParaRPr lang="en-GB" sz="1400" dirty="0"/>
          </a:p>
        </p:txBody>
      </p:sp>
      <p:sp>
        <p:nvSpPr>
          <p:cNvPr id="84" name="Cloud Callout 83"/>
          <p:cNvSpPr/>
          <p:nvPr/>
        </p:nvSpPr>
        <p:spPr>
          <a:xfrm>
            <a:off x="7191430" y="2126931"/>
            <a:ext cx="653094" cy="504056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WS</a:t>
            </a:r>
            <a:endParaRPr lang="en-GB" sz="1400" dirty="0"/>
          </a:p>
        </p:txBody>
      </p:sp>
      <p:sp>
        <p:nvSpPr>
          <p:cNvPr id="85" name="Cloud Callout 84"/>
          <p:cNvSpPr/>
          <p:nvPr/>
        </p:nvSpPr>
        <p:spPr>
          <a:xfrm>
            <a:off x="8091226" y="2113910"/>
            <a:ext cx="653094" cy="504056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WS</a:t>
            </a:r>
            <a:endParaRPr lang="en-GB" sz="1400" dirty="0"/>
          </a:p>
        </p:txBody>
      </p:sp>
      <p:sp>
        <p:nvSpPr>
          <p:cNvPr id="86" name="Cloud Callout 85"/>
          <p:cNvSpPr/>
          <p:nvPr/>
        </p:nvSpPr>
        <p:spPr>
          <a:xfrm>
            <a:off x="4080827" y="2150658"/>
            <a:ext cx="766592" cy="477343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WS</a:t>
            </a:r>
            <a:endParaRPr lang="en-GB" sz="1400" dirty="0"/>
          </a:p>
        </p:txBody>
      </p:sp>
      <p:cxnSp>
        <p:nvCxnSpPr>
          <p:cNvPr id="87" name="Straight Arrow Connector 86"/>
          <p:cNvCxnSpPr/>
          <p:nvPr/>
        </p:nvCxnSpPr>
        <p:spPr>
          <a:xfrm flipV="1">
            <a:off x="5487365" y="2617967"/>
            <a:ext cx="0" cy="48128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6360400" y="2678596"/>
            <a:ext cx="3868" cy="4454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7349909" y="2669937"/>
            <a:ext cx="8645" cy="43900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V="1">
            <a:off x="8316721" y="2687882"/>
            <a:ext cx="11868" cy="4371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3207927" y="3834649"/>
            <a:ext cx="0" cy="46901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4324177" y="3824412"/>
            <a:ext cx="0" cy="50362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5435460" y="3802944"/>
            <a:ext cx="0" cy="50071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6378957" y="3827046"/>
            <a:ext cx="0" cy="47661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H="1">
            <a:off x="7336334" y="3819249"/>
            <a:ext cx="12585" cy="50878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8287222" y="3757299"/>
            <a:ext cx="17977" cy="55871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V="1">
            <a:off x="4341714" y="2669937"/>
            <a:ext cx="3868" cy="46246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loud Callout 97"/>
          <p:cNvSpPr/>
          <p:nvPr/>
        </p:nvSpPr>
        <p:spPr>
          <a:xfrm>
            <a:off x="3007404" y="2167203"/>
            <a:ext cx="653094" cy="504056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WS</a:t>
            </a:r>
            <a:endParaRPr lang="en-GB" sz="1400" dirty="0"/>
          </a:p>
        </p:txBody>
      </p:sp>
      <p:sp>
        <p:nvSpPr>
          <p:cNvPr id="99" name="Rounded Rectangle 98"/>
          <p:cNvSpPr>
            <a:spLocks noChangeAspect="1"/>
          </p:cNvSpPr>
          <p:nvPr/>
        </p:nvSpPr>
        <p:spPr>
          <a:xfrm>
            <a:off x="249388" y="1077938"/>
            <a:ext cx="8620370" cy="61208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Web Services and Integration Management</a:t>
            </a:r>
            <a:endParaRPr lang="en-GB" dirty="0"/>
          </a:p>
        </p:txBody>
      </p:sp>
      <p:cxnSp>
        <p:nvCxnSpPr>
          <p:cNvPr id="100" name="Straight Arrow Connector 99"/>
          <p:cNvCxnSpPr>
            <a:stCxn id="98" idx="3"/>
          </p:cNvCxnSpPr>
          <p:nvPr/>
        </p:nvCxnSpPr>
        <p:spPr>
          <a:xfrm flipV="1">
            <a:off x="3333951" y="1694673"/>
            <a:ext cx="1" cy="5013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4464122" y="1693030"/>
            <a:ext cx="0" cy="50463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V="1">
            <a:off x="5611628" y="1649874"/>
            <a:ext cx="0" cy="50078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6466766" y="1694673"/>
            <a:ext cx="0" cy="48692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7523079" y="1694674"/>
            <a:ext cx="0" cy="45598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V="1">
            <a:off x="8417773" y="1676166"/>
            <a:ext cx="0" cy="50543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3207927" y="2742355"/>
            <a:ext cx="0" cy="4165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ounded Rectangle 106"/>
          <p:cNvSpPr>
            <a:spLocks noChangeAspect="1"/>
          </p:cNvSpPr>
          <p:nvPr/>
        </p:nvSpPr>
        <p:spPr>
          <a:xfrm>
            <a:off x="249388" y="4328034"/>
            <a:ext cx="8620370" cy="20162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389291" y="4597482"/>
            <a:ext cx="5256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Single Views Stored Procedure Library</a:t>
            </a:r>
          </a:p>
          <a:p>
            <a:r>
              <a:rPr lang="en-GB" dirty="0"/>
              <a:t>S</a:t>
            </a:r>
            <a:r>
              <a:rPr lang="en-GB" dirty="0" smtClean="0"/>
              <a:t>ee the previous slide’s diagram. It is for: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Parameterised stored procedures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Data Warehousing and reporting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Real-time data via </a:t>
            </a:r>
            <a:r>
              <a:rPr lang="en-GB" dirty="0" smtClean="0"/>
              <a:t>replication </a:t>
            </a:r>
            <a:endParaRPr lang="en-GB" dirty="0"/>
          </a:p>
        </p:txBody>
      </p:sp>
      <p:sp>
        <p:nvSpPr>
          <p:cNvPr id="110" name="Rounded Rectangle 109"/>
          <p:cNvSpPr>
            <a:spLocks noChangeAspect="1"/>
          </p:cNvSpPr>
          <p:nvPr/>
        </p:nvSpPr>
        <p:spPr>
          <a:xfrm>
            <a:off x="1769799" y="3132316"/>
            <a:ext cx="759283" cy="7200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SMS</a:t>
            </a:r>
          </a:p>
          <a:p>
            <a:pPr algn="ctr"/>
            <a:r>
              <a:rPr lang="en-GB" dirty="0" smtClean="0"/>
              <a:t>Text</a:t>
            </a:r>
          </a:p>
        </p:txBody>
      </p:sp>
      <p:sp>
        <p:nvSpPr>
          <p:cNvPr id="111" name="Rounded Rectangle 110"/>
          <p:cNvSpPr>
            <a:spLocks noChangeAspect="1"/>
          </p:cNvSpPr>
          <p:nvPr/>
        </p:nvSpPr>
        <p:spPr>
          <a:xfrm>
            <a:off x="352220" y="3146587"/>
            <a:ext cx="1164485" cy="7200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Exchange</a:t>
            </a:r>
          </a:p>
        </p:txBody>
      </p:sp>
      <p:sp>
        <p:nvSpPr>
          <p:cNvPr id="112" name="Cloud Callout 111"/>
          <p:cNvSpPr/>
          <p:nvPr/>
        </p:nvSpPr>
        <p:spPr>
          <a:xfrm>
            <a:off x="1909392" y="2176514"/>
            <a:ext cx="653094" cy="504056"/>
          </a:xfrm>
          <a:prstGeom prst="cloudCallou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WS</a:t>
            </a:r>
            <a:endParaRPr lang="en-GB" sz="1400" dirty="0"/>
          </a:p>
        </p:txBody>
      </p:sp>
      <p:sp>
        <p:nvSpPr>
          <p:cNvPr id="113" name="Cloud Callout 112"/>
          <p:cNvSpPr/>
          <p:nvPr/>
        </p:nvSpPr>
        <p:spPr>
          <a:xfrm>
            <a:off x="689680" y="2174372"/>
            <a:ext cx="653094" cy="504056"/>
          </a:xfrm>
          <a:prstGeom prst="cloud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WS</a:t>
            </a:r>
            <a:endParaRPr lang="en-GB" sz="1400" dirty="0"/>
          </a:p>
        </p:txBody>
      </p:sp>
      <p:cxnSp>
        <p:nvCxnSpPr>
          <p:cNvPr id="114" name="Straight Arrow Connector 113"/>
          <p:cNvCxnSpPr/>
          <p:nvPr/>
        </p:nvCxnSpPr>
        <p:spPr>
          <a:xfrm flipV="1">
            <a:off x="2235939" y="1687462"/>
            <a:ext cx="1" cy="5013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V="1">
            <a:off x="1016226" y="1675164"/>
            <a:ext cx="1" cy="5013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2122243" y="2719241"/>
            <a:ext cx="0" cy="4165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922105" y="2708444"/>
            <a:ext cx="0" cy="4165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3"/>
          <p:cNvCxnSpPr>
            <a:stCxn id="84" idx="3"/>
            <a:endCxn id="80" idx="3"/>
          </p:cNvCxnSpPr>
          <p:nvPr/>
        </p:nvCxnSpPr>
        <p:spPr>
          <a:xfrm rot="16200000" flipV="1">
            <a:off x="6993297" y="1631070"/>
            <a:ext cx="12700" cy="1049361"/>
          </a:xfrm>
          <a:prstGeom prst="curvedConnector3">
            <a:avLst>
              <a:gd name="adj1" fmla="val 2026929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6"/>
          <p:cNvCxnSpPr>
            <a:stCxn id="85" idx="3"/>
            <a:endCxn id="80" idx="3"/>
          </p:cNvCxnSpPr>
          <p:nvPr/>
        </p:nvCxnSpPr>
        <p:spPr>
          <a:xfrm rot="16200000" flipH="1" flipV="1">
            <a:off x="7436684" y="1174661"/>
            <a:ext cx="13021" cy="1949157"/>
          </a:xfrm>
          <a:prstGeom prst="curvedConnector3">
            <a:avLst>
              <a:gd name="adj1" fmla="val -197696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9"/>
          <p:cNvCxnSpPr>
            <a:stCxn id="85" idx="3"/>
            <a:endCxn id="78" idx="3"/>
          </p:cNvCxnSpPr>
          <p:nvPr/>
        </p:nvCxnSpPr>
        <p:spPr>
          <a:xfrm rot="16200000" flipH="1" flipV="1">
            <a:off x="6998473" y="738263"/>
            <a:ext cx="14834" cy="2823767"/>
          </a:xfrm>
          <a:prstGeom prst="curvedConnector3">
            <a:avLst>
              <a:gd name="adj1" fmla="val -1735338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1"/>
          <p:cNvCxnSpPr>
            <a:stCxn id="85" idx="3"/>
            <a:endCxn id="86" idx="3"/>
          </p:cNvCxnSpPr>
          <p:nvPr/>
        </p:nvCxnSpPr>
        <p:spPr>
          <a:xfrm rot="16200000" flipH="1" flipV="1">
            <a:off x="6423337" y="183515"/>
            <a:ext cx="35221" cy="3953650"/>
          </a:xfrm>
          <a:prstGeom prst="curvedConnector3">
            <a:avLst>
              <a:gd name="adj1" fmla="val -730871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3"/>
          <p:cNvCxnSpPr>
            <a:stCxn id="80" idx="3"/>
            <a:endCxn id="86" idx="3"/>
          </p:cNvCxnSpPr>
          <p:nvPr/>
        </p:nvCxnSpPr>
        <p:spPr>
          <a:xfrm rot="16200000" flipH="1" flipV="1">
            <a:off x="5455270" y="1164604"/>
            <a:ext cx="22200" cy="2004493"/>
          </a:xfrm>
          <a:prstGeom prst="curvedConnector3">
            <a:avLst>
              <a:gd name="adj1" fmla="val -115955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5"/>
          <p:cNvCxnSpPr>
            <a:stCxn id="80" idx="3"/>
            <a:endCxn id="112" idx="3"/>
          </p:cNvCxnSpPr>
          <p:nvPr/>
        </p:nvCxnSpPr>
        <p:spPr>
          <a:xfrm rot="16200000" flipH="1" flipV="1">
            <a:off x="4327486" y="64203"/>
            <a:ext cx="49583" cy="4232677"/>
          </a:xfrm>
          <a:prstGeom prst="curvedConnector3">
            <a:avLst>
              <a:gd name="adj1" fmla="val -519170"/>
            </a:avLst>
          </a:prstGeom>
          <a:ln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7"/>
          <p:cNvCxnSpPr>
            <a:stCxn id="80" idx="3"/>
            <a:endCxn id="113" idx="3"/>
          </p:cNvCxnSpPr>
          <p:nvPr/>
        </p:nvCxnSpPr>
        <p:spPr>
          <a:xfrm rot="16200000" flipH="1" flipV="1">
            <a:off x="3718701" y="-546724"/>
            <a:ext cx="47441" cy="5452389"/>
          </a:xfrm>
          <a:prstGeom prst="curvedConnector3">
            <a:avLst>
              <a:gd name="adj1" fmla="val -542611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9"/>
          <p:cNvCxnSpPr>
            <a:stCxn id="85" idx="3"/>
            <a:endCxn id="112" idx="3"/>
          </p:cNvCxnSpPr>
          <p:nvPr/>
        </p:nvCxnSpPr>
        <p:spPr>
          <a:xfrm rot="16200000" flipH="1" flipV="1">
            <a:off x="5295554" y="-916885"/>
            <a:ext cx="62604" cy="6181834"/>
          </a:xfrm>
          <a:prstGeom prst="curvedConnector3">
            <a:avLst>
              <a:gd name="adj1" fmla="val -426402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22"/>
          <p:cNvCxnSpPr>
            <a:stCxn id="85" idx="3"/>
            <a:endCxn id="113" idx="3"/>
          </p:cNvCxnSpPr>
          <p:nvPr/>
        </p:nvCxnSpPr>
        <p:spPr>
          <a:xfrm rot="16200000" flipH="1" flipV="1">
            <a:off x="4686769" y="-1527812"/>
            <a:ext cx="60462" cy="7401546"/>
          </a:xfrm>
          <a:prstGeom prst="curvedConnector3">
            <a:avLst>
              <a:gd name="adj1" fmla="val -425755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itle 6"/>
          <p:cNvSpPr txBox="1">
            <a:spLocks/>
          </p:cNvSpPr>
          <p:nvPr/>
        </p:nvSpPr>
        <p:spPr bwMode="auto">
          <a:xfrm>
            <a:off x="4324177" y="164197"/>
            <a:ext cx="1142194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 smtClean="0">
                <a:solidFill>
                  <a:srgbClr val="FFFF00"/>
                </a:solidFill>
                <a:latin typeface="Arial" charset="0"/>
                <a:cs typeface="ＭＳ Ｐゴシック" pitchFamily="34" charset="-128"/>
              </a:rPr>
              <a:t>Today </a:t>
            </a:r>
            <a:endParaRPr lang="en-GB" altLang="en-US" sz="2400" b="1" dirty="0">
              <a:solidFill>
                <a:srgbClr val="FFFF00"/>
              </a:solidFill>
              <a:latin typeface="Arial" charset="0"/>
              <a:cs typeface="ＭＳ Ｐゴシック" pitchFamily="34" charset="-128"/>
            </a:endParaRPr>
          </a:p>
        </p:txBody>
      </p:sp>
      <p:sp>
        <p:nvSpPr>
          <p:cNvPr id="179" name="Title 6"/>
          <p:cNvSpPr txBox="1">
            <a:spLocks/>
          </p:cNvSpPr>
          <p:nvPr/>
        </p:nvSpPr>
        <p:spPr bwMode="auto">
          <a:xfrm>
            <a:off x="4330892" y="161131"/>
            <a:ext cx="1142194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 smtClean="0">
                <a:solidFill>
                  <a:srgbClr val="FFC000"/>
                </a:solidFill>
                <a:latin typeface="Arial" charset="0"/>
                <a:cs typeface="ＭＳ Ｐゴシック" pitchFamily="34" charset="-128"/>
              </a:rPr>
              <a:t>Future</a:t>
            </a:r>
            <a:endParaRPr lang="en-GB" altLang="en-US" sz="2400" b="1" dirty="0">
              <a:solidFill>
                <a:srgbClr val="FFC000"/>
              </a:solidFill>
              <a:latin typeface="Arial" charset="0"/>
              <a:cs typeface="ＭＳ Ｐゴシック" pitchFamily="34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089" y="4408280"/>
            <a:ext cx="25527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52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7" grpId="0" animBg="1"/>
      <p:bldP spid="109" grpId="0"/>
      <p:bldP spid="178" grpId="0"/>
      <p:bldP spid="17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8" descr="pfa slide show templa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9"/>
          <p:cNvSpPr txBox="1">
            <a:spLocks noChangeArrowheads="1"/>
          </p:cNvSpPr>
          <p:nvPr/>
        </p:nvSpPr>
        <p:spPr bwMode="auto">
          <a:xfrm>
            <a:off x="179388" y="6453188"/>
            <a:ext cx="15843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</a:rPr>
              <a:t>www.amicushorizon.org.uk</a:t>
            </a:r>
          </a:p>
        </p:txBody>
      </p:sp>
      <p:sp>
        <p:nvSpPr>
          <p:cNvPr id="47108" name="TextBox 8"/>
          <p:cNvSpPr txBox="1">
            <a:spLocks noChangeArrowheads="1"/>
          </p:cNvSpPr>
          <p:nvPr/>
        </p:nvSpPr>
        <p:spPr bwMode="auto">
          <a:xfrm>
            <a:off x="5292725" y="303213"/>
            <a:ext cx="36560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Lucida Handwriting" panose="03010101010101010101" pitchFamily="66" charset="0"/>
              </a:rPr>
              <a:t>Making homes, helping people</a:t>
            </a: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179388" y="1700213"/>
            <a:ext cx="8785225" cy="3384971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endParaRPr lang="en-GB" sz="4400" dirty="0" smtClean="0">
              <a:solidFill>
                <a:schemeClr val="bg1"/>
              </a:solidFill>
              <a:ea typeface="+mj-ea"/>
              <a:cs typeface="Arial" pitchFamily="34" charset="0"/>
            </a:endParaRPr>
          </a:p>
          <a:p>
            <a:pPr algn="ctr" eaLnBrk="1" hangingPunct="1">
              <a:defRPr/>
            </a:pPr>
            <a:endParaRPr lang="en-GB" sz="4400" dirty="0">
              <a:solidFill>
                <a:schemeClr val="bg1"/>
              </a:solidFill>
              <a:ea typeface="+mj-ea"/>
              <a:cs typeface="Arial" pitchFamily="34" charset="0"/>
            </a:endParaRPr>
          </a:p>
          <a:p>
            <a:pPr algn="ctr" eaLnBrk="1" hangingPunct="1">
              <a:defRPr/>
            </a:pPr>
            <a:endParaRPr lang="en-GB" sz="4400" dirty="0">
              <a:solidFill>
                <a:schemeClr val="bg1"/>
              </a:solidFill>
              <a:ea typeface="+mj-ea"/>
              <a:cs typeface="Arial" pitchFamily="34" charset="0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 bwMode="auto">
          <a:xfrm>
            <a:off x="152400" y="313531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z="2800" dirty="0" smtClean="0">
                <a:solidFill>
                  <a:schemeClr val="bg1"/>
                </a:solidFill>
                <a:cs typeface="Arial" pitchFamily="34" charset="0"/>
              </a:rPr>
              <a:t>Integrated approach</a:t>
            </a:r>
            <a:endParaRPr lang="en-GB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2780928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dirty="0" smtClean="0">
                <a:solidFill>
                  <a:schemeClr val="bg1"/>
                </a:solidFill>
                <a:cs typeface="Arial" pitchFamily="34" charset="0"/>
              </a:rPr>
              <a:t>The benefits</a:t>
            </a:r>
            <a:endParaRPr lang="en-GB" sz="44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74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AH slide show template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5292725" y="303213"/>
            <a:ext cx="36560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Lucida Handwriting" panose="03010101010101010101" pitchFamily="66" charset="0"/>
              </a:rPr>
              <a:t>Making homes, helping people</a:t>
            </a:r>
          </a:p>
        </p:txBody>
      </p:sp>
      <p:sp>
        <p:nvSpPr>
          <p:cNvPr id="6148" name="Title 6"/>
          <p:cNvSpPr txBox="1">
            <a:spLocks/>
          </p:cNvSpPr>
          <p:nvPr/>
        </p:nvSpPr>
        <p:spPr bwMode="auto">
          <a:xfrm>
            <a:off x="107950" y="161925"/>
            <a:ext cx="51435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ＭＳ Ｐゴシック" panose="020B0600070205080204" pitchFamily="34" charset="-128"/>
              </a:rPr>
              <a:t>Our </a:t>
            </a:r>
            <a:r>
              <a:rPr lang="en-GB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ＭＳ Ｐゴシック" panose="020B0600070205080204" pitchFamily="34" charset="-128"/>
              </a:rPr>
              <a:t>28,000 homes</a:t>
            </a:r>
            <a:endParaRPr lang="en-GB" altLang="en-US" sz="2400" b="1" dirty="0">
              <a:solidFill>
                <a:schemeClr val="bg1"/>
              </a:solidFill>
              <a:latin typeface="Arial" panose="020B0604020202020204" pitchFamily="34" charset="0"/>
              <a:cs typeface="ＭＳ Ｐゴシック" panose="020B0600070205080204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188" y="1268413"/>
            <a:ext cx="78486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endParaRPr lang="en-GB" kern="0" dirty="0">
              <a:solidFill>
                <a:srgbClr val="333399">
                  <a:lumMod val="75000"/>
                </a:srgbClr>
              </a:solidFill>
              <a:latin typeface="Arial"/>
              <a:ea typeface="ＭＳ Ｐゴシック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kern="0" dirty="0">
              <a:solidFill>
                <a:srgbClr val="333399">
                  <a:lumMod val="75000"/>
                </a:srgbClr>
              </a:solidFill>
              <a:latin typeface="Arial"/>
              <a:ea typeface="ＭＳ Ｐゴシック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2939" y="1086486"/>
            <a:ext cx="7749275" cy="515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868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AH slide show template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8"/>
          <p:cNvSpPr txBox="1">
            <a:spLocks noChangeArrowheads="1"/>
          </p:cNvSpPr>
          <p:nvPr/>
        </p:nvSpPr>
        <p:spPr bwMode="auto">
          <a:xfrm>
            <a:off x="5292725" y="303213"/>
            <a:ext cx="36560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  <a:latin typeface="Lucida Handwriting" pitchFamily="66" charset="0"/>
              </a:rPr>
              <a:t>Making homes, helping people</a:t>
            </a:r>
          </a:p>
        </p:txBody>
      </p:sp>
      <p:sp>
        <p:nvSpPr>
          <p:cNvPr id="18436" name="Title 6"/>
          <p:cNvSpPr txBox="1">
            <a:spLocks/>
          </p:cNvSpPr>
          <p:nvPr/>
        </p:nvSpPr>
        <p:spPr bwMode="auto">
          <a:xfrm>
            <a:off x="0" y="161131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/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9" name="Title 6"/>
          <p:cNvSpPr txBox="1">
            <a:spLocks/>
          </p:cNvSpPr>
          <p:nvPr/>
        </p:nvSpPr>
        <p:spPr bwMode="auto">
          <a:xfrm>
            <a:off x="152400" y="313531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 </a:t>
            </a:r>
            <a:r>
              <a:rPr lang="en-GB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Benefits of Our Approach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18457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Visual </a:t>
            </a:r>
            <a:r>
              <a:rPr lang="en-GB" dirty="0"/>
              <a:t>and easy to </a:t>
            </a:r>
            <a:r>
              <a:rPr lang="en-GB" dirty="0" smtClean="0"/>
              <a:t>do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Allows mobile working team to </a:t>
            </a:r>
            <a:r>
              <a:rPr lang="en-GB" dirty="0"/>
              <a:t>innovate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We get fantastic ownership and feedback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Gives us consistency </a:t>
            </a:r>
            <a:r>
              <a:rPr lang="en-GB" dirty="0"/>
              <a:t>and </a:t>
            </a:r>
            <a:r>
              <a:rPr lang="en-GB" dirty="0" smtClean="0"/>
              <a:t>efficiency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We have single views </a:t>
            </a:r>
            <a:r>
              <a:rPr lang="en-GB" dirty="0"/>
              <a:t>of information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Resilience and flexibility aid 24x7 service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An enterprise solution (teams and systems)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Re-useable or adaptable components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Business is now able to confidently innovate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Been a successful return </a:t>
            </a:r>
            <a:r>
              <a:rPr lang="en-GB" dirty="0"/>
              <a:t>on </a:t>
            </a:r>
            <a:r>
              <a:rPr lang="en-GB" dirty="0" smtClean="0"/>
              <a:t>investment</a:t>
            </a:r>
          </a:p>
          <a:p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38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8" descr="pfa slide show templat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9"/>
          <p:cNvSpPr txBox="1">
            <a:spLocks noChangeArrowheads="1"/>
          </p:cNvSpPr>
          <p:nvPr/>
        </p:nvSpPr>
        <p:spPr bwMode="auto">
          <a:xfrm>
            <a:off x="179388" y="6453188"/>
            <a:ext cx="15843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</a:rPr>
              <a:t>www.amicushorizon.org.uk</a:t>
            </a:r>
          </a:p>
        </p:txBody>
      </p:sp>
      <p:sp>
        <p:nvSpPr>
          <p:cNvPr id="47108" name="TextBox 8"/>
          <p:cNvSpPr txBox="1">
            <a:spLocks noChangeArrowheads="1"/>
          </p:cNvSpPr>
          <p:nvPr/>
        </p:nvSpPr>
        <p:spPr bwMode="auto">
          <a:xfrm>
            <a:off x="5292725" y="303213"/>
            <a:ext cx="36560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Lucida Handwriting" panose="03010101010101010101" pitchFamily="66" charset="0"/>
              </a:rPr>
              <a:t>Making homes, helping people</a:t>
            </a:r>
          </a:p>
        </p:txBody>
      </p:sp>
      <p:sp>
        <p:nvSpPr>
          <p:cNvPr id="6" name="Title 6"/>
          <p:cNvSpPr txBox="1">
            <a:spLocks/>
          </p:cNvSpPr>
          <p:nvPr/>
        </p:nvSpPr>
        <p:spPr bwMode="auto">
          <a:xfrm>
            <a:off x="152400" y="152890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Closing messages from our FI team</a:t>
            </a:r>
            <a:endParaRPr lang="en-GB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micusHorizon Closing vide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0" y="78310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9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AH slide show template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8"/>
          <p:cNvSpPr txBox="1">
            <a:spLocks noChangeArrowheads="1"/>
          </p:cNvSpPr>
          <p:nvPr/>
        </p:nvSpPr>
        <p:spPr bwMode="auto">
          <a:xfrm>
            <a:off x="5292725" y="303213"/>
            <a:ext cx="36560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  <a:latin typeface="Lucida Handwriting" pitchFamily="66" charset="0"/>
              </a:rPr>
              <a:t>Making homes, helping people</a:t>
            </a:r>
          </a:p>
        </p:txBody>
      </p:sp>
      <p:sp>
        <p:nvSpPr>
          <p:cNvPr id="18436" name="Title 6"/>
          <p:cNvSpPr txBox="1">
            <a:spLocks/>
          </p:cNvSpPr>
          <p:nvPr/>
        </p:nvSpPr>
        <p:spPr bwMode="auto">
          <a:xfrm>
            <a:off x="0" y="161131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/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179388" y="1125538"/>
            <a:ext cx="8785225" cy="57467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GB" sz="2800" kern="0" dirty="0">
              <a:solidFill>
                <a:srgbClr val="333399">
                  <a:lumMod val="75000"/>
                </a:srgbClr>
              </a:solidFill>
              <a:latin typeface="Arial"/>
              <a:ea typeface="ＭＳ Ｐゴシック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323527" y="1125538"/>
            <a:ext cx="8641085" cy="5111773"/>
          </a:xfrm>
        </p:spPr>
        <p:txBody>
          <a:bodyPr>
            <a:normAutofit/>
          </a:bodyPr>
          <a:lstStyle/>
          <a:p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Increase satisfaction</a:t>
            </a:r>
          </a:p>
          <a:p>
            <a:pPr lvl="1"/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Get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things right first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time</a:t>
            </a:r>
          </a:p>
          <a:p>
            <a:pPr lvl="1"/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Provide greater levels of service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Improve consistency and efficiency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Give people the best information</a:t>
            </a:r>
          </a:p>
          <a:p>
            <a:pPr lvl="1"/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Familiar look and feel</a:t>
            </a:r>
          </a:p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Return more value</a:t>
            </a:r>
          </a:p>
          <a:p>
            <a:pPr lvl="1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Greater value from each visit</a:t>
            </a:r>
          </a:p>
          <a:p>
            <a:pPr lvl="1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Allow us do more visits (less trips to the office) </a:t>
            </a:r>
          </a:p>
          <a:p>
            <a:pPr lvl="1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Have less aborted visits</a:t>
            </a:r>
          </a:p>
          <a:p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Continuously improve</a:t>
            </a:r>
          </a:p>
          <a:p>
            <a:pPr lvl="1"/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Learn from feedback</a:t>
            </a:r>
          </a:p>
          <a:p>
            <a:pPr lvl="1"/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Learn from other projects or services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itle 6"/>
          <p:cNvSpPr txBox="1">
            <a:spLocks/>
          </p:cNvSpPr>
          <p:nvPr/>
        </p:nvSpPr>
        <p:spPr bwMode="auto">
          <a:xfrm>
            <a:off x="152400" y="200176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wanted from going mobile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10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8" descr="pfa slide show templa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9"/>
          <p:cNvSpPr txBox="1">
            <a:spLocks noChangeArrowheads="1"/>
          </p:cNvSpPr>
          <p:nvPr/>
        </p:nvSpPr>
        <p:spPr bwMode="auto">
          <a:xfrm>
            <a:off x="179388" y="6453188"/>
            <a:ext cx="15843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</a:rPr>
              <a:t>www.amicushorizon.org.uk</a:t>
            </a:r>
          </a:p>
        </p:txBody>
      </p:sp>
      <p:sp>
        <p:nvSpPr>
          <p:cNvPr id="47108" name="TextBox 8"/>
          <p:cNvSpPr txBox="1">
            <a:spLocks noChangeArrowheads="1"/>
          </p:cNvSpPr>
          <p:nvPr/>
        </p:nvSpPr>
        <p:spPr bwMode="auto">
          <a:xfrm>
            <a:off x="5292725" y="303213"/>
            <a:ext cx="36560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Lucida Handwriting" panose="03010101010101010101" pitchFamily="66" charset="0"/>
              </a:rPr>
              <a:t>Making homes, helping people</a:t>
            </a: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179388" y="1700213"/>
            <a:ext cx="8785225" cy="2232843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GB" sz="4400" dirty="0" smtClean="0">
                <a:solidFill>
                  <a:schemeClr val="bg1"/>
                </a:solidFill>
                <a:ea typeface="+mj-ea"/>
                <a:cs typeface="Arial" pitchFamily="34" charset="0"/>
              </a:rPr>
              <a:t>Demo</a:t>
            </a:r>
            <a:endParaRPr lang="en-GB" sz="4400" dirty="0">
              <a:solidFill>
                <a:schemeClr val="bg1"/>
              </a:solidFill>
              <a:ea typeface="+mj-ea"/>
              <a:cs typeface="Arial" pitchFamily="34" charset="0"/>
            </a:endParaRPr>
          </a:p>
          <a:p>
            <a:pPr algn="ctr" eaLnBrk="1" hangingPunct="1">
              <a:defRPr/>
            </a:pPr>
            <a:endParaRPr lang="en-GB" sz="4400" dirty="0">
              <a:solidFill>
                <a:schemeClr val="bg1"/>
              </a:solidFill>
              <a:ea typeface="+mj-ea"/>
              <a:cs typeface="Arial" pitchFamily="34" charset="0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 bwMode="auto">
          <a:xfrm>
            <a:off x="152400" y="313531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</a:rPr>
              <a:t>Building Apps for Mobile Working</a:t>
            </a:r>
          </a:p>
        </p:txBody>
      </p:sp>
    </p:spTree>
    <p:extLst>
      <p:ext uri="{BB962C8B-B14F-4D97-AF65-F5344CB8AC3E}">
        <p14:creationId xmlns:p14="http://schemas.microsoft.com/office/powerpoint/2010/main" val="176559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8" descr="pfa slide show templa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9"/>
          <p:cNvSpPr txBox="1">
            <a:spLocks noChangeArrowheads="1"/>
          </p:cNvSpPr>
          <p:nvPr/>
        </p:nvSpPr>
        <p:spPr bwMode="auto">
          <a:xfrm>
            <a:off x="179388" y="6453188"/>
            <a:ext cx="15843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</a:rPr>
              <a:t>www.amicushorizon.org.uk</a:t>
            </a:r>
          </a:p>
        </p:txBody>
      </p:sp>
      <p:sp>
        <p:nvSpPr>
          <p:cNvPr id="47108" name="TextBox 8"/>
          <p:cNvSpPr txBox="1">
            <a:spLocks noChangeArrowheads="1"/>
          </p:cNvSpPr>
          <p:nvPr/>
        </p:nvSpPr>
        <p:spPr bwMode="auto">
          <a:xfrm>
            <a:off x="5292725" y="303213"/>
            <a:ext cx="36560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Lucida Handwriting" panose="03010101010101010101" pitchFamily="66" charset="0"/>
              </a:rPr>
              <a:t>Making homes, helping people</a:t>
            </a: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179388" y="1700213"/>
            <a:ext cx="8785225" cy="1800225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GB" sz="4400" dirty="0" smtClean="0">
                <a:solidFill>
                  <a:schemeClr val="bg1"/>
                </a:solidFill>
                <a:ea typeface="+mj-ea"/>
                <a:cs typeface="Arial" pitchFamily="34" charset="0"/>
              </a:rPr>
              <a:t>How we do it</a:t>
            </a:r>
          </a:p>
          <a:p>
            <a:pPr algn="ctr" eaLnBrk="1" hangingPunct="1">
              <a:defRPr/>
            </a:pPr>
            <a:endParaRPr lang="en-GB" sz="4400" dirty="0">
              <a:solidFill>
                <a:schemeClr val="bg1"/>
              </a:solidFill>
              <a:ea typeface="+mj-ea"/>
              <a:cs typeface="Arial" pitchFamily="34" charset="0"/>
            </a:endParaRPr>
          </a:p>
          <a:p>
            <a:pPr algn="ctr" eaLnBrk="1" hangingPunct="1">
              <a:defRPr/>
            </a:pPr>
            <a:endParaRPr lang="en-GB" sz="4400" dirty="0">
              <a:solidFill>
                <a:schemeClr val="bg1"/>
              </a:solidFill>
              <a:ea typeface="+mj-ea"/>
              <a:cs typeface="Arial" pitchFamily="34" charset="0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 bwMode="auto">
          <a:xfrm>
            <a:off x="152400" y="313531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800" dirty="0" smtClean="0">
                <a:solidFill>
                  <a:schemeClr val="bg1"/>
                </a:solidFill>
              </a:rPr>
              <a:t>Building Apps for Mobile Working</a:t>
            </a:r>
          </a:p>
          <a:p>
            <a:endParaRPr lang="en-GB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44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AH slide show template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8"/>
          <p:cNvSpPr txBox="1">
            <a:spLocks noChangeArrowheads="1"/>
          </p:cNvSpPr>
          <p:nvPr/>
        </p:nvSpPr>
        <p:spPr bwMode="auto">
          <a:xfrm>
            <a:off x="5292725" y="303213"/>
            <a:ext cx="36560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  <a:latin typeface="Lucida Handwriting" pitchFamily="66" charset="0"/>
              </a:rPr>
              <a:t>Making homes, helping people</a:t>
            </a:r>
          </a:p>
        </p:txBody>
      </p:sp>
      <p:sp>
        <p:nvSpPr>
          <p:cNvPr id="18436" name="Title 6"/>
          <p:cNvSpPr txBox="1">
            <a:spLocks/>
          </p:cNvSpPr>
          <p:nvPr/>
        </p:nvSpPr>
        <p:spPr bwMode="auto">
          <a:xfrm>
            <a:off x="0" y="161131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/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179388" y="1125538"/>
            <a:ext cx="8785225" cy="57467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GB" sz="2800" kern="0" dirty="0">
              <a:solidFill>
                <a:srgbClr val="333399">
                  <a:lumMod val="75000"/>
                </a:srgbClr>
              </a:solidFill>
              <a:latin typeface="Arial"/>
              <a:ea typeface="ＭＳ Ｐゴシック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323527" y="1125538"/>
            <a:ext cx="8641085" cy="5111773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</a:rPr>
              <a:t>Discovery</a:t>
            </a:r>
          </a:p>
          <a:p>
            <a:pPr lvl="1"/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Go and see for yourself – shadowing</a:t>
            </a:r>
          </a:p>
          <a:p>
            <a:pPr lvl="1"/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Evaluate core system usage</a:t>
            </a:r>
          </a:p>
          <a:p>
            <a:pPr lvl="1"/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Workshop</a:t>
            </a:r>
          </a:p>
          <a:p>
            <a:pPr lvl="1"/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Process Maps</a:t>
            </a:r>
          </a:p>
          <a:p>
            <a:pPr lvl="1"/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Scope</a:t>
            </a:r>
          </a:p>
          <a:p>
            <a:pPr marL="457200" lvl="1" indent="0">
              <a:buNone/>
            </a:pPr>
            <a:endParaRPr lang="en-GB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</a:rPr>
              <a:t>Agile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like development</a:t>
            </a:r>
          </a:p>
          <a:p>
            <a:pPr lvl="1"/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Prototyping 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Release management</a:t>
            </a:r>
          </a:p>
          <a:p>
            <a:pPr lvl="1"/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Feedback collection</a:t>
            </a:r>
          </a:p>
          <a:p>
            <a:pPr lvl="1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Iterative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improvement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28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itle 6"/>
          <p:cNvSpPr txBox="1">
            <a:spLocks/>
          </p:cNvSpPr>
          <p:nvPr/>
        </p:nvSpPr>
        <p:spPr bwMode="auto">
          <a:xfrm>
            <a:off x="152400" y="200176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process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720" y="3996662"/>
            <a:ext cx="2657246" cy="176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62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AH slide show template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8"/>
          <p:cNvSpPr txBox="1">
            <a:spLocks noChangeArrowheads="1"/>
          </p:cNvSpPr>
          <p:nvPr/>
        </p:nvSpPr>
        <p:spPr bwMode="auto">
          <a:xfrm>
            <a:off x="5292725" y="303213"/>
            <a:ext cx="36560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  <a:latin typeface="Lucida Handwriting" pitchFamily="66" charset="0"/>
              </a:rPr>
              <a:t>Making homes, helping people</a:t>
            </a:r>
          </a:p>
        </p:txBody>
      </p:sp>
      <p:sp>
        <p:nvSpPr>
          <p:cNvPr id="18436" name="Title 6"/>
          <p:cNvSpPr txBox="1">
            <a:spLocks/>
          </p:cNvSpPr>
          <p:nvPr/>
        </p:nvSpPr>
        <p:spPr bwMode="auto">
          <a:xfrm>
            <a:off x="0" y="161131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/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179388" y="1125538"/>
            <a:ext cx="8785225" cy="57467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GB" sz="2800" kern="0" dirty="0">
              <a:solidFill>
                <a:srgbClr val="333399">
                  <a:lumMod val="75000"/>
                </a:srgbClr>
              </a:solidFill>
              <a:latin typeface="Arial"/>
              <a:ea typeface="ＭＳ Ｐゴシック"/>
            </a:endParaRPr>
          </a:p>
        </p:txBody>
      </p:sp>
      <p:sp>
        <p:nvSpPr>
          <p:cNvPr id="9" name="Title 6"/>
          <p:cNvSpPr txBox="1">
            <a:spLocks/>
          </p:cNvSpPr>
          <p:nvPr/>
        </p:nvSpPr>
        <p:spPr bwMode="auto">
          <a:xfrm>
            <a:off x="152400" y="313531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we visit a home</a:t>
            </a:r>
            <a:endParaRPr lang="en-GB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504056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 smtClean="0"/>
              <a:t>We need to know or say:</a:t>
            </a:r>
          </a:p>
          <a:p>
            <a:pPr marL="0" indent="0">
              <a:buNone/>
            </a:pPr>
            <a:r>
              <a:rPr lang="en-GB" dirty="0" smtClean="0"/>
              <a:t> </a:t>
            </a:r>
          </a:p>
          <a:p>
            <a:r>
              <a:rPr lang="en-GB" dirty="0" smtClean="0"/>
              <a:t>Where when why </a:t>
            </a:r>
          </a:p>
          <a:p>
            <a:r>
              <a:rPr lang="en-GB" dirty="0" smtClean="0"/>
              <a:t>Contact warnings	</a:t>
            </a:r>
          </a:p>
          <a:p>
            <a:r>
              <a:rPr lang="en-GB" dirty="0" smtClean="0"/>
              <a:t>Visit needs</a:t>
            </a:r>
          </a:p>
          <a:p>
            <a:r>
              <a:rPr lang="en-GB" dirty="0" smtClean="0"/>
              <a:t>We are on our way</a:t>
            </a:r>
          </a:p>
          <a:p>
            <a:r>
              <a:rPr lang="en-GB" dirty="0" smtClean="0"/>
              <a:t>We have arrived 	</a:t>
            </a:r>
          </a:p>
          <a:p>
            <a:r>
              <a:rPr lang="en-GB" dirty="0" smtClean="0"/>
              <a:t>Got access</a:t>
            </a:r>
          </a:p>
          <a:p>
            <a:r>
              <a:rPr lang="en-GB" dirty="0" smtClean="0"/>
              <a:t>Visit summary</a:t>
            </a:r>
          </a:p>
          <a:p>
            <a:r>
              <a:rPr lang="en-GB" dirty="0" smtClean="0"/>
              <a:t>Contact details</a:t>
            </a:r>
          </a:p>
          <a:p>
            <a:r>
              <a:rPr lang="en-GB" dirty="0" smtClean="0"/>
              <a:t>Background menu</a:t>
            </a:r>
            <a:endParaRPr lang="en-GB" dirty="0"/>
          </a:p>
        </p:txBody>
      </p:sp>
      <p:sp>
        <p:nvSpPr>
          <p:cNvPr id="18" name="Right Brace 17"/>
          <p:cNvSpPr/>
          <p:nvPr/>
        </p:nvSpPr>
        <p:spPr>
          <a:xfrm>
            <a:off x="3971669" y="2155436"/>
            <a:ext cx="1440160" cy="3816424"/>
          </a:xfrm>
          <a:prstGeom prst="rightBrace">
            <a:avLst>
              <a:gd name="adj1" fmla="val 8333"/>
              <a:gd name="adj2" fmla="val 50416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Explosion 2 18"/>
          <p:cNvSpPr/>
          <p:nvPr/>
        </p:nvSpPr>
        <p:spPr>
          <a:xfrm>
            <a:off x="5220072" y="2250322"/>
            <a:ext cx="3744416" cy="3505514"/>
          </a:xfrm>
          <a:prstGeom prst="irregularSeal2">
            <a:avLst/>
          </a:prstGeom>
        </p:spPr>
        <p:style>
          <a:lnRef idx="2">
            <a:schemeClr val="accent2">
              <a:shade val="50000"/>
            </a:schemeClr>
          </a:lnRef>
          <a:fillRef idx="1002">
            <a:schemeClr val="l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GB" sz="20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Form Design</a:t>
            </a:r>
          </a:p>
          <a:p>
            <a:pPr algn="ctr"/>
            <a:r>
              <a:rPr lang="en-GB" sz="20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Components</a:t>
            </a:r>
            <a:endParaRPr lang="en-GB" sz="20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48064" y="1916832"/>
            <a:ext cx="1554598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GB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These</a:t>
            </a:r>
            <a:r>
              <a:rPr lang="en-GB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are…</a:t>
            </a:r>
            <a:endParaRPr lang="en-GB" b="1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19872" y="2361236"/>
            <a:ext cx="936104" cy="30038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INFO</a:t>
            </a:r>
            <a:endParaRPr lang="en-GB" b="1" dirty="0"/>
          </a:p>
        </p:txBody>
      </p:sp>
      <p:sp>
        <p:nvSpPr>
          <p:cNvPr id="12" name="Rectangle 11"/>
          <p:cNvSpPr/>
          <p:nvPr/>
        </p:nvSpPr>
        <p:spPr>
          <a:xfrm>
            <a:off x="3419872" y="2745991"/>
            <a:ext cx="936104" cy="31488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INFO</a:t>
            </a:r>
            <a:endParaRPr lang="en-GB" b="1" dirty="0"/>
          </a:p>
        </p:txBody>
      </p:sp>
      <p:sp>
        <p:nvSpPr>
          <p:cNvPr id="13" name="Rectangle 12"/>
          <p:cNvSpPr/>
          <p:nvPr/>
        </p:nvSpPr>
        <p:spPr>
          <a:xfrm>
            <a:off x="3419872" y="3153325"/>
            <a:ext cx="936104" cy="30252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INFO</a:t>
            </a:r>
            <a:endParaRPr lang="en-GB" b="1" dirty="0"/>
          </a:p>
        </p:txBody>
      </p:sp>
      <p:sp>
        <p:nvSpPr>
          <p:cNvPr id="16" name="Rectangle 15"/>
          <p:cNvSpPr/>
          <p:nvPr/>
        </p:nvSpPr>
        <p:spPr>
          <a:xfrm>
            <a:off x="3419872" y="3546168"/>
            <a:ext cx="93610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TRAVEL</a:t>
            </a:r>
            <a:endParaRPr lang="en-GB" b="1" dirty="0"/>
          </a:p>
        </p:txBody>
      </p:sp>
      <p:sp>
        <p:nvSpPr>
          <p:cNvPr id="22" name="Rectangle 21"/>
          <p:cNvSpPr/>
          <p:nvPr/>
        </p:nvSpPr>
        <p:spPr>
          <a:xfrm>
            <a:off x="3419872" y="3906208"/>
            <a:ext cx="936104" cy="277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TRAVEL</a:t>
            </a:r>
            <a:endParaRPr lang="en-GB" b="1" dirty="0"/>
          </a:p>
        </p:txBody>
      </p:sp>
      <p:sp>
        <p:nvSpPr>
          <p:cNvPr id="23" name="Rectangle 22"/>
          <p:cNvSpPr/>
          <p:nvPr/>
        </p:nvSpPr>
        <p:spPr>
          <a:xfrm>
            <a:off x="3419872" y="4290962"/>
            <a:ext cx="936104" cy="27780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ACTION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419872" y="4663359"/>
            <a:ext cx="936104" cy="30038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INFO</a:t>
            </a:r>
            <a:endParaRPr lang="en-GB" b="1" dirty="0"/>
          </a:p>
        </p:txBody>
      </p:sp>
      <p:sp>
        <p:nvSpPr>
          <p:cNvPr id="28" name="Rectangle 27"/>
          <p:cNvSpPr/>
          <p:nvPr/>
        </p:nvSpPr>
        <p:spPr>
          <a:xfrm>
            <a:off x="3419872" y="5048113"/>
            <a:ext cx="936104" cy="30038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INFO</a:t>
            </a:r>
            <a:endParaRPr lang="en-GB" b="1" dirty="0"/>
          </a:p>
        </p:txBody>
      </p:sp>
      <p:sp>
        <p:nvSpPr>
          <p:cNvPr id="29" name="Rectangle 28"/>
          <p:cNvSpPr/>
          <p:nvPr/>
        </p:nvSpPr>
        <p:spPr>
          <a:xfrm>
            <a:off x="3419872" y="5445224"/>
            <a:ext cx="936104" cy="30038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NAVIG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74781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18" grpId="0" animBg="1"/>
      <p:bldP spid="19" grpId="0" animBg="1"/>
      <p:bldP spid="20" grpId="0"/>
      <p:bldP spid="11" grpId="0" uiExpand="1" animBg="1"/>
      <p:bldP spid="12" grpId="0" uiExpand="1" animBg="1"/>
      <p:bldP spid="13" grpId="0" uiExpand="1" animBg="1"/>
      <p:bldP spid="16" grpId="0" uiExpand="1" animBg="1"/>
      <p:bldP spid="22" grpId="0" uiExpand="1" animBg="1"/>
      <p:bldP spid="23" grpId="0" uiExpand="1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AH slide show template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8"/>
          <p:cNvSpPr txBox="1">
            <a:spLocks noChangeArrowheads="1"/>
          </p:cNvSpPr>
          <p:nvPr/>
        </p:nvSpPr>
        <p:spPr bwMode="auto">
          <a:xfrm>
            <a:off x="5292725" y="303213"/>
            <a:ext cx="36560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  <a:latin typeface="Lucida Handwriting" pitchFamily="66" charset="0"/>
              </a:rPr>
              <a:t>Making homes, helping people</a:t>
            </a:r>
          </a:p>
        </p:txBody>
      </p:sp>
      <p:sp>
        <p:nvSpPr>
          <p:cNvPr id="18436" name="Title 6"/>
          <p:cNvSpPr txBox="1">
            <a:spLocks/>
          </p:cNvSpPr>
          <p:nvPr/>
        </p:nvSpPr>
        <p:spPr bwMode="auto">
          <a:xfrm>
            <a:off x="0" y="161131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/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9" name="Title 6"/>
          <p:cNvSpPr txBox="1">
            <a:spLocks/>
          </p:cNvSpPr>
          <p:nvPr/>
        </p:nvSpPr>
        <p:spPr bwMode="auto">
          <a:xfrm>
            <a:off x="152400" y="313531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Form Design Components</a:t>
            </a:r>
            <a:endParaRPr lang="en-GB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51520" y="1412875"/>
            <a:ext cx="8435280" cy="4713289"/>
          </a:xfrm>
        </p:spPr>
        <p:txBody>
          <a:bodyPr>
            <a:normAutofit/>
          </a:bodyPr>
          <a:lstStyle/>
          <a:p>
            <a:r>
              <a:rPr lang="en-GB" dirty="0" smtClean="0"/>
              <a:t>They can be:</a:t>
            </a:r>
          </a:p>
          <a:p>
            <a:pPr lvl="1"/>
            <a:r>
              <a:rPr lang="en-GB" dirty="0" smtClean="0"/>
              <a:t>Functional (Travelling)</a:t>
            </a:r>
          </a:p>
          <a:p>
            <a:pPr lvl="1"/>
            <a:r>
              <a:rPr lang="en-GB" dirty="0" smtClean="0"/>
              <a:t>Navigational (Menus)</a:t>
            </a:r>
          </a:p>
          <a:p>
            <a:pPr lvl="1"/>
            <a:r>
              <a:rPr lang="en-GB" dirty="0" smtClean="0"/>
              <a:t>Information (Background)</a:t>
            </a:r>
          </a:p>
          <a:p>
            <a:pPr lvl="1"/>
            <a:r>
              <a:rPr lang="en-GB" dirty="0" smtClean="0"/>
              <a:t>Purpose driven (Actions)</a:t>
            </a:r>
          </a:p>
          <a:p>
            <a:pPr lvl="1"/>
            <a:r>
              <a:rPr lang="en-GB" dirty="0" smtClean="0"/>
              <a:t>Confirmation seeking (Signature)</a:t>
            </a:r>
          </a:p>
          <a:p>
            <a:r>
              <a:rPr lang="en-GB" dirty="0" smtClean="0"/>
              <a:t>Components are: Read only; Write Only; Both</a:t>
            </a:r>
          </a:p>
        </p:txBody>
      </p:sp>
    </p:spTree>
    <p:extLst>
      <p:ext uri="{BB962C8B-B14F-4D97-AF65-F5344CB8AC3E}">
        <p14:creationId xmlns:p14="http://schemas.microsoft.com/office/powerpoint/2010/main" val="397996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AH slide show template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8"/>
          <p:cNvSpPr txBox="1">
            <a:spLocks noChangeArrowheads="1"/>
          </p:cNvSpPr>
          <p:nvPr/>
        </p:nvSpPr>
        <p:spPr bwMode="auto">
          <a:xfrm>
            <a:off x="5292725" y="303213"/>
            <a:ext cx="36560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  <a:latin typeface="Lucida Handwriting" pitchFamily="66" charset="0"/>
              </a:rPr>
              <a:t>Making homes, helping people</a:t>
            </a:r>
          </a:p>
        </p:txBody>
      </p:sp>
      <p:sp>
        <p:nvSpPr>
          <p:cNvPr id="18436" name="Title 6"/>
          <p:cNvSpPr txBox="1">
            <a:spLocks/>
          </p:cNvSpPr>
          <p:nvPr/>
        </p:nvSpPr>
        <p:spPr bwMode="auto">
          <a:xfrm>
            <a:off x="0" y="161131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/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179388" y="1125538"/>
            <a:ext cx="8785225" cy="57467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GB" sz="2800" kern="0" dirty="0">
              <a:solidFill>
                <a:srgbClr val="333399">
                  <a:lumMod val="75000"/>
                </a:srgbClr>
              </a:solidFill>
              <a:latin typeface="Arial"/>
              <a:ea typeface="ＭＳ Ｐゴシック"/>
            </a:endParaRPr>
          </a:p>
        </p:txBody>
      </p:sp>
      <p:sp>
        <p:nvSpPr>
          <p:cNvPr id="9" name="Title 6"/>
          <p:cNvSpPr txBox="1">
            <a:spLocks/>
          </p:cNvSpPr>
          <p:nvPr/>
        </p:nvSpPr>
        <p:spPr bwMode="auto">
          <a:xfrm>
            <a:off x="152400" y="313531"/>
            <a:ext cx="655228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Design Components Cards</a:t>
            </a:r>
            <a:endParaRPr lang="en-GB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150252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An Information card</a:t>
            </a:r>
            <a:endParaRPr lang="en-GB" b="1" dirty="0"/>
          </a:p>
        </p:txBody>
      </p:sp>
      <p:pic>
        <p:nvPicPr>
          <p:cNvPr id="11" name="Content Placeholder 4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43" y="1676573"/>
            <a:ext cx="6417187" cy="45259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9678" y="1150252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An Action Card</a:t>
            </a:r>
            <a:endParaRPr lang="en-GB" b="1" dirty="0"/>
          </a:p>
        </p:txBody>
      </p:sp>
      <p:pic>
        <p:nvPicPr>
          <p:cNvPr id="16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23" y="1661985"/>
            <a:ext cx="6441954" cy="4525963"/>
          </a:xfrm>
        </p:spPr>
      </p:pic>
      <p:pic>
        <p:nvPicPr>
          <p:cNvPr id="18" name="Content Placeholder 3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93" y="1649628"/>
            <a:ext cx="6454813" cy="45259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3794" y="115436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A Menu Card</a:t>
            </a:r>
            <a:endParaRPr lang="en-GB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1628800"/>
            <a:ext cx="6480720" cy="455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0" y="115848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Data Collection Card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13505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5" grpId="1"/>
      <p:bldP spid="19" grpId="0"/>
      <p:bldP spid="19" grpId="1"/>
      <p:bldP spid="17" grpId="0"/>
      <p:bldP spid="17" grpId="1"/>
      <p:bldP spid="17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4600</TotalTime>
  <Words>808</Words>
  <Application>Microsoft Office PowerPoint</Application>
  <PresentationFormat>On-screen Show (4:3)</PresentationFormat>
  <Paragraphs>263</Paragraphs>
  <Slides>21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ＭＳ Ｐゴシック</vt:lpstr>
      <vt:lpstr>Arial</vt:lpstr>
      <vt:lpstr>Calibri</vt:lpstr>
      <vt:lpstr>Courier New</vt:lpstr>
      <vt:lpstr>HelveticaNeueLT Std Thin</vt:lpstr>
      <vt:lpstr>Impact</vt:lpstr>
      <vt:lpstr>Lucida Handwriting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</dc:creator>
  <cp:lastModifiedBy>Alastair Tweedie</cp:lastModifiedBy>
  <cp:revision>367</cp:revision>
  <cp:lastPrinted>2013-09-25T12:35:08Z</cp:lastPrinted>
  <dcterms:created xsi:type="dcterms:W3CDTF">2013-09-11T17:17:49Z</dcterms:created>
  <dcterms:modified xsi:type="dcterms:W3CDTF">2015-03-17T11:09:07Z</dcterms:modified>
</cp:coreProperties>
</file>