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2"/>
  </p:notesMasterIdLst>
  <p:handoutMasterIdLst>
    <p:handoutMasterId r:id="rId33"/>
  </p:handoutMasterIdLst>
  <p:sldIdLst>
    <p:sldId id="256" r:id="rId2"/>
    <p:sldId id="272" r:id="rId3"/>
    <p:sldId id="284" r:id="rId4"/>
    <p:sldId id="285" r:id="rId5"/>
    <p:sldId id="271" r:id="rId6"/>
    <p:sldId id="258" r:id="rId7"/>
    <p:sldId id="273" r:id="rId8"/>
    <p:sldId id="262" r:id="rId9"/>
    <p:sldId id="274" r:id="rId10"/>
    <p:sldId id="264" r:id="rId11"/>
    <p:sldId id="281" r:id="rId12"/>
    <p:sldId id="282" r:id="rId13"/>
    <p:sldId id="283" r:id="rId14"/>
    <p:sldId id="259" r:id="rId15"/>
    <p:sldId id="261" r:id="rId16"/>
    <p:sldId id="266" r:id="rId17"/>
    <p:sldId id="267" r:id="rId18"/>
    <p:sldId id="268" r:id="rId19"/>
    <p:sldId id="269" r:id="rId20"/>
    <p:sldId id="265" r:id="rId21"/>
    <p:sldId id="287" r:id="rId22"/>
    <p:sldId id="288" r:id="rId23"/>
    <p:sldId id="275" r:id="rId24"/>
    <p:sldId id="276" r:id="rId25"/>
    <p:sldId id="286" r:id="rId26"/>
    <p:sldId id="270" r:id="rId27"/>
    <p:sldId id="277" r:id="rId28"/>
    <p:sldId id="278" r:id="rId29"/>
    <p:sldId id="279" r:id="rId30"/>
    <p:sldId id="28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0C0C"/>
    <a:srgbClr val="985656"/>
    <a:srgbClr val="FFFFFF"/>
    <a:srgbClr val="CCCCCC"/>
    <a:srgbClr val="6E192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26" autoAdjust="0"/>
    <p:restoredTop sz="94639" autoAdjust="0"/>
  </p:normalViewPr>
  <p:slideViewPr>
    <p:cSldViewPr>
      <p:cViewPr>
        <p:scale>
          <a:sx n="66" d="100"/>
          <a:sy n="66" d="100"/>
        </p:scale>
        <p:origin x="-2610" y="-1080"/>
      </p:cViewPr>
      <p:guideLst>
        <p:guide orient="horz" pos="2160"/>
        <p:guide pos="2880"/>
      </p:guideLst>
    </p:cSldViewPr>
  </p:slideViewPr>
  <p:outlineViewPr>
    <p:cViewPr>
      <p:scale>
        <a:sx n="33" d="100"/>
        <a:sy n="33" d="100"/>
      </p:scale>
      <p:origin x="0" y="2160"/>
    </p:cViewPr>
  </p:outlineViewPr>
  <p:notesTextViewPr>
    <p:cViewPr>
      <p:scale>
        <a:sx n="100" d="100"/>
        <a:sy n="100" d="100"/>
      </p:scale>
      <p:origin x="0" y="0"/>
    </p:cViewPr>
  </p:notesTextViewPr>
  <p:notesViewPr>
    <p:cSldViewPr>
      <p:cViewPr varScale="1">
        <p:scale>
          <a:sx n="92" d="100"/>
          <a:sy n="92" d="100"/>
        </p:scale>
        <p:origin x="-37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38EA7F-575B-4197-A69A-618CADBBDCA5}" type="datetimeFigureOut">
              <a:rPr lang="en-GB" smtClean="0"/>
              <a:t>04/03/2015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5E74F0-43D8-46AF-BAC5-68496815E9B5}" type="slidenum">
              <a:rPr lang="en-GB" smtClean="0"/>
              <a:t>‹#›</a:t>
            </a:fld>
            <a:endParaRPr lang="en-GB"/>
          </a:p>
        </p:txBody>
      </p:sp>
    </p:spTree>
    <p:extLst>
      <p:ext uri="{BB962C8B-B14F-4D97-AF65-F5344CB8AC3E}">
        <p14:creationId xmlns:p14="http://schemas.microsoft.com/office/powerpoint/2010/main" val="2391235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pitchFamily="16" charset="-128"/>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pitchFamily="16" charset="-128"/>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pitchFamily="16" charset="-128"/>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ＭＳ Ｐゴシック" pitchFamily="16" charset="-128"/>
              </a:defRPr>
            </a:lvl1pPr>
          </a:lstStyle>
          <a:p>
            <a:pPr>
              <a:defRPr/>
            </a:pPr>
            <a:fld id="{3744F46C-8DB0-458F-963A-805A48436170}" type="slidenum">
              <a:rPr lang="en-US"/>
              <a:pPr>
                <a:defRPr/>
              </a:pPr>
              <a:t>‹#›</a:t>
            </a:fld>
            <a:endParaRPr lang="en-US"/>
          </a:p>
        </p:txBody>
      </p:sp>
    </p:spTree>
    <p:extLst>
      <p:ext uri="{BB962C8B-B14F-4D97-AF65-F5344CB8AC3E}">
        <p14:creationId xmlns:p14="http://schemas.microsoft.com/office/powerpoint/2010/main" val="1747125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1</a:t>
            </a:fld>
            <a:endParaRPr lang="en-US"/>
          </a:p>
        </p:txBody>
      </p:sp>
    </p:spTree>
    <p:extLst>
      <p:ext uri="{BB962C8B-B14F-4D97-AF65-F5344CB8AC3E}">
        <p14:creationId xmlns:p14="http://schemas.microsoft.com/office/powerpoint/2010/main" val="1792917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view is that the two different models are largely equivalent but useful in different ways</a:t>
            </a:r>
            <a:r>
              <a:rPr lang="en-GB" baseline="0" dirty="0" smtClean="0"/>
              <a:t> as </a:t>
            </a:r>
            <a:r>
              <a:rPr lang="en-GB" dirty="0" smtClean="0"/>
              <a:t>they</a:t>
            </a:r>
            <a:r>
              <a:rPr lang="en-GB" baseline="0" dirty="0" smtClean="0"/>
              <a:t> draw focus onto different things and both approaches have value in our mission of understanding, improving, guiding and explaining.</a:t>
            </a:r>
            <a:endParaRPr lang="en-GB" dirty="0"/>
          </a:p>
        </p:txBody>
      </p:sp>
      <p:sp>
        <p:nvSpPr>
          <p:cNvPr id="4" name="Slide Number Placeholder 3"/>
          <p:cNvSpPr>
            <a:spLocks noGrp="1"/>
          </p:cNvSpPr>
          <p:nvPr>
            <p:ph type="sldNum" sz="quarter" idx="10"/>
          </p:nvPr>
        </p:nvSpPr>
        <p:spPr/>
        <p:txBody>
          <a:bodyPr/>
          <a:lstStyle/>
          <a:p>
            <a:pPr>
              <a:defRPr/>
            </a:pPr>
            <a:fld id="{2155BF9F-02EE-498B-ABE6-F0CDB9E2C0E6}" type="slidenum">
              <a:rPr lang="en-US" smtClean="0"/>
              <a:pPr>
                <a:defRPr/>
              </a:pPr>
              <a:t>10</a:t>
            </a:fld>
            <a:endParaRPr lang="en-US" dirty="0"/>
          </a:p>
        </p:txBody>
      </p:sp>
    </p:spTree>
    <p:extLst>
      <p:ext uri="{BB962C8B-B14F-4D97-AF65-F5344CB8AC3E}">
        <p14:creationId xmlns:p14="http://schemas.microsoft.com/office/powerpoint/2010/main" val="85010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also becoming increasingly clear that new channels as well as bringing more problems</a:t>
            </a:r>
            <a:r>
              <a:rPr lang="en-GB" baseline="0" dirty="0" smtClean="0"/>
              <a:t> may also bring solutions.  The rise of on-line communities can be used as a force multiplier by enterprises who still need to stay in-touch but may not require to be engaged.</a:t>
            </a:r>
          </a:p>
          <a:p>
            <a:endParaRPr lang="en-GB" baseline="0" dirty="0" smtClean="0"/>
          </a:p>
          <a:p>
            <a:r>
              <a:rPr lang="en-GB" baseline="0" dirty="0" smtClean="0"/>
              <a:t>If you are hosting the community it’s one very good way to minimise that time and distance disengagement problem as long as you’re ready to re-engage when the time is right.</a:t>
            </a:r>
          </a:p>
          <a:p>
            <a:endParaRPr lang="en-GB" baseline="0" dirty="0" smtClean="0"/>
          </a:p>
          <a:p>
            <a:r>
              <a:rPr lang="en-GB" baseline="0" dirty="0" smtClean="0"/>
              <a:t>&lt;CLICK&gt; An associate of ours has done some fascinating work recently at a major broadcast organisation and even allowing for the cost of the IT platform and staff to monitor and mediate exchanges, community based support has been shown to be up to 70% cheaper and no less effective.</a:t>
            </a:r>
          </a:p>
          <a:p>
            <a:endParaRPr lang="en-GB" baseline="0" dirty="0" smtClean="0"/>
          </a:p>
          <a:p>
            <a:r>
              <a:rPr lang="en-GB" baseline="0" dirty="0" smtClean="0"/>
              <a:t>And they may not be limited to “how do I use this product or service” – think about “I am a person of this age and gender with these life-goals – what financial service products are the best for me” – you can get a theoretical answer from the enterprise but more likely there will be someone with those same problems who can respond with more practical advice.</a:t>
            </a:r>
            <a:br>
              <a:rPr lang="en-GB" baseline="0" dirty="0" smtClean="0"/>
            </a:br>
            <a:r>
              <a:rPr lang="en-GB" baseline="0" dirty="0" smtClean="0"/>
              <a:t/>
            </a:r>
            <a:br>
              <a:rPr lang="en-GB" baseline="0" dirty="0" smtClean="0"/>
            </a:br>
            <a:r>
              <a:rPr lang="en-GB" baseline="0" dirty="0" smtClean="0"/>
              <a:t>Barclaycard in the US removed a lot of their financial product development costs from the Ring card and allowed the target community to set a lot of the parameters of the offering with consequentially less churn and less complaints</a:t>
            </a:r>
          </a:p>
          <a:p>
            <a:endParaRPr lang="en-GB" baseline="0" dirty="0" smtClean="0"/>
          </a:p>
          <a:p>
            <a:r>
              <a:rPr lang="en-GB" baseline="0" dirty="0" smtClean="0"/>
              <a:t>&lt;CLICK&gt; Having someone at least partly inside the enterprise turns attack into defence.  Customers with a buy-in will literally defend the organisation.</a:t>
            </a:r>
          </a:p>
        </p:txBody>
      </p:sp>
      <p:sp>
        <p:nvSpPr>
          <p:cNvPr id="4" name="Slide Number Placeholder 3"/>
          <p:cNvSpPr>
            <a:spLocks noGrp="1"/>
          </p:cNvSpPr>
          <p:nvPr>
            <p:ph type="sldNum" sz="quarter" idx="10"/>
          </p:nvPr>
        </p:nvSpPr>
        <p:spPr/>
        <p:txBody>
          <a:bodyPr/>
          <a:lstStyle/>
          <a:p>
            <a:pPr>
              <a:defRPr/>
            </a:pPr>
            <a:fld id="{2155BF9F-02EE-498B-ABE6-F0CDB9E2C0E6}" type="slidenum">
              <a:rPr lang="en-US" smtClean="0"/>
              <a:pPr>
                <a:defRPr/>
              </a:pPr>
              <a:t>11</a:t>
            </a:fld>
            <a:endParaRPr lang="en-US" dirty="0"/>
          </a:p>
        </p:txBody>
      </p:sp>
    </p:spTree>
    <p:extLst>
      <p:ext uri="{BB962C8B-B14F-4D97-AF65-F5344CB8AC3E}">
        <p14:creationId xmlns:p14="http://schemas.microsoft.com/office/powerpoint/2010/main" val="89043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community mediated customer journey looks much more like this</a:t>
            </a:r>
            <a:endParaRPr lang="en-GB" dirty="0"/>
          </a:p>
        </p:txBody>
      </p:sp>
      <p:sp>
        <p:nvSpPr>
          <p:cNvPr id="4" name="Slide Number Placeholder 3"/>
          <p:cNvSpPr>
            <a:spLocks noGrp="1"/>
          </p:cNvSpPr>
          <p:nvPr>
            <p:ph type="sldNum" sz="quarter" idx="10"/>
          </p:nvPr>
        </p:nvSpPr>
        <p:spPr/>
        <p:txBody>
          <a:bodyPr/>
          <a:lstStyle/>
          <a:p>
            <a:pPr>
              <a:defRPr/>
            </a:pPr>
            <a:fld id="{2155BF9F-02EE-498B-ABE6-F0CDB9E2C0E6}" type="slidenum">
              <a:rPr lang="en-US" smtClean="0"/>
              <a:pPr>
                <a:defRPr/>
              </a:pPr>
              <a:t>12</a:t>
            </a:fld>
            <a:endParaRPr lang="en-US" dirty="0"/>
          </a:p>
        </p:txBody>
      </p:sp>
    </p:spTree>
    <p:extLst>
      <p:ext uri="{BB962C8B-B14F-4D97-AF65-F5344CB8AC3E}">
        <p14:creationId xmlns:p14="http://schemas.microsoft.com/office/powerpoint/2010/main" val="369635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155BF9F-02EE-498B-ABE6-F0CDB9E2C0E6}" type="slidenum">
              <a:rPr lang="en-US" smtClean="0"/>
              <a:pPr>
                <a:defRPr/>
              </a:pPr>
              <a:t>13</a:t>
            </a:fld>
            <a:endParaRPr lang="en-US" dirty="0"/>
          </a:p>
        </p:txBody>
      </p:sp>
    </p:spTree>
    <p:extLst>
      <p:ext uri="{BB962C8B-B14F-4D97-AF65-F5344CB8AC3E}">
        <p14:creationId xmlns:p14="http://schemas.microsoft.com/office/powerpoint/2010/main" val="320552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14</a:t>
            </a:fld>
            <a:endParaRPr lang="en-US"/>
          </a:p>
        </p:txBody>
      </p:sp>
    </p:spTree>
    <p:extLst>
      <p:ext uri="{BB962C8B-B14F-4D97-AF65-F5344CB8AC3E}">
        <p14:creationId xmlns:p14="http://schemas.microsoft.com/office/powerpoint/2010/main" val="3278814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15</a:t>
            </a:fld>
            <a:endParaRPr lang="en-US"/>
          </a:p>
        </p:txBody>
      </p:sp>
    </p:spTree>
    <p:extLst>
      <p:ext uri="{BB962C8B-B14F-4D97-AF65-F5344CB8AC3E}">
        <p14:creationId xmlns:p14="http://schemas.microsoft.com/office/powerpoint/2010/main" val="3621371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16</a:t>
            </a:fld>
            <a:endParaRPr lang="en-US"/>
          </a:p>
        </p:txBody>
      </p:sp>
    </p:spTree>
    <p:extLst>
      <p:ext uri="{BB962C8B-B14F-4D97-AF65-F5344CB8AC3E}">
        <p14:creationId xmlns:p14="http://schemas.microsoft.com/office/powerpoint/2010/main" val="87326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GB" altLang="en-US" smtClean="0">
              <a:latin typeface="Arial" pitchFamily="34" charset="0"/>
            </a:endParaRPr>
          </a:p>
        </p:txBody>
      </p:sp>
      <p:sp>
        <p:nvSpPr>
          <p:cNvPr id="3277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89A0C96-A0CB-449E-A91B-68BEDB590A0D}" type="slidenum">
              <a:rPr lang="en-US" altLang="en-US" smtClean="0"/>
              <a:pPr eaLnBrk="1" hangingPunct="1"/>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GB" altLang="en-US" smtClean="0">
              <a:latin typeface="Arial" pitchFamily="34" charset="0"/>
            </a:endParaRPr>
          </a:p>
        </p:txBody>
      </p:sp>
      <p:sp>
        <p:nvSpPr>
          <p:cNvPr id="3379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C84D95CC-5C0E-417E-BEBE-9DE83B52A058}" type="slidenum">
              <a:rPr lang="en-US" altLang="en-US" smtClean="0"/>
              <a:pPr eaLnBrk="1" hangingPunct="1"/>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GB" altLang="en-US" smtClean="0">
              <a:latin typeface="Arial" pitchFamily="34" charset="0"/>
            </a:endParaRPr>
          </a:p>
        </p:txBody>
      </p:sp>
      <p:sp>
        <p:nvSpPr>
          <p:cNvPr id="35844"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93E07A05-CFCF-4BB4-8ED6-00C088701B01}" type="slidenum">
              <a:rPr lang="en-US" altLang="en-US" smtClean="0"/>
              <a:pPr eaLnBrk="1" hangingPunct="1"/>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2</a:t>
            </a:fld>
            <a:endParaRPr lang="en-US"/>
          </a:p>
        </p:txBody>
      </p:sp>
    </p:spTree>
    <p:extLst>
      <p:ext uri="{BB962C8B-B14F-4D97-AF65-F5344CB8AC3E}">
        <p14:creationId xmlns:p14="http://schemas.microsoft.com/office/powerpoint/2010/main" val="2655496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20</a:t>
            </a:fld>
            <a:endParaRPr lang="en-US"/>
          </a:p>
        </p:txBody>
      </p:sp>
    </p:spTree>
    <p:extLst>
      <p:ext uri="{BB962C8B-B14F-4D97-AF65-F5344CB8AC3E}">
        <p14:creationId xmlns:p14="http://schemas.microsoft.com/office/powerpoint/2010/main" val="360675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21</a:t>
            </a:fld>
            <a:endParaRPr lang="en-US"/>
          </a:p>
        </p:txBody>
      </p:sp>
    </p:spTree>
    <p:extLst>
      <p:ext uri="{BB962C8B-B14F-4D97-AF65-F5344CB8AC3E}">
        <p14:creationId xmlns:p14="http://schemas.microsoft.com/office/powerpoint/2010/main" val="4184098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22</a:t>
            </a:fld>
            <a:endParaRPr lang="en-US"/>
          </a:p>
        </p:txBody>
      </p:sp>
    </p:spTree>
    <p:extLst>
      <p:ext uri="{BB962C8B-B14F-4D97-AF65-F5344CB8AC3E}">
        <p14:creationId xmlns:p14="http://schemas.microsoft.com/office/powerpoint/2010/main" val="3959972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23</a:t>
            </a:fld>
            <a:endParaRPr lang="en-US"/>
          </a:p>
        </p:txBody>
      </p:sp>
    </p:spTree>
    <p:extLst>
      <p:ext uri="{BB962C8B-B14F-4D97-AF65-F5344CB8AC3E}">
        <p14:creationId xmlns:p14="http://schemas.microsoft.com/office/powerpoint/2010/main" val="2278604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24</a:t>
            </a:fld>
            <a:endParaRPr lang="en-US"/>
          </a:p>
        </p:txBody>
      </p:sp>
    </p:spTree>
    <p:extLst>
      <p:ext uri="{BB962C8B-B14F-4D97-AF65-F5344CB8AC3E}">
        <p14:creationId xmlns:p14="http://schemas.microsoft.com/office/powerpoint/2010/main" val="783686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25</a:t>
            </a:fld>
            <a:endParaRPr lang="en-US"/>
          </a:p>
        </p:txBody>
      </p:sp>
    </p:spTree>
    <p:extLst>
      <p:ext uri="{BB962C8B-B14F-4D97-AF65-F5344CB8AC3E}">
        <p14:creationId xmlns:p14="http://schemas.microsoft.com/office/powerpoint/2010/main" val="2547171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26</a:t>
            </a:fld>
            <a:endParaRPr lang="en-US"/>
          </a:p>
        </p:txBody>
      </p:sp>
    </p:spTree>
    <p:extLst>
      <p:ext uri="{BB962C8B-B14F-4D97-AF65-F5344CB8AC3E}">
        <p14:creationId xmlns:p14="http://schemas.microsoft.com/office/powerpoint/2010/main" val="883071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27</a:t>
            </a:fld>
            <a:endParaRPr lang="en-US"/>
          </a:p>
        </p:txBody>
      </p:sp>
    </p:spTree>
    <p:extLst>
      <p:ext uri="{BB962C8B-B14F-4D97-AF65-F5344CB8AC3E}">
        <p14:creationId xmlns:p14="http://schemas.microsoft.com/office/powerpoint/2010/main" val="3277405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28</a:t>
            </a:fld>
            <a:endParaRPr lang="en-US"/>
          </a:p>
        </p:txBody>
      </p:sp>
    </p:spTree>
    <p:extLst>
      <p:ext uri="{BB962C8B-B14F-4D97-AF65-F5344CB8AC3E}">
        <p14:creationId xmlns:p14="http://schemas.microsoft.com/office/powerpoint/2010/main" val="3277405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29</a:t>
            </a:fld>
            <a:endParaRPr lang="en-US"/>
          </a:p>
        </p:txBody>
      </p:sp>
    </p:spTree>
    <p:extLst>
      <p:ext uri="{BB962C8B-B14F-4D97-AF65-F5344CB8AC3E}">
        <p14:creationId xmlns:p14="http://schemas.microsoft.com/office/powerpoint/2010/main" val="321577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74AAB56-B4C9-4896-AD75-51186DDB7825}" type="slidenum">
              <a:rPr lang="en-US" smtClean="0"/>
              <a:pPr>
                <a:defRPr/>
              </a:pPr>
              <a:t>3</a:t>
            </a:fld>
            <a:endParaRPr lang="en-US"/>
          </a:p>
        </p:txBody>
      </p:sp>
    </p:spTree>
    <p:extLst>
      <p:ext uri="{BB962C8B-B14F-4D97-AF65-F5344CB8AC3E}">
        <p14:creationId xmlns:p14="http://schemas.microsoft.com/office/powerpoint/2010/main" val="3220083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30</a:t>
            </a:fld>
            <a:endParaRPr lang="en-US"/>
          </a:p>
        </p:txBody>
      </p:sp>
    </p:spTree>
    <p:extLst>
      <p:ext uri="{BB962C8B-B14F-4D97-AF65-F5344CB8AC3E}">
        <p14:creationId xmlns:p14="http://schemas.microsoft.com/office/powerpoint/2010/main" val="254717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4</a:t>
            </a:fld>
            <a:endParaRPr lang="en-US"/>
          </a:p>
        </p:txBody>
      </p:sp>
    </p:spTree>
    <p:extLst>
      <p:ext uri="{BB962C8B-B14F-4D97-AF65-F5344CB8AC3E}">
        <p14:creationId xmlns:p14="http://schemas.microsoft.com/office/powerpoint/2010/main" val="404345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5</a:t>
            </a:fld>
            <a:endParaRPr lang="en-US"/>
          </a:p>
        </p:txBody>
      </p:sp>
    </p:spTree>
    <p:extLst>
      <p:ext uri="{BB962C8B-B14F-4D97-AF65-F5344CB8AC3E}">
        <p14:creationId xmlns:p14="http://schemas.microsoft.com/office/powerpoint/2010/main" val="21630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Relationship based on selling and</a:t>
            </a:r>
            <a:r>
              <a:rPr lang="en-GB" baseline="0" dirty="0" smtClean="0"/>
              <a:t> marketing</a:t>
            </a:r>
          </a:p>
          <a:p>
            <a:r>
              <a:rPr lang="en-GB" baseline="0" dirty="0" smtClean="0"/>
              <a:t>Ideal relationship as short as possible given the job to be done</a:t>
            </a:r>
            <a:endParaRPr lang="en-GB" dirty="0"/>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6</a:t>
            </a:fld>
            <a:endParaRPr lang="en-US"/>
          </a:p>
        </p:txBody>
      </p:sp>
    </p:spTree>
    <p:extLst>
      <p:ext uri="{BB962C8B-B14F-4D97-AF65-F5344CB8AC3E}">
        <p14:creationId xmlns:p14="http://schemas.microsoft.com/office/powerpoint/2010/main" val="193319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as much</a:t>
            </a:r>
            <a:r>
              <a:rPr lang="en-GB" baseline="0" dirty="0" smtClean="0"/>
              <a:t> a challenge in the back office or in the repair depot or in the legal department as it is in the call centre.</a:t>
            </a:r>
            <a:endParaRPr lang="en-GB" dirty="0"/>
          </a:p>
        </p:txBody>
      </p:sp>
      <p:sp>
        <p:nvSpPr>
          <p:cNvPr id="4" name="Slide Number Placeholder 3"/>
          <p:cNvSpPr>
            <a:spLocks noGrp="1"/>
          </p:cNvSpPr>
          <p:nvPr>
            <p:ph type="sldNum" sz="quarter" idx="10"/>
          </p:nvPr>
        </p:nvSpPr>
        <p:spPr/>
        <p:txBody>
          <a:bodyPr/>
          <a:lstStyle/>
          <a:p>
            <a:pPr>
              <a:defRPr/>
            </a:pPr>
            <a:fld id="{3744F46C-8DB0-458F-963A-805A48436170}" type="slidenum">
              <a:rPr lang="en-US" smtClean="0"/>
              <a:pPr>
                <a:defRPr/>
              </a:pPr>
              <a:t>7</a:t>
            </a:fld>
            <a:endParaRPr lang="en-US"/>
          </a:p>
        </p:txBody>
      </p:sp>
    </p:spTree>
    <p:extLst>
      <p:ext uri="{BB962C8B-B14F-4D97-AF65-F5344CB8AC3E}">
        <p14:creationId xmlns:p14="http://schemas.microsoft.com/office/powerpoint/2010/main" val="21630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we’ve undertaken mapping our customer journey.</a:t>
            </a:r>
            <a:r>
              <a:rPr lang="en-GB" baseline="0" dirty="0" smtClean="0"/>
              <a:t>  That tells us an awful lot about how to improve interactions with the customer but this can’t be looked at in isolation.  </a:t>
            </a:r>
          </a:p>
          <a:p>
            <a:r>
              <a:rPr lang="en-GB" baseline="0" dirty="0" smtClean="0"/>
              <a:t>Most businesses are complex entities and changing interactions with the customer may ripple back a long way in the business. So how do customer journeys relate to processes</a:t>
            </a:r>
          </a:p>
          <a:p>
            <a:endParaRPr lang="en-GB" baseline="0" dirty="0" smtClean="0"/>
          </a:p>
          <a:p>
            <a:r>
              <a:rPr lang="en-GB" baseline="0" dirty="0" smtClean="0"/>
              <a:t>&lt;CLICK&gt; For an initial analysis we can treat the organisation as a single entity but </a:t>
            </a:r>
          </a:p>
          <a:p>
            <a:endParaRPr lang="en-GB" baseline="0" dirty="0" smtClean="0"/>
          </a:p>
          <a:p>
            <a:r>
              <a:rPr lang="en-GB" baseline="0" dirty="0" smtClean="0"/>
              <a:t>&lt;CLICK&gt; it’s sometimes rewarding to break this down to a lower level and switch back to the enterprise view – yes, the most important thing is the customer’s view of the company but the company’s view of the customer can be just as revealing.</a:t>
            </a:r>
          </a:p>
          <a:p>
            <a:endParaRPr lang="en-GB" baseline="0" dirty="0" smtClean="0"/>
          </a:p>
          <a:p>
            <a:r>
              <a:rPr lang="en-GB" baseline="0" dirty="0" smtClean="0"/>
              <a:t>&lt;CLICK&gt;</a:t>
            </a:r>
          </a:p>
          <a:p>
            <a:r>
              <a:rPr lang="en-GB" baseline="0" dirty="0" smtClean="0"/>
              <a:t>Identifying different stakeholders and actors in the organisation who play a part in the customer journey and their </a:t>
            </a:r>
            <a:r>
              <a:rPr lang="en-GB" baseline="0" dirty="0" err="1" smtClean="0"/>
              <a:t>touchpoints</a:t>
            </a:r>
            <a:r>
              <a:rPr lang="en-GB" baseline="0" dirty="0" smtClean="0"/>
              <a:t> with the customer and with each other is illuminating (there’s no formal difference between stakeholders and actors, they’re terms we’ve adopted for people directly in touch with the customer versus people who have knock on engagements but no direct contact)</a:t>
            </a:r>
            <a:br>
              <a:rPr lang="en-GB" baseline="0" dirty="0" smtClean="0"/>
            </a:br>
            <a:endParaRPr lang="en-GB" baseline="0" dirty="0" smtClean="0"/>
          </a:p>
          <a:p>
            <a:r>
              <a:rPr lang="en-GB" baseline="0" dirty="0" smtClean="0"/>
              <a:t>And our contention is that the aggregate of these facets is another perspective on the business process.</a:t>
            </a:r>
          </a:p>
          <a:p>
            <a:endParaRPr lang="en-GB" baseline="0" dirty="0" smtClean="0"/>
          </a:p>
          <a:p>
            <a:r>
              <a:rPr lang="en-GB" baseline="0" dirty="0" smtClean="0"/>
              <a:t>&lt;CLICK&gt;</a:t>
            </a:r>
          </a:p>
          <a:p>
            <a:r>
              <a:rPr lang="en-GB" baseline="0" dirty="0" smtClean="0"/>
              <a:t>In looking at the wider implications it’s important to maintain the customer’s view at the centre of the network just as some versions of value stream mapping maintain the value flow at the centre of the chain.</a:t>
            </a:r>
            <a:endParaRPr lang="en-GB" dirty="0"/>
          </a:p>
        </p:txBody>
      </p:sp>
      <p:sp>
        <p:nvSpPr>
          <p:cNvPr id="4" name="Slide Number Placeholder 3"/>
          <p:cNvSpPr>
            <a:spLocks noGrp="1"/>
          </p:cNvSpPr>
          <p:nvPr>
            <p:ph type="sldNum" sz="quarter" idx="10"/>
          </p:nvPr>
        </p:nvSpPr>
        <p:spPr/>
        <p:txBody>
          <a:bodyPr/>
          <a:lstStyle/>
          <a:p>
            <a:pPr>
              <a:defRPr/>
            </a:pPr>
            <a:fld id="{2155BF9F-02EE-498B-ABE6-F0CDB9E2C0E6}" type="slidenum">
              <a:rPr lang="en-US" smtClean="0"/>
              <a:pPr>
                <a:defRPr/>
              </a:pPr>
              <a:t>8</a:t>
            </a:fld>
            <a:endParaRPr lang="en-US" dirty="0"/>
          </a:p>
        </p:txBody>
      </p:sp>
    </p:spTree>
    <p:extLst>
      <p:ext uri="{BB962C8B-B14F-4D97-AF65-F5344CB8AC3E}">
        <p14:creationId xmlns:p14="http://schemas.microsoft.com/office/powerpoint/2010/main" val="317520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we’ve undertaken mapping our customer journey.</a:t>
            </a:r>
            <a:r>
              <a:rPr lang="en-GB" baseline="0" dirty="0" smtClean="0"/>
              <a:t>  That tells us an awful lot about how to improve interactions with the customer but this can’t be looked at in isolation.  </a:t>
            </a:r>
          </a:p>
          <a:p>
            <a:r>
              <a:rPr lang="en-GB" baseline="0" dirty="0" smtClean="0"/>
              <a:t>Most businesses are complex entities and changing interactions with the customer may ripple back a long way in the business. So how do customer journeys relate to processes</a:t>
            </a:r>
          </a:p>
          <a:p>
            <a:endParaRPr lang="en-GB" baseline="0" dirty="0" smtClean="0"/>
          </a:p>
          <a:p>
            <a:r>
              <a:rPr lang="en-GB" baseline="0" dirty="0" smtClean="0"/>
              <a:t>&lt;CLICK&gt; For an initial analysis we can treat the organisation as a single entity but </a:t>
            </a:r>
          </a:p>
          <a:p>
            <a:endParaRPr lang="en-GB" baseline="0" dirty="0" smtClean="0"/>
          </a:p>
          <a:p>
            <a:r>
              <a:rPr lang="en-GB" baseline="0" dirty="0" smtClean="0"/>
              <a:t>&lt;CLICK&gt; it’s sometimes rewarding to break this down to a lower level and switch back to the enterprise view – yes, the most important thing is the customer’s view of the company but the company’s view of the customer can be just as revealing.</a:t>
            </a:r>
          </a:p>
          <a:p>
            <a:endParaRPr lang="en-GB" baseline="0" dirty="0" smtClean="0"/>
          </a:p>
          <a:p>
            <a:r>
              <a:rPr lang="en-GB" baseline="0" dirty="0" smtClean="0"/>
              <a:t>&lt;CLICK&gt;</a:t>
            </a:r>
          </a:p>
          <a:p>
            <a:r>
              <a:rPr lang="en-GB" baseline="0" dirty="0" smtClean="0"/>
              <a:t>Identifying different stakeholders and actors in the organisation who play a part in the customer journey and their </a:t>
            </a:r>
            <a:r>
              <a:rPr lang="en-GB" baseline="0" dirty="0" err="1" smtClean="0"/>
              <a:t>touchpoints</a:t>
            </a:r>
            <a:r>
              <a:rPr lang="en-GB" baseline="0" dirty="0" smtClean="0"/>
              <a:t> with the customer and with each other is illuminating (there’s no formal difference between stakeholders and actors, they’re terms we’ve adopted for people directly in touch with the customer versus people who have knock on engagements but no direct contact)</a:t>
            </a:r>
            <a:br>
              <a:rPr lang="en-GB" baseline="0" dirty="0" smtClean="0"/>
            </a:br>
            <a:endParaRPr lang="en-GB" baseline="0" dirty="0" smtClean="0"/>
          </a:p>
          <a:p>
            <a:r>
              <a:rPr lang="en-GB" baseline="0" dirty="0" smtClean="0"/>
              <a:t>And our contention is that the aggregate of these facets is another perspective on the business process.</a:t>
            </a:r>
          </a:p>
          <a:p>
            <a:endParaRPr lang="en-GB" baseline="0" dirty="0" smtClean="0"/>
          </a:p>
          <a:p>
            <a:r>
              <a:rPr lang="en-GB" baseline="0" dirty="0" smtClean="0"/>
              <a:t>&lt;CLICK&gt;</a:t>
            </a:r>
          </a:p>
          <a:p>
            <a:r>
              <a:rPr lang="en-GB" baseline="0" dirty="0" smtClean="0"/>
              <a:t>In looking at the wider implications it’s important to maintain the customer’s view at the centre of the network just as some versions of value stream mapping maintain the value flow at the centre of the chain.</a:t>
            </a:r>
            <a:endParaRPr lang="en-GB" dirty="0"/>
          </a:p>
        </p:txBody>
      </p:sp>
      <p:sp>
        <p:nvSpPr>
          <p:cNvPr id="4" name="Slide Number Placeholder 3"/>
          <p:cNvSpPr>
            <a:spLocks noGrp="1"/>
          </p:cNvSpPr>
          <p:nvPr>
            <p:ph type="sldNum" sz="quarter" idx="10"/>
          </p:nvPr>
        </p:nvSpPr>
        <p:spPr/>
        <p:txBody>
          <a:bodyPr/>
          <a:lstStyle/>
          <a:p>
            <a:pPr>
              <a:defRPr/>
            </a:pPr>
            <a:fld id="{2155BF9F-02EE-498B-ABE6-F0CDB9E2C0E6}" type="slidenum">
              <a:rPr lang="en-US" smtClean="0"/>
              <a:pPr>
                <a:defRPr/>
              </a:pPr>
              <a:t>9</a:t>
            </a:fld>
            <a:endParaRPr lang="en-US" dirty="0"/>
          </a:p>
        </p:txBody>
      </p:sp>
    </p:spTree>
    <p:extLst>
      <p:ext uri="{BB962C8B-B14F-4D97-AF65-F5344CB8AC3E}">
        <p14:creationId xmlns:p14="http://schemas.microsoft.com/office/powerpoint/2010/main" val="317520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401637" y="933450"/>
            <a:ext cx="8686801" cy="46038"/>
          </a:xfrm>
          <a:prstGeom prst="rect">
            <a:avLst/>
          </a:prstGeom>
          <a:solidFill>
            <a:srgbClr val="F8A732"/>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0" descr="Bk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ancTec Logo wologomark.png"/>
          <p:cNvPicPr>
            <a:picLocks noChangeAspect="1"/>
          </p:cNvPicPr>
          <p:nvPr/>
        </p:nvPicPr>
        <p:blipFill>
          <a:blip r:embed="rId3" cstate="print"/>
          <a:srcRect l="7556" t="36111" r="4445" b="45667"/>
          <a:stretch>
            <a:fillRect/>
          </a:stretch>
        </p:blipFill>
        <p:spPr>
          <a:xfrm>
            <a:off x="307752" y="6251350"/>
            <a:ext cx="2054893" cy="425121"/>
          </a:xfrm>
          <a:prstGeom prst="rect">
            <a:avLst/>
          </a:prstGeom>
          <a:effectLst>
            <a:innerShdw blurRad="63500" dist="50800" dir="13500000">
              <a:prstClr val="black">
                <a:alpha val="50000"/>
              </a:prstClr>
            </a:innerShdw>
          </a:effectLst>
        </p:spPr>
      </p:pic>
      <p:sp>
        <p:nvSpPr>
          <p:cNvPr id="3074" name="Rectangle 2"/>
          <p:cNvSpPr>
            <a:spLocks noGrp="1" noChangeArrowheads="1"/>
          </p:cNvSpPr>
          <p:nvPr>
            <p:ph type="ctrTitle"/>
          </p:nvPr>
        </p:nvSpPr>
        <p:spPr>
          <a:xfrm>
            <a:off x="685800" y="2130425"/>
            <a:ext cx="7772400" cy="1470025"/>
          </a:xfrm>
        </p:spPr>
        <p:txBody>
          <a:bodyPr/>
          <a:lstStyle>
            <a:lvl1pPr algn="l">
              <a:defRPr>
                <a:solidFill>
                  <a:schemeClr val="bg1"/>
                </a:solidFill>
                <a:effectLst>
                  <a:outerShdw blurRad="38100" dist="38100" dir="2700000" algn="tl">
                    <a:srgbClr val="C0C0C0"/>
                  </a:outerShdw>
                </a:effectLst>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685800" y="3581400"/>
            <a:ext cx="6400800" cy="1143000"/>
          </a:xfrm>
        </p:spPr>
        <p:txBody>
          <a:bodyPr/>
          <a:lstStyle>
            <a:lvl1pPr marL="0" indent="0">
              <a:buFontTx/>
              <a:buNone/>
              <a:defRPr>
                <a:solidFill>
                  <a:schemeClr val="bg1"/>
                </a:solidFill>
                <a:effectLst>
                  <a:outerShdw blurRad="38100" dist="38100" dir="2700000" algn="tl">
                    <a:srgbClr val="C0C0C0"/>
                  </a:outerShdw>
                </a:effectLst>
              </a:defRPr>
            </a:lvl1pPr>
          </a:lstStyle>
          <a:p>
            <a:pPr lvl="0"/>
            <a:r>
              <a:rPr lang="en-US" noProof="0" smtClean="0"/>
              <a:t>Click to edit Master subtitle style</a:t>
            </a:r>
            <a:endParaRPr lang="en-GB" noProof="0" smtClean="0"/>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DFA7AB7E-A886-42ED-97EF-7C6B77CD507E}" type="slidenum">
              <a:rPr lang="en-GB"/>
              <a:pPr>
                <a:defRPr/>
              </a:pPr>
              <a:t>‹#›</a:t>
            </a:fld>
            <a:endParaRPr lang="en-GB"/>
          </a:p>
        </p:txBody>
      </p:sp>
    </p:spTree>
    <p:extLst>
      <p:ext uri="{BB962C8B-B14F-4D97-AF65-F5344CB8AC3E}">
        <p14:creationId xmlns:p14="http://schemas.microsoft.com/office/powerpoint/2010/main" val="38324027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028259C-02FC-438A-97D8-A968959C62D4}" type="slidenum">
              <a:rPr lang="en-GB"/>
              <a:pPr>
                <a:defRPr/>
              </a:pPr>
              <a:t>‹#›</a:t>
            </a:fld>
            <a:endParaRPr lang="en-GB"/>
          </a:p>
        </p:txBody>
      </p:sp>
    </p:spTree>
    <p:extLst>
      <p:ext uri="{BB962C8B-B14F-4D97-AF65-F5344CB8AC3E}">
        <p14:creationId xmlns:p14="http://schemas.microsoft.com/office/powerpoint/2010/main" val="271196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0"/>
            <a:ext cx="210185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0"/>
            <a:ext cx="6156325"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A6F61A-2D73-4E87-A1EB-B9F367027EFC}" type="slidenum">
              <a:rPr lang="en-GB"/>
              <a:pPr>
                <a:defRPr/>
              </a:pPr>
              <a:t>‹#›</a:t>
            </a:fld>
            <a:endParaRPr lang="en-GB"/>
          </a:p>
        </p:txBody>
      </p:sp>
    </p:spTree>
    <p:extLst>
      <p:ext uri="{BB962C8B-B14F-4D97-AF65-F5344CB8AC3E}">
        <p14:creationId xmlns:p14="http://schemas.microsoft.com/office/powerpoint/2010/main" val="1422225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4"/>
          <p:cNvSpPr>
            <a:spLocks noGrp="1" noChangeArrowheads="1"/>
          </p:cNvSpPr>
          <p:nvPr>
            <p:ph type="dt" sz="half" idx="10"/>
          </p:nvPr>
        </p:nvSpPr>
        <p:spPr>
          <a:ln/>
        </p:spPr>
        <p:txBody>
          <a:bodyPr/>
          <a:lstStyle>
            <a:lvl1pPr>
              <a:defRPr/>
            </a:lvl1pPr>
          </a:lstStyle>
          <a:p>
            <a:fld id="{7FE7255B-807E-4A08-87C7-F70885E5B1F4}" type="datetimeFigureOut">
              <a:rPr lang="en-GB" smtClean="0"/>
              <a:t>04/03/2015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01FFB778-397A-4AF5-993A-B7CB348FC256}" type="slidenum">
              <a:rPr lang="en-GB" smtClean="0"/>
              <a:t>‹#›</a:t>
            </a:fld>
            <a:endParaRPr lang="en-GB"/>
          </a:p>
        </p:txBody>
      </p:sp>
      <p:sp>
        <p:nvSpPr>
          <p:cNvPr id="7" name="Rectangle 3"/>
          <p:cNvSpPr>
            <a:spLocks noGrp="1" noChangeArrowheads="1"/>
          </p:cNvSpPr>
          <p:nvPr>
            <p:ph idx="1"/>
          </p:nvPr>
        </p:nvSpPr>
        <p:spPr bwMode="auto">
          <a:xfrm>
            <a:off x="467544" y="1124744"/>
            <a:ext cx="84105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2929116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74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43000"/>
            <a:ext cx="843528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DD4ADAF-FC32-4F3F-9589-FE9B8AD8516B}" type="slidenum">
              <a:rPr lang="en-GB"/>
              <a:pPr>
                <a:defRPr/>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2360" y="6329483"/>
            <a:ext cx="1008112" cy="48389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1760" y="6453336"/>
            <a:ext cx="1609337" cy="329517"/>
          </a:xfrm>
          <a:prstGeom prst="rect">
            <a:avLst/>
          </a:prstGeom>
        </p:spPr>
      </p:pic>
      <p:pic>
        <p:nvPicPr>
          <p:cNvPr id="1229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2040" y="6367069"/>
            <a:ext cx="1860798" cy="42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950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E9286B1-D0A2-4313-8661-265EF141ED02}" type="slidenum">
              <a:rPr lang="en-GB"/>
              <a:pPr>
                <a:defRPr/>
              </a:pPr>
              <a:t>‹#›</a:t>
            </a:fld>
            <a:endParaRPr lang="en-GB"/>
          </a:p>
        </p:txBody>
      </p:sp>
    </p:spTree>
    <p:extLst>
      <p:ext uri="{BB962C8B-B14F-4D97-AF65-F5344CB8AC3E}">
        <p14:creationId xmlns:p14="http://schemas.microsoft.com/office/powerpoint/2010/main" val="115222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43000"/>
            <a:ext cx="4129088"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8688" y="1143000"/>
            <a:ext cx="4129087"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DD4ADAF-FC32-4F3F-9589-FE9B8AD8516B}" type="slidenum">
              <a:rPr lang="en-GB"/>
              <a:pPr>
                <a:defRPr/>
              </a:pPr>
              <a:t>‹#›</a:t>
            </a:fld>
            <a:endParaRPr lang="en-GB"/>
          </a:p>
        </p:txBody>
      </p:sp>
    </p:spTree>
    <p:extLst>
      <p:ext uri="{BB962C8B-B14F-4D97-AF65-F5344CB8AC3E}">
        <p14:creationId xmlns:p14="http://schemas.microsoft.com/office/powerpoint/2010/main" val="317483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2ECC6FD-8738-4C3F-BB83-E07117BCEB5B}" type="slidenum">
              <a:rPr lang="en-GB"/>
              <a:pPr>
                <a:defRPr/>
              </a:pPr>
              <a:t>‹#›</a:t>
            </a:fld>
            <a:endParaRPr lang="en-GB"/>
          </a:p>
        </p:txBody>
      </p:sp>
    </p:spTree>
    <p:extLst>
      <p:ext uri="{BB962C8B-B14F-4D97-AF65-F5344CB8AC3E}">
        <p14:creationId xmlns:p14="http://schemas.microsoft.com/office/powerpoint/2010/main" val="3943248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CFE5692-40CA-4F17-9B40-5CB8202C425B}" type="slidenum">
              <a:rPr lang="en-GB"/>
              <a:pPr>
                <a:defRPr/>
              </a:pPr>
              <a:t>‹#›</a:t>
            </a:fld>
            <a:endParaRPr lang="en-GB"/>
          </a:p>
        </p:txBody>
      </p:sp>
    </p:spTree>
    <p:extLst>
      <p:ext uri="{BB962C8B-B14F-4D97-AF65-F5344CB8AC3E}">
        <p14:creationId xmlns:p14="http://schemas.microsoft.com/office/powerpoint/2010/main" val="169123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F86A5DE-C741-4FB6-9594-BE2EFCD002CB}" type="slidenum">
              <a:rPr lang="en-GB"/>
              <a:pPr>
                <a:defRPr/>
              </a:pPr>
              <a:t>‹#›</a:t>
            </a:fld>
            <a:endParaRPr lang="en-GB"/>
          </a:p>
        </p:txBody>
      </p:sp>
    </p:spTree>
    <p:extLst>
      <p:ext uri="{BB962C8B-B14F-4D97-AF65-F5344CB8AC3E}">
        <p14:creationId xmlns:p14="http://schemas.microsoft.com/office/powerpoint/2010/main" val="392036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4AB3C29-16C0-4363-8D26-23562D48675E}" type="slidenum">
              <a:rPr lang="en-GB"/>
              <a:pPr>
                <a:defRPr/>
              </a:pPr>
              <a:t>‹#›</a:t>
            </a:fld>
            <a:endParaRPr lang="en-GB"/>
          </a:p>
        </p:txBody>
      </p:sp>
    </p:spTree>
    <p:extLst>
      <p:ext uri="{BB962C8B-B14F-4D97-AF65-F5344CB8AC3E}">
        <p14:creationId xmlns:p14="http://schemas.microsoft.com/office/powerpoint/2010/main" val="105434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4C9CD06-AEFF-4AEC-A0CC-108881030021}" type="slidenum">
              <a:rPr lang="en-GB"/>
              <a:pPr>
                <a:defRPr/>
              </a:pPr>
              <a:t>‹#›</a:t>
            </a:fld>
            <a:endParaRPr lang="en-GB"/>
          </a:p>
        </p:txBody>
      </p:sp>
    </p:spTree>
    <p:extLst>
      <p:ext uri="{BB962C8B-B14F-4D97-AF65-F5344CB8AC3E}">
        <p14:creationId xmlns:p14="http://schemas.microsoft.com/office/powerpoint/2010/main" val="181020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410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143000"/>
            <a:ext cx="84105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2"/>
                </a:solidFill>
                <a:ea typeface="ＭＳ Ｐゴシック" pitchFamily="16" charset="-128"/>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800">
                <a:solidFill>
                  <a:schemeClr val="bg2"/>
                </a:solidFill>
                <a:ea typeface="ＭＳ Ｐゴシック" pitchFamily="16" charset="-128"/>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bg2"/>
                </a:solidFill>
                <a:ea typeface="ＭＳ Ｐゴシック" pitchFamily="16" charset="-128"/>
              </a:defRPr>
            </a:lvl1pPr>
          </a:lstStyle>
          <a:p>
            <a:pPr>
              <a:defRPr/>
            </a:pPr>
            <a:fld id="{0F435B00-9006-44EA-8D57-0519A4EAB441}" type="slidenum">
              <a:rPr lang="en-GB"/>
              <a:pPr>
                <a:defRPr/>
              </a:pPr>
              <a:t>‹#›</a:t>
            </a:fld>
            <a:endParaRPr lang="en-GB"/>
          </a:p>
        </p:txBody>
      </p:sp>
      <p:sp>
        <p:nvSpPr>
          <p:cNvPr id="9" name="Rectangle 8"/>
          <p:cNvSpPr/>
          <p:nvPr/>
        </p:nvSpPr>
        <p:spPr>
          <a:xfrm>
            <a:off x="401637" y="933450"/>
            <a:ext cx="8686801" cy="46038"/>
          </a:xfrm>
          <a:prstGeom prst="rect">
            <a:avLst/>
          </a:prstGeom>
          <a:solidFill>
            <a:srgbClr val="F8A732"/>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1" descr="BancTec Logo wologomark.png"/>
          <p:cNvPicPr>
            <a:picLocks noChangeAspect="1"/>
          </p:cNvPicPr>
          <p:nvPr/>
        </p:nvPicPr>
        <p:blipFill>
          <a:blip r:embed="rId15" cstate="print"/>
          <a:srcRect l="7556" t="36111" r="4445" b="45667"/>
          <a:stretch>
            <a:fillRect/>
          </a:stretch>
        </p:blipFill>
        <p:spPr>
          <a:xfrm>
            <a:off x="154471" y="6477483"/>
            <a:ext cx="1441587" cy="298357"/>
          </a:xfrm>
          <a:prstGeom prst="rect">
            <a:avLst/>
          </a:prstGeom>
          <a:effectLst>
            <a:innerShdw blurRad="63500" dist="50800" dir="13500000">
              <a:prstClr val="black">
                <a:alpha val="50000"/>
              </a:prstClr>
            </a:innerShdw>
          </a:effectLst>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 id="2147483699" r:id="rId13"/>
  </p:sldLayoutIdLst>
  <p:timing>
    <p:tnLst>
      <p:par>
        <p:cTn id="1" dur="indefinite" restart="never" nodeType="tmRoot"/>
      </p:par>
    </p:tnLst>
  </p:timing>
  <p:txStyles>
    <p:titleStyle>
      <a:lvl1pPr algn="r" rtl="0" eaLnBrk="1" fontAlgn="base" hangingPunct="1">
        <a:spcBef>
          <a:spcPct val="0"/>
        </a:spcBef>
        <a:spcAft>
          <a:spcPct val="0"/>
        </a:spcAft>
        <a:defRPr sz="3200">
          <a:solidFill>
            <a:srgbClr val="000066"/>
          </a:solidFill>
          <a:latin typeface="+mj-lt"/>
          <a:ea typeface="+mj-ea"/>
          <a:cs typeface="+mj-cs"/>
        </a:defRPr>
      </a:lvl1pPr>
      <a:lvl2pPr algn="r" rtl="0" eaLnBrk="1" fontAlgn="base" hangingPunct="1">
        <a:spcBef>
          <a:spcPct val="0"/>
        </a:spcBef>
        <a:spcAft>
          <a:spcPct val="0"/>
        </a:spcAft>
        <a:defRPr sz="3200">
          <a:solidFill>
            <a:srgbClr val="000066"/>
          </a:solidFill>
          <a:latin typeface="Trebuchet MS" pitchFamily="34" charset="0"/>
        </a:defRPr>
      </a:lvl2pPr>
      <a:lvl3pPr algn="r" rtl="0" eaLnBrk="1" fontAlgn="base" hangingPunct="1">
        <a:spcBef>
          <a:spcPct val="0"/>
        </a:spcBef>
        <a:spcAft>
          <a:spcPct val="0"/>
        </a:spcAft>
        <a:defRPr sz="3200">
          <a:solidFill>
            <a:srgbClr val="000066"/>
          </a:solidFill>
          <a:latin typeface="Trebuchet MS" pitchFamily="34" charset="0"/>
        </a:defRPr>
      </a:lvl3pPr>
      <a:lvl4pPr algn="r" rtl="0" eaLnBrk="1" fontAlgn="base" hangingPunct="1">
        <a:spcBef>
          <a:spcPct val="0"/>
        </a:spcBef>
        <a:spcAft>
          <a:spcPct val="0"/>
        </a:spcAft>
        <a:defRPr sz="3200">
          <a:solidFill>
            <a:srgbClr val="000066"/>
          </a:solidFill>
          <a:latin typeface="Trebuchet MS" pitchFamily="34" charset="0"/>
        </a:defRPr>
      </a:lvl4pPr>
      <a:lvl5pPr algn="r" rtl="0" eaLnBrk="1" fontAlgn="base" hangingPunct="1">
        <a:spcBef>
          <a:spcPct val="0"/>
        </a:spcBef>
        <a:spcAft>
          <a:spcPct val="0"/>
        </a:spcAft>
        <a:defRPr sz="3200">
          <a:solidFill>
            <a:srgbClr val="000066"/>
          </a:solidFill>
          <a:latin typeface="Trebuchet MS" pitchFamily="34" charset="0"/>
        </a:defRPr>
      </a:lvl5pPr>
      <a:lvl6pPr marL="457200" algn="r" rtl="0" eaLnBrk="1" fontAlgn="base" hangingPunct="1">
        <a:spcBef>
          <a:spcPct val="0"/>
        </a:spcBef>
        <a:spcAft>
          <a:spcPct val="0"/>
        </a:spcAft>
        <a:defRPr sz="3200">
          <a:solidFill>
            <a:srgbClr val="000066"/>
          </a:solidFill>
          <a:latin typeface="Trebuchet MS" pitchFamily="34" charset="0"/>
        </a:defRPr>
      </a:lvl6pPr>
      <a:lvl7pPr marL="914400" algn="r" rtl="0" eaLnBrk="1" fontAlgn="base" hangingPunct="1">
        <a:spcBef>
          <a:spcPct val="0"/>
        </a:spcBef>
        <a:spcAft>
          <a:spcPct val="0"/>
        </a:spcAft>
        <a:defRPr sz="3200">
          <a:solidFill>
            <a:srgbClr val="000066"/>
          </a:solidFill>
          <a:latin typeface="Trebuchet MS" pitchFamily="34" charset="0"/>
        </a:defRPr>
      </a:lvl7pPr>
      <a:lvl8pPr marL="1371600" algn="r" rtl="0" eaLnBrk="1" fontAlgn="base" hangingPunct="1">
        <a:spcBef>
          <a:spcPct val="0"/>
        </a:spcBef>
        <a:spcAft>
          <a:spcPct val="0"/>
        </a:spcAft>
        <a:defRPr sz="3200">
          <a:solidFill>
            <a:srgbClr val="000066"/>
          </a:solidFill>
          <a:latin typeface="Trebuchet MS" pitchFamily="34" charset="0"/>
        </a:defRPr>
      </a:lvl8pPr>
      <a:lvl9pPr marL="1828800" algn="r" rtl="0" eaLnBrk="1" fontAlgn="base" hangingPunct="1">
        <a:spcBef>
          <a:spcPct val="0"/>
        </a:spcBef>
        <a:spcAft>
          <a:spcPct val="0"/>
        </a:spcAft>
        <a:defRPr sz="3200">
          <a:solidFill>
            <a:srgbClr val="000066"/>
          </a:solidFill>
          <a:latin typeface="Trebuchet MS" pitchFamily="34" charset="0"/>
        </a:defRPr>
      </a:lvl9pPr>
    </p:titleStyle>
    <p:bodyStyle>
      <a:lvl1pPr marL="342900" indent="-342900" algn="l" rtl="0" eaLnBrk="1" fontAlgn="base" hangingPunct="1">
        <a:spcBef>
          <a:spcPct val="20000"/>
        </a:spcBef>
        <a:spcAft>
          <a:spcPct val="0"/>
        </a:spcAft>
        <a:buBlip>
          <a:blip r:embed="rId16"/>
        </a:buBlip>
        <a:defRPr sz="2400">
          <a:solidFill>
            <a:srgbClr val="000066"/>
          </a:solidFill>
          <a:latin typeface="+mn-lt"/>
          <a:ea typeface="+mn-ea"/>
          <a:cs typeface="+mn-cs"/>
        </a:defRPr>
      </a:lvl1pPr>
      <a:lvl2pPr marL="742950" indent="-285750" algn="l" rtl="0" eaLnBrk="1" fontAlgn="base" hangingPunct="1">
        <a:spcBef>
          <a:spcPct val="20000"/>
        </a:spcBef>
        <a:spcAft>
          <a:spcPct val="0"/>
        </a:spcAft>
        <a:buBlip>
          <a:blip r:embed="rId16"/>
        </a:buBlip>
        <a:defRPr sz="2000">
          <a:solidFill>
            <a:srgbClr val="000066"/>
          </a:solidFill>
          <a:latin typeface="+mn-lt"/>
        </a:defRPr>
      </a:lvl2pPr>
      <a:lvl3pPr marL="1143000" indent="-228600" algn="l" rtl="0" eaLnBrk="1" fontAlgn="base" hangingPunct="1">
        <a:spcBef>
          <a:spcPct val="20000"/>
        </a:spcBef>
        <a:spcAft>
          <a:spcPct val="0"/>
        </a:spcAft>
        <a:buBlip>
          <a:blip r:embed="rId16"/>
        </a:buBlip>
        <a:defRPr>
          <a:solidFill>
            <a:srgbClr val="000066"/>
          </a:solidFill>
          <a:latin typeface="+mn-lt"/>
        </a:defRPr>
      </a:lvl3pPr>
      <a:lvl4pPr marL="1600200" indent="-228600" algn="l" rtl="0" eaLnBrk="1" fontAlgn="base" hangingPunct="1">
        <a:spcBef>
          <a:spcPct val="20000"/>
        </a:spcBef>
        <a:spcAft>
          <a:spcPct val="0"/>
        </a:spcAft>
        <a:buBlip>
          <a:blip r:embed="rId16"/>
        </a:buBlip>
        <a:defRPr sz="1600">
          <a:solidFill>
            <a:srgbClr val="000066"/>
          </a:solidFill>
          <a:latin typeface="+mn-lt"/>
        </a:defRPr>
      </a:lvl4pPr>
      <a:lvl5pPr marL="2057400" indent="-228600" algn="l" rtl="0" eaLnBrk="1" fontAlgn="base" hangingPunct="1">
        <a:spcBef>
          <a:spcPct val="20000"/>
        </a:spcBef>
        <a:spcAft>
          <a:spcPct val="0"/>
        </a:spcAft>
        <a:buBlip>
          <a:blip r:embed="rId16"/>
        </a:buBlip>
        <a:defRPr sz="1600">
          <a:solidFill>
            <a:srgbClr val="000066"/>
          </a:solidFill>
          <a:latin typeface="+mn-lt"/>
        </a:defRPr>
      </a:lvl5pPr>
      <a:lvl6pPr marL="2514600" indent="-228600" algn="l" rtl="0" eaLnBrk="1" fontAlgn="base" hangingPunct="1">
        <a:spcBef>
          <a:spcPct val="20000"/>
        </a:spcBef>
        <a:spcAft>
          <a:spcPct val="0"/>
        </a:spcAft>
        <a:buBlip>
          <a:blip r:embed="rId16"/>
        </a:buBlip>
        <a:defRPr sz="1600">
          <a:solidFill>
            <a:srgbClr val="000066"/>
          </a:solidFill>
          <a:latin typeface="+mn-lt"/>
        </a:defRPr>
      </a:lvl6pPr>
      <a:lvl7pPr marL="2971800" indent="-228600" algn="l" rtl="0" eaLnBrk="1" fontAlgn="base" hangingPunct="1">
        <a:spcBef>
          <a:spcPct val="20000"/>
        </a:spcBef>
        <a:spcAft>
          <a:spcPct val="0"/>
        </a:spcAft>
        <a:buBlip>
          <a:blip r:embed="rId16"/>
        </a:buBlip>
        <a:defRPr sz="1600">
          <a:solidFill>
            <a:srgbClr val="000066"/>
          </a:solidFill>
          <a:latin typeface="+mn-lt"/>
        </a:defRPr>
      </a:lvl7pPr>
      <a:lvl8pPr marL="3429000" indent="-228600" algn="l" rtl="0" eaLnBrk="1" fontAlgn="base" hangingPunct="1">
        <a:spcBef>
          <a:spcPct val="20000"/>
        </a:spcBef>
        <a:spcAft>
          <a:spcPct val="0"/>
        </a:spcAft>
        <a:buBlip>
          <a:blip r:embed="rId16"/>
        </a:buBlip>
        <a:defRPr sz="1600">
          <a:solidFill>
            <a:srgbClr val="000066"/>
          </a:solidFill>
          <a:latin typeface="+mn-lt"/>
        </a:defRPr>
      </a:lvl8pPr>
      <a:lvl9pPr marL="3886200" indent="-228600" algn="l" rtl="0" eaLnBrk="1" fontAlgn="base" hangingPunct="1">
        <a:spcBef>
          <a:spcPct val="20000"/>
        </a:spcBef>
        <a:spcAft>
          <a:spcPct val="0"/>
        </a:spcAft>
        <a:buBlip>
          <a:blip r:embed="rId16"/>
        </a:buBlip>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jpeg"/><Relationship Id="rId15" Type="http://schemas.openxmlformats.org/officeDocument/2006/relationships/image" Target="../media/image32.gif"/><Relationship Id="rId10" Type="http://schemas.openxmlformats.org/officeDocument/2006/relationships/image" Target="../media/image27.png"/><Relationship Id="rId4" Type="http://schemas.openxmlformats.org/officeDocument/2006/relationships/image" Target="../media/image22.png"/><Relationship Id="rId9" Type="http://schemas.microsoft.com/office/2007/relationships/hdphoto" Target="../media/hdphoto1.wdp"/><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gif"/></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png"/><Relationship Id="rId4" Type="http://schemas.openxmlformats.org/officeDocument/2006/relationships/image" Target="../media/image34.gif"/></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BancTec and New Charter Housing</a:t>
            </a:r>
            <a:br>
              <a:rPr lang="en-GB" dirty="0" smtClean="0"/>
            </a:br>
            <a:r>
              <a:rPr lang="en-GB" dirty="0" smtClean="0"/>
              <a:t>Supporting the Contact Centre</a:t>
            </a:r>
            <a:endParaRPr lang="en-GB" dirty="0"/>
          </a:p>
        </p:txBody>
      </p:sp>
      <p:sp>
        <p:nvSpPr>
          <p:cNvPr id="3" name="Subtitle 2"/>
          <p:cNvSpPr>
            <a:spLocks noGrp="1"/>
          </p:cNvSpPr>
          <p:nvPr>
            <p:ph type="subTitle" idx="1"/>
          </p:nvPr>
        </p:nvSpPr>
        <p:spPr/>
        <p:txBody>
          <a:bodyPr/>
          <a:lstStyle/>
          <a:p>
            <a:r>
              <a:rPr lang="en-GB" dirty="0" smtClean="0"/>
              <a:t>Pete </a:t>
            </a:r>
            <a:r>
              <a:rPr lang="en-GB" dirty="0" smtClean="0"/>
              <a:t>Dinham, BancTec</a:t>
            </a:r>
          </a:p>
          <a:p>
            <a:r>
              <a:rPr lang="en-GB" smtClean="0"/>
              <a:t>Stuart Clover, NCH</a:t>
            </a:r>
            <a:endParaRPr lang="en-GB"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5584">
            <a:off x="5998094" y="5275487"/>
            <a:ext cx="2390376" cy="1147381"/>
          </a:xfrm>
          <a:prstGeom prst="rect">
            <a:avLst/>
          </a:prstGeom>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5757585"/>
            <a:ext cx="2516510" cy="106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96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key to “CRM” is helping </a:t>
            </a:r>
            <a:r>
              <a:rPr lang="en-GB" u="sng" dirty="0" smtClean="0"/>
              <a:t>all</a:t>
            </a:r>
            <a:r>
              <a:rPr lang="en-GB" dirty="0" smtClean="0"/>
              <a:t> role journeys</a:t>
            </a:r>
            <a:endParaRPr lang="en-GB" dirty="0"/>
          </a:p>
        </p:txBody>
      </p:sp>
      <p:sp>
        <p:nvSpPr>
          <p:cNvPr id="2048" name="Content Placeholder 2047"/>
          <p:cNvSpPr>
            <a:spLocks noGrp="1"/>
          </p:cNvSpPr>
          <p:nvPr>
            <p:ph sz="half" idx="1"/>
          </p:nvPr>
        </p:nvSpPr>
        <p:spPr>
          <a:xfrm>
            <a:off x="457200" y="4950068"/>
            <a:ext cx="4186808" cy="968971"/>
          </a:xfrm>
        </p:spPr>
        <p:txBody>
          <a:bodyPr/>
          <a:lstStyle/>
          <a:p>
            <a:r>
              <a:rPr lang="en-GB" sz="2000" dirty="0" smtClean="0"/>
              <a:t>Focus on flow of data, messages or physical items</a:t>
            </a:r>
          </a:p>
          <a:p>
            <a:pPr lvl="1"/>
            <a:r>
              <a:rPr lang="en-GB" sz="1600" dirty="0" smtClean="0"/>
              <a:t>Incidental communications may be implicit in activity boxes</a:t>
            </a:r>
            <a:endParaRPr lang="en-GB" sz="1600" dirty="0"/>
          </a:p>
        </p:txBody>
      </p:sp>
      <p:sp>
        <p:nvSpPr>
          <p:cNvPr id="42" name="Content Placeholder 2047"/>
          <p:cNvSpPr>
            <a:spLocks noGrp="1"/>
          </p:cNvSpPr>
          <p:nvPr>
            <p:ph sz="half" idx="4294967295"/>
          </p:nvPr>
        </p:nvSpPr>
        <p:spPr>
          <a:xfrm>
            <a:off x="5014913" y="4950068"/>
            <a:ext cx="4129087" cy="1368425"/>
          </a:xfrm>
        </p:spPr>
        <p:txBody>
          <a:bodyPr/>
          <a:lstStyle/>
          <a:p>
            <a:r>
              <a:rPr lang="en-GB" sz="2000" dirty="0" smtClean="0"/>
              <a:t>Focus on interactions, interfaces and disconnections</a:t>
            </a:r>
          </a:p>
          <a:p>
            <a:r>
              <a:rPr lang="en-GB" sz="2000" dirty="0" smtClean="0"/>
              <a:t>Sequential flow of value objects may not be </a:t>
            </a:r>
            <a:r>
              <a:rPr lang="en-GB" sz="2000" dirty="0" smtClean="0"/>
              <a:t>clear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96116"/>
            <a:ext cx="3299810" cy="358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052736"/>
            <a:ext cx="39243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1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uiExpand="1" build="p"/>
      <p:bldP spid="4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Must my business participate in all Journeys?</a:t>
            </a:r>
            <a:endParaRPr lang="en-GB" dirty="0"/>
          </a:p>
        </p:txBody>
      </p:sp>
      <p:sp>
        <p:nvSpPr>
          <p:cNvPr id="3" name="Content Placeholder 2"/>
          <p:cNvSpPr>
            <a:spLocks noGrp="1"/>
          </p:cNvSpPr>
          <p:nvPr>
            <p:ph sz="half" idx="1"/>
          </p:nvPr>
        </p:nvSpPr>
        <p:spPr/>
        <p:txBody>
          <a:bodyPr/>
          <a:lstStyle/>
          <a:p>
            <a:r>
              <a:rPr lang="en-GB" sz="2400" dirty="0" smtClean="0"/>
              <a:t>It’s sometimes scary to let go but there are many successful examples of community based journeys being a </a:t>
            </a:r>
            <a:r>
              <a:rPr lang="en-GB" sz="2400" u="sng" dirty="0" smtClean="0"/>
              <a:t>better</a:t>
            </a:r>
            <a:r>
              <a:rPr lang="en-GB" sz="2400" dirty="0" smtClean="0"/>
              <a:t> alternative to enterprise mediated ones:</a:t>
            </a:r>
          </a:p>
          <a:p>
            <a:endParaRPr lang="en-GB" sz="2400" dirty="0"/>
          </a:p>
          <a:p>
            <a:pPr lvl="1"/>
            <a:r>
              <a:rPr lang="en-GB" sz="2000" dirty="0" smtClean="0"/>
              <a:t>Sky TV, TomTom, </a:t>
            </a:r>
            <a:r>
              <a:rPr lang="en-GB" sz="2000" dirty="0" err="1" smtClean="0"/>
              <a:t>GiffGaff</a:t>
            </a:r>
            <a:r>
              <a:rPr lang="en-GB" sz="2000" dirty="0" smtClean="0"/>
              <a:t>: Community based Customer support; costs reduced by 60-70% with </a:t>
            </a:r>
            <a:r>
              <a:rPr lang="en-GB" sz="2000" dirty="0" smtClean="0"/>
              <a:t>a small rise in the perceived quality </a:t>
            </a:r>
            <a:r>
              <a:rPr lang="en-GB" sz="2000" dirty="0" smtClean="0"/>
              <a:t>of information </a:t>
            </a:r>
            <a:r>
              <a:rPr lang="en-GB" sz="2000" dirty="0" smtClean="0"/>
              <a:t>and</a:t>
            </a:r>
            <a:r>
              <a:rPr lang="en-GB" sz="2000" dirty="0" smtClean="0"/>
              <a:t> </a:t>
            </a:r>
            <a:r>
              <a:rPr lang="en-GB" sz="2000" dirty="0" smtClean="0"/>
              <a:t>speed of response</a:t>
            </a:r>
            <a:br>
              <a:rPr lang="en-GB" sz="2000" dirty="0" smtClean="0"/>
            </a:br>
            <a:endParaRPr lang="en-GB" sz="2000" dirty="0" smtClean="0"/>
          </a:p>
          <a:p>
            <a:pPr lvl="1"/>
            <a:r>
              <a:rPr lang="en-GB" sz="2000" dirty="0" smtClean="0"/>
              <a:t>Barclaycard Ring:  </a:t>
            </a:r>
            <a:r>
              <a:rPr lang="en-GB" sz="2000" dirty="0" err="1" smtClean="0"/>
              <a:t>Crowdsourced</a:t>
            </a:r>
            <a:r>
              <a:rPr lang="en-GB" sz="2000" dirty="0" smtClean="0"/>
              <a:t> credit card – far higher customer satisfaction ratings and customer retention compared to conventionally created product offerings</a:t>
            </a:r>
            <a:br>
              <a:rPr lang="en-GB" sz="2000" dirty="0" smtClean="0"/>
            </a:br>
            <a:endParaRPr lang="en-GB" sz="2000" dirty="0" smtClean="0"/>
          </a:p>
          <a:p>
            <a:r>
              <a:rPr lang="en-GB" sz="2400" dirty="0" smtClean="0"/>
              <a:t>Sometimes the best customer journeys are the ones they make themselves</a:t>
            </a:r>
            <a:br>
              <a:rPr lang="en-GB" sz="2400" dirty="0" smtClean="0"/>
            </a:br>
            <a:endParaRPr lang="en-GB" sz="2400" dirty="0" smtClean="0"/>
          </a:p>
          <a:p>
            <a:pPr lvl="1"/>
            <a:endParaRPr lang="en-GB" sz="2000" dirty="0" smtClean="0"/>
          </a:p>
          <a:p>
            <a:pPr lvl="1"/>
            <a:endParaRPr lang="en-GB" sz="2000" dirty="0"/>
          </a:p>
        </p:txBody>
      </p:sp>
      <p:sp>
        <p:nvSpPr>
          <p:cNvPr id="4" name="Slide Number Placeholder 3"/>
          <p:cNvSpPr>
            <a:spLocks noGrp="1"/>
          </p:cNvSpPr>
          <p:nvPr>
            <p:ph type="sldNum" sz="quarter" idx="12"/>
          </p:nvPr>
        </p:nvSpPr>
        <p:spPr/>
        <p:txBody>
          <a:bodyPr/>
          <a:lstStyle/>
          <a:p>
            <a:fld id="{DF6F215B-5929-4803-A122-184AA5AF2C38}" type="slidenum">
              <a:rPr lang="en-US" smtClean="0"/>
              <a:t>11</a:t>
            </a:fld>
            <a:endParaRPr lang="en-US" dirty="0"/>
          </a:p>
        </p:txBody>
      </p:sp>
    </p:spTree>
    <p:extLst>
      <p:ext uri="{BB962C8B-B14F-4D97-AF65-F5344CB8AC3E}">
        <p14:creationId xmlns:p14="http://schemas.microsoft.com/office/powerpoint/2010/main" val="352366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smtClean="0"/>
              <a:t>Community mediated journeys</a:t>
            </a:r>
            <a:endParaRPr lang="en-GB" dirty="0"/>
          </a:p>
        </p:txBody>
      </p:sp>
      <p:sp>
        <p:nvSpPr>
          <p:cNvPr id="4" name="Slide Number Placeholder 3"/>
          <p:cNvSpPr>
            <a:spLocks noGrp="1"/>
          </p:cNvSpPr>
          <p:nvPr>
            <p:ph type="sldNum" sz="quarter" idx="12"/>
          </p:nvPr>
        </p:nvSpPr>
        <p:spPr/>
        <p:txBody>
          <a:bodyPr/>
          <a:lstStyle/>
          <a:p>
            <a:fld id="{DF6F215B-5929-4803-A122-184AA5AF2C38}" type="slidenum">
              <a:rPr lang="en-US" smtClean="0"/>
              <a:t>12</a:t>
            </a:fld>
            <a:endParaRPr lang="en-US"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604" y="2817319"/>
            <a:ext cx="581098" cy="75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61554" y="3567815"/>
            <a:ext cx="797122" cy="261610"/>
          </a:xfrm>
          <a:prstGeom prst="rect">
            <a:avLst/>
          </a:prstGeom>
          <a:noFill/>
        </p:spPr>
        <p:txBody>
          <a:bodyPr wrap="square" rtlCol="0">
            <a:spAutoFit/>
          </a:bodyPr>
          <a:lstStyle/>
          <a:p>
            <a:r>
              <a:rPr lang="en-GB" sz="1100" dirty="0" smtClean="0"/>
              <a:t>Customer</a:t>
            </a:r>
            <a:endParaRPr lang="en-GB" sz="1100" dirty="0"/>
          </a:p>
        </p:txBody>
      </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988151"/>
            <a:ext cx="1368152" cy="68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979226" y="1789152"/>
            <a:ext cx="938620" cy="430887"/>
          </a:xfrm>
          <a:prstGeom prst="rect">
            <a:avLst/>
          </a:prstGeom>
          <a:noFill/>
        </p:spPr>
        <p:txBody>
          <a:bodyPr wrap="square" rtlCol="0">
            <a:spAutoFit/>
          </a:bodyPr>
          <a:lstStyle/>
          <a:p>
            <a:pPr algn="ctr"/>
            <a:r>
              <a:rPr lang="en-GB" sz="1100" dirty="0" smtClean="0"/>
              <a:t>Customer Journey</a:t>
            </a:r>
            <a:endParaRPr lang="en-GB" sz="1100" dirty="0"/>
          </a:p>
        </p:txBody>
      </p:sp>
      <p:grpSp>
        <p:nvGrpSpPr>
          <p:cNvPr id="10" name="Group 9"/>
          <p:cNvGrpSpPr/>
          <p:nvPr/>
        </p:nvGrpSpPr>
        <p:grpSpPr>
          <a:xfrm>
            <a:off x="2068947" y="2220039"/>
            <a:ext cx="859063" cy="3548640"/>
            <a:chOff x="1192658" y="2688672"/>
            <a:chExt cx="859063" cy="3548640"/>
          </a:xfrm>
        </p:grpSpPr>
        <p:cxnSp>
          <p:nvCxnSpPr>
            <p:cNvPr id="12" name="Straight Connector 11"/>
            <p:cNvCxnSpPr/>
            <p:nvPr/>
          </p:nvCxnSpPr>
          <p:spPr bwMode="auto">
            <a:xfrm>
              <a:off x="1192658" y="2688672"/>
              <a:ext cx="859063" cy="452296"/>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1192658" y="3140968"/>
              <a:ext cx="859063" cy="432048"/>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192658" y="3573016"/>
              <a:ext cx="0" cy="457200"/>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1192658" y="4030216"/>
              <a:ext cx="859063" cy="406896"/>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a:off x="1192659" y="4437112"/>
              <a:ext cx="859062" cy="504056"/>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1192658" y="4941168"/>
              <a:ext cx="859063" cy="360040"/>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051721" y="5301208"/>
              <a:ext cx="0" cy="504056"/>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1192658" y="5805264"/>
              <a:ext cx="859063" cy="432048"/>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Box 10"/>
          <p:cNvSpPr txBox="1"/>
          <p:nvPr/>
        </p:nvSpPr>
        <p:spPr>
          <a:xfrm>
            <a:off x="6794329" y="3733656"/>
            <a:ext cx="955942" cy="261610"/>
          </a:xfrm>
          <a:prstGeom prst="rect">
            <a:avLst/>
          </a:prstGeom>
          <a:noFill/>
        </p:spPr>
        <p:txBody>
          <a:bodyPr wrap="square" rtlCol="0">
            <a:spAutoFit/>
          </a:bodyPr>
          <a:lstStyle/>
          <a:p>
            <a:r>
              <a:rPr lang="en-GB" sz="1100" dirty="0" smtClean="0"/>
              <a:t>Enterprise</a:t>
            </a:r>
            <a:endParaRPr lang="en-GB" sz="1100" dirty="0"/>
          </a:p>
        </p:txBody>
      </p:sp>
      <p:pic>
        <p:nvPicPr>
          <p:cNvPr id="133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48927">
            <a:off x="3235510" y="2839592"/>
            <a:ext cx="1645443" cy="102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635896" y="3733656"/>
            <a:ext cx="955942" cy="261610"/>
          </a:xfrm>
          <a:prstGeom prst="rect">
            <a:avLst/>
          </a:prstGeom>
          <a:noFill/>
        </p:spPr>
        <p:txBody>
          <a:bodyPr wrap="square" rtlCol="0">
            <a:spAutoFit/>
          </a:bodyPr>
          <a:lstStyle/>
          <a:p>
            <a:r>
              <a:rPr lang="en-GB" sz="1100" dirty="0" smtClean="0"/>
              <a:t>Community</a:t>
            </a:r>
            <a:endParaRPr lang="en-GB" sz="1100" dirty="0"/>
          </a:p>
        </p:txBody>
      </p:sp>
      <p:cxnSp>
        <p:nvCxnSpPr>
          <p:cNvPr id="23" name="Straight Connector 22"/>
          <p:cNvCxnSpPr/>
          <p:nvPr/>
        </p:nvCxnSpPr>
        <p:spPr bwMode="auto">
          <a:xfrm>
            <a:off x="4916281" y="3104383"/>
            <a:ext cx="1527927" cy="228600"/>
          </a:xfrm>
          <a:prstGeom prst="line">
            <a:avLst/>
          </a:prstGeom>
          <a:solidFill>
            <a:schemeClr val="accent1"/>
          </a:solidFill>
          <a:ln w="95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4916281" y="3353793"/>
            <a:ext cx="1527927" cy="324022"/>
          </a:xfrm>
          <a:prstGeom prst="line">
            <a:avLst/>
          </a:prstGeom>
          <a:solidFill>
            <a:schemeClr val="accent1"/>
          </a:solidFill>
          <a:ln w="95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4916281" y="3698620"/>
            <a:ext cx="1527927" cy="773915"/>
          </a:xfrm>
          <a:prstGeom prst="line">
            <a:avLst/>
          </a:prstGeom>
          <a:solidFill>
            <a:schemeClr val="accent1"/>
          </a:solidFill>
          <a:ln w="95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flipH="1">
            <a:off x="3200182" y="4437112"/>
            <a:ext cx="3244026" cy="899519"/>
          </a:xfrm>
          <a:prstGeom prst="line">
            <a:avLst/>
          </a:prstGeom>
          <a:solidFill>
            <a:schemeClr val="accent1"/>
          </a:solidFill>
          <a:ln w="95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24"/>
          <p:cNvSpPr/>
          <p:nvPr/>
        </p:nvSpPr>
        <p:spPr>
          <a:xfrm>
            <a:off x="539552" y="2220038"/>
            <a:ext cx="1708622" cy="3585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771800" y="4581128"/>
            <a:ext cx="3312368" cy="1224135"/>
          </a:xfrm>
          <a:prstGeom prst="rect">
            <a:avLst/>
          </a:prstGeom>
          <a:noFill/>
          <a:ln>
            <a:solidFill>
              <a:srgbClr val="8C0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940152" y="2220039"/>
            <a:ext cx="2160239" cy="3585226"/>
          </a:xfrm>
          <a:prstGeom prst="rect">
            <a:avLst/>
          </a:prstGeom>
          <a:noFill/>
          <a:ln>
            <a:solidFill>
              <a:srgbClr val="8C0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2771800" y="2220038"/>
            <a:ext cx="2448272" cy="214506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924550" y="4581525"/>
            <a:ext cx="245343" cy="1204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5667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DF6F215B-5929-4803-A122-184AA5AF2C38}" type="slidenum">
              <a:rPr lang="en-US" smtClean="0"/>
              <a:t>13</a:t>
            </a:fld>
            <a:endParaRPr lang="en-US" dirty="0"/>
          </a:p>
        </p:txBody>
      </p:sp>
      <p:pic>
        <p:nvPicPr>
          <p:cNvPr id="10242" name="Picture 2" descr="Description: cid:image001.gif@01CCBF23.FEE5B7D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010896"/>
            <a:ext cx="6408712" cy="515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439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platform for </a:t>
            </a:r>
            <a:r>
              <a:rPr lang="en-GB" dirty="0" smtClean="0"/>
              <a:t>Tenant Services Support</a:t>
            </a:r>
            <a:endParaRPr lang="en-GB" dirty="0"/>
          </a:p>
        </p:txBody>
      </p:sp>
      <p:sp>
        <p:nvSpPr>
          <p:cNvPr id="3" name="Content Placeholder 2"/>
          <p:cNvSpPr>
            <a:spLocks noGrp="1"/>
          </p:cNvSpPr>
          <p:nvPr>
            <p:ph sz="half" idx="1"/>
          </p:nvPr>
        </p:nvSpPr>
        <p:spPr/>
        <p:txBody>
          <a:bodyPr/>
          <a:lstStyle/>
          <a:p>
            <a:r>
              <a:rPr lang="en-GB" dirty="0" smtClean="0"/>
              <a:t>Integration</a:t>
            </a:r>
          </a:p>
          <a:p>
            <a:r>
              <a:rPr lang="en-GB" dirty="0" smtClean="0"/>
              <a:t>Work Management</a:t>
            </a:r>
          </a:p>
          <a:p>
            <a:r>
              <a:rPr lang="en-GB" dirty="0" smtClean="0"/>
              <a:t>Case Handling</a:t>
            </a:r>
          </a:p>
          <a:p>
            <a:r>
              <a:rPr lang="en-GB" dirty="0" smtClean="0"/>
              <a:t>History and Context to every </a:t>
            </a:r>
            <a:r>
              <a:rPr lang="en-GB" dirty="0" err="1" smtClean="0"/>
              <a:t>Touchpoint</a:t>
            </a:r>
            <a:endParaRPr lang="en-GB" dirty="0" smtClean="0"/>
          </a:p>
          <a:p>
            <a:r>
              <a:rPr lang="en-GB" dirty="0" smtClean="0"/>
              <a:t>Signposting and Guiding Tenant </a:t>
            </a:r>
            <a:r>
              <a:rPr lang="en-GB" dirty="0" smtClean="0"/>
              <a:t>Journeys</a:t>
            </a:r>
          </a:p>
          <a:p>
            <a:pPr marL="0" indent="0">
              <a:buNone/>
            </a:pPr>
            <a:endParaRPr lang="en-GB" dirty="0"/>
          </a:p>
          <a:p>
            <a:r>
              <a:rPr lang="en-GB" dirty="0" smtClean="0"/>
              <a:t>Managing the delivery of service to people in a way that makes sense to them</a:t>
            </a:r>
          </a:p>
        </p:txBody>
      </p:sp>
    </p:spTree>
    <p:extLst>
      <p:ext uri="{BB962C8B-B14F-4D97-AF65-F5344CB8AC3E}">
        <p14:creationId xmlns:p14="http://schemas.microsoft.com/office/powerpoint/2010/main" val="1720690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Not too much integration!</a:t>
            </a:r>
            <a:endParaRPr lang="en-GB" dirty="0"/>
          </a:p>
        </p:txBody>
      </p:sp>
      <p:sp>
        <p:nvSpPr>
          <p:cNvPr id="2" name="Content Placeholder 1"/>
          <p:cNvSpPr>
            <a:spLocks noGrp="1"/>
          </p:cNvSpPr>
          <p:nvPr>
            <p:ph sz="half" idx="1"/>
          </p:nvPr>
        </p:nvSpPr>
        <p:spPr>
          <a:xfrm>
            <a:off x="4932040" y="1143000"/>
            <a:ext cx="3960440" cy="4983163"/>
          </a:xfrm>
        </p:spPr>
        <p:txBody>
          <a:bodyPr/>
          <a:lstStyle/>
          <a:p>
            <a:r>
              <a:rPr lang="en-GB" sz="2000" dirty="0" smtClean="0"/>
              <a:t>Customers and partners must be able to </a:t>
            </a:r>
          </a:p>
          <a:p>
            <a:pPr lvl="1"/>
            <a:r>
              <a:rPr lang="en-GB" sz="1600" dirty="0" smtClean="0"/>
              <a:t>Interact when it’s convenient</a:t>
            </a:r>
          </a:p>
          <a:p>
            <a:pPr lvl="1"/>
            <a:r>
              <a:rPr lang="en-GB" sz="1600" dirty="0" smtClean="0"/>
              <a:t>In an environment in which they feel comfortable</a:t>
            </a:r>
          </a:p>
          <a:p>
            <a:r>
              <a:rPr lang="en-GB" sz="2000" dirty="0" smtClean="0"/>
              <a:t>But integrating too many layers introduces fragility and complexity</a:t>
            </a:r>
          </a:p>
          <a:p>
            <a:r>
              <a:rPr lang="en-GB" sz="2000" dirty="0" smtClean="0"/>
              <a:t>Try to ensure that your core solution has a facet for all channels you handle..</a:t>
            </a:r>
          </a:p>
          <a:p>
            <a:r>
              <a:rPr lang="en-GB" sz="2000" dirty="0" smtClean="0"/>
              <a:t>… and mediation for pathways through your  IT</a:t>
            </a:r>
          </a:p>
          <a:p>
            <a:endParaRPr lang="en-GB" sz="2000" dirty="0"/>
          </a:p>
          <a:p>
            <a:r>
              <a:rPr lang="en-GB" sz="2000" dirty="0" smtClean="0"/>
              <a:t>And be very careful about social media!</a:t>
            </a:r>
            <a:endParaRPr lang="en-GB" sz="2000" dirty="0" smtClean="0"/>
          </a:p>
          <a:p>
            <a:endParaRPr lang="en-GB" sz="2000" dirty="0" smtClean="0"/>
          </a:p>
        </p:txBody>
      </p:sp>
      <p:grpSp>
        <p:nvGrpSpPr>
          <p:cNvPr id="18" name="Group 17"/>
          <p:cNvGrpSpPr/>
          <p:nvPr/>
        </p:nvGrpSpPr>
        <p:grpSpPr>
          <a:xfrm>
            <a:off x="-180528" y="1119017"/>
            <a:ext cx="5003990" cy="4073575"/>
            <a:chOff x="-180528" y="1119017"/>
            <a:chExt cx="5003990" cy="4073575"/>
          </a:xfrm>
        </p:grpSpPr>
        <p:sp>
          <p:nvSpPr>
            <p:cNvPr id="8" name="Flowchart: Stored Data 7"/>
            <p:cNvSpPr/>
            <p:nvPr/>
          </p:nvSpPr>
          <p:spPr bwMode="auto">
            <a:xfrm rot="16200000" flipH="1">
              <a:off x="872257" y="748466"/>
              <a:ext cx="3580654" cy="432175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9362 w 10000"/>
                <a:gd name="connsiteY1" fmla="*/ 3382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362"/>
                <a:gd name="connsiteY0" fmla="*/ 0 h 10000"/>
                <a:gd name="connsiteX1" fmla="*/ 9362 w 9362"/>
                <a:gd name="connsiteY1" fmla="*/ 3382 h 10000"/>
                <a:gd name="connsiteX2" fmla="*/ 8333 w 9362"/>
                <a:gd name="connsiteY2" fmla="*/ 5000 h 10000"/>
                <a:gd name="connsiteX3" fmla="*/ 9313 w 9362"/>
                <a:gd name="connsiteY3" fmla="*/ 6239 h 10000"/>
                <a:gd name="connsiteX4" fmla="*/ 1667 w 9362"/>
                <a:gd name="connsiteY4" fmla="*/ 10000 h 10000"/>
                <a:gd name="connsiteX5" fmla="*/ 0 w 9362"/>
                <a:gd name="connsiteY5" fmla="*/ 5000 h 10000"/>
                <a:gd name="connsiteX6" fmla="*/ 1667 w 9362"/>
                <a:gd name="connsiteY6" fmla="*/ 0 h 10000"/>
                <a:gd name="connsiteX0" fmla="*/ 163 w 13834"/>
                <a:gd name="connsiteY0" fmla="*/ 0 h 12001"/>
                <a:gd name="connsiteX1" fmla="*/ 13834 w 13834"/>
                <a:gd name="connsiteY1" fmla="*/ 5383 h 12001"/>
                <a:gd name="connsiteX2" fmla="*/ 12735 w 13834"/>
                <a:gd name="connsiteY2" fmla="*/ 7001 h 12001"/>
                <a:gd name="connsiteX3" fmla="*/ 13782 w 13834"/>
                <a:gd name="connsiteY3" fmla="*/ 8240 h 12001"/>
                <a:gd name="connsiteX4" fmla="*/ 5615 w 13834"/>
                <a:gd name="connsiteY4" fmla="*/ 12001 h 12001"/>
                <a:gd name="connsiteX5" fmla="*/ 3834 w 13834"/>
                <a:gd name="connsiteY5" fmla="*/ 7001 h 12001"/>
                <a:gd name="connsiteX6" fmla="*/ 163 w 13834"/>
                <a:gd name="connsiteY6" fmla="*/ 0 h 12001"/>
                <a:gd name="connsiteX0" fmla="*/ 341 w 14012"/>
                <a:gd name="connsiteY0" fmla="*/ 0 h 14313"/>
                <a:gd name="connsiteX1" fmla="*/ 14012 w 14012"/>
                <a:gd name="connsiteY1" fmla="*/ 5383 h 14313"/>
                <a:gd name="connsiteX2" fmla="*/ 12913 w 14012"/>
                <a:gd name="connsiteY2" fmla="*/ 7001 h 14313"/>
                <a:gd name="connsiteX3" fmla="*/ 13960 w 14012"/>
                <a:gd name="connsiteY3" fmla="*/ 8240 h 14313"/>
                <a:gd name="connsiteX4" fmla="*/ 132 w 14012"/>
                <a:gd name="connsiteY4" fmla="*/ 14313 h 14313"/>
                <a:gd name="connsiteX5" fmla="*/ 4012 w 14012"/>
                <a:gd name="connsiteY5" fmla="*/ 7001 h 14313"/>
                <a:gd name="connsiteX6" fmla="*/ 341 w 14012"/>
                <a:gd name="connsiteY6" fmla="*/ 0 h 14313"/>
                <a:gd name="connsiteX0" fmla="*/ 486 w 14157"/>
                <a:gd name="connsiteY0" fmla="*/ 0 h 14313"/>
                <a:gd name="connsiteX1" fmla="*/ 14157 w 14157"/>
                <a:gd name="connsiteY1" fmla="*/ 5383 h 14313"/>
                <a:gd name="connsiteX2" fmla="*/ 13058 w 14157"/>
                <a:gd name="connsiteY2" fmla="*/ 7001 h 14313"/>
                <a:gd name="connsiteX3" fmla="*/ 14105 w 14157"/>
                <a:gd name="connsiteY3" fmla="*/ 8240 h 14313"/>
                <a:gd name="connsiteX4" fmla="*/ 277 w 14157"/>
                <a:gd name="connsiteY4" fmla="*/ 14313 h 14313"/>
                <a:gd name="connsiteX5" fmla="*/ 1274 w 14157"/>
                <a:gd name="connsiteY5" fmla="*/ 6932 h 14313"/>
                <a:gd name="connsiteX6" fmla="*/ 486 w 14157"/>
                <a:gd name="connsiteY6" fmla="*/ 0 h 14313"/>
                <a:gd name="connsiteX0" fmla="*/ 535 w 14206"/>
                <a:gd name="connsiteY0" fmla="*/ 0 h 14313"/>
                <a:gd name="connsiteX1" fmla="*/ 14206 w 14206"/>
                <a:gd name="connsiteY1" fmla="*/ 5383 h 14313"/>
                <a:gd name="connsiteX2" fmla="*/ 13107 w 14206"/>
                <a:gd name="connsiteY2" fmla="*/ 7001 h 14313"/>
                <a:gd name="connsiteX3" fmla="*/ 14154 w 14206"/>
                <a:gd name="connsiteY3" fmla="*/ 8240 h 14313"/>
                <a:gd name="connsiteX4" fmla="*/ 326 w 14206"/>
                <a:gd name="connsiteY4" fmla="*/ 14313 h 14313"/>
                <a:gd name="connsiteX5" fmla="*/ 930 w 14206"/>
                <a:gd name="connsiteY5" fmla="*/ 6932 h 14313"/>
                <a:gd name="connsiteX6" fmla="*/ 535 w 14206"/>
                <a:gd name="connsiteY6" fmla="*/ 0 h 14313"/>
                <a:gd name="connsiteX0" fmla="*/ 535 w 14206"/>
                <a:gd name="connsiteY0" fmla="*/ 0 h 14313"/>
                <a:gd name="connsiteX1" fmla="*/ 14206 w 14206"/>
                <a:gd name="connsiteY1" fmla="*/ 5383 h 14313"/>
                <a:gd name="connsiteX2" fmla="*/ 13920 w 14206"/>
                <a:gd name="connsiteY2" fmla="*/ 6828 h 14313"/>
                <a:gd name="connsiteX3" fmla="*/ 14154 w 14206"/>
                <a:gd name="connsiteY3" fmla="*/ 8240 h 14313"/>
                <a:gd name="connsiteX4" fmla="*/ 326 w 14206"/>
                <a:gd name="connsiteY4" fmla="*/ 14313 h 14313"/>
                <a:gd name="connsiteX5" fmla="*/ 930 w 14206"/>
                <a:gd name="connsiteY5" fmla="*/ 6932 h 14313"/>
                <a:gd name="connsiteX6" fmla="*/ 535 w 14206"/>
                <a:gd name="connsiteY6" fmla="*/ 0 h 14313"/>
                <a:gd name="connsiteX0" fmla="*/ 535 w 14206"/>
                <a:gd name="connsiteY0" fmla="*/ 0 h 14313"/>
                <a:gd name="connsiteX1" fmla="*/ 14206 w 14206"/>
                <a:gd name="connsiteY1" fmla="*/ 5383 h 14313"/>
                <a:gd name="connsiteX2" fmla="*/ 13920 w 14206"/>
                <a:gd name="connsiteY2" fmla="*/ 6828 h 14313"/>
                <a:gd name="connsiteX3" fmla="*/ 14180 w 14206"/>
                <a:gd name="connsiteY3" fmla="*/ 8827 h 14313"/>
                <a:gd name="connsiteX4" fmla="*/ 326 w 14206"/>
                <a:gd name="connsiteY4" fmla="*/ 14313 h 14313"/>
                <a:gd name="connsiteX5" fmla="*/ 930 w 14206"/>
                <a:gd name="connsiteY5" fmla="*/ 6932 h 14313"/>
                <a:gd name="connsiteX6" fmla="*/ 535 w 14206"/>
                <a:gd name="connsiteY6" fmla="*/ 0 h 14313"/>
                <a:gd name="connsiteX0" fmla="*/ 535 w 14206"/>
                <a:gd name="connsiteY0" fmla="*/ 0 h 14313"/>
                <a:gd name="connsiteX1" fmla="*/ 14206 w 14206"/>
                <a:gd name="connsiteY1" fmla="*/ 4934 h 14313"/>
                <a:gd name="connsiteX2" fmla="*/ 13920 w 14206"/>
                <a:gd name="connsiteY2" fmla="*/ 6828 h 14313"/>
                <a:gd name="connsiteX3" fmla="*/ 14180 w 14206"/>
                <a:gd name="connsiteY3" fmla="*/ 8827 h 14313"/>
                <a:gd name="connsiteX4" fmla="*/ 326 w 14206"/>
                <a:gd name="connsiteY4" fmla="*/ 14313 h 14313"/>
                <a:gd name="connsiteX5" fmla="*/ 930 w 14206"/>
                <a:gd name="connsiteY5" fmla="*/ 6932 h 14313"/>
                <a:gd name="connsiteX6" fmla="*/ 535 w 14206"/>
                <a:gd name="connsiteY6" fmla="*/ 0 h 14313"/>
                <a:gd name="connsiteX0" fmla="*/ 535 w 14206"/>
                <a:gd name="connsiteY0" fmla="*/ 0 h 14313"/>
                <a:gd name="connsiteX1" fmla="*/ 14206 w 14206"/>
                <a:gd name="connsiteY1" fmla="*/ 4934 h 14313"/>
                <a:gd name="connsiteX2" fmla="*/ 13920 w 14206"/>
                <a:gd name="connsiteY2" fmla="*/ 6828 h 14313"/>
                <a:gd name="connsiteX3" fmla="*/ 14180 w 14206"/>
                <a:gd name="connsiteY3" fmla="*/ 8827 h 14313"/>
                <a:gd name="connsiteX4" fmla="*/ 326 w 14206"/>
                <a:gd name="connsiteY4" fmla="*/ 14313 h 14313"/>
                <a:gd name="connsiteX5" fmla="*/ 930 w 14206"/>
                <a:gd name="connsiteY5" fmla="*/ 6932 h 14313"/>
                <a:gd name="connsiteX6" fmla="*/ 535 w 14206"/>
                <a:gd name="connsiteY6" fmla="*/ 0 h 14313"/>
                <a:gd name="connsiteX0" fmla="*/ 535 w 14206"/>
                <a:gd name="connsiteY0" fmla="*/ 0 h 14313"/>
                <a:gd name="connsiteX1" fmla="*/ 14206 w 14206"/>
                <a:gd name="connsiteY1" fmla="*/ 4934 h 14313"/>
                <a:gd name="connsiteX2" fmla="*/ 13920 w 14206"/>
                <a:gd name="connsiteY2" fmla="*/ 6828 h 14313"/>
                <a:gd name="connsiteX3" fmla="*/ 14180 w 14206"/>
                <a:gd name="connsiteY3" fmla="*/ 8827 h 14313"/>
                <a:gd name="connsiteX4" fmla="*/ 326 w 14206"/>
                <a:gd name="connsiteY4" fmla="*/ 14313 h 14313"/>
                <a:gd name="connsiteX5" fmla="*/ 930 w 14206"/>
                <a:gd name="connsiteY5" fmla="*/ 6932 h 14313"/>
                <a:gd name="connsiteX6" fmla="*/ 535 w 14206"/>
                <a:gd name="connsiteY6" fmla="*/ 0 h 14313"/>
                <a:gd name="connsiteX0" fmla="*/ 535 w 14206"/>
                <a:gd name="connsiteY0" fmla="*/ 0 h 14313"/>
                <a:gd name="connsiteX1" fmla="*/ 14206 w 14206"/>
                <a:gd name="connsiteY1" fmla="*/ 4934 h 14313"/>
                <a:gd name="connsiteX2" fmla="*/ 13920 w 14206"/>
                <a:gd name="connsiteY2" fmla="*/ 6828 h 14313"/>
                <a:gd name="connsiteX3" fmla="*/ 14180 w 14206"/>
                <a:gd name="connsiteY3" fmla="*/ 8827 h 14313"/>
                <a:gd name="connsiteX4" fmla="*/ 326 w 14206"/>
                <a:gd name="connsiteY4" fmla="*/ 14313 h 14313"/>
                <a:gd name="connsiteX5" fmla="*/ 930 w 14206"/>
                <a:gd name="connsiteY5" fmla="*/ 6932 h 14313"/>
                <a:gd name="connsiteX6" fmla="*/ 535 w 14206"/>
                <a:gd name="connsiteY6" fmla="*/ 0 h 14313"/>
                <a:gd name="connsiteX0" fmla="*/ 535 w 14206"/>
                <a:gd name="connsiteY0" fmla="*/ 0 h 14313"/>
                <a:gd name="connsiteX1" fmla="*/ 14206 w 14206"/>
                <a:gd name="connsiteY1" fmla="*/ 4934 h 14313"/>
                <a:gd name="connsiteX2" fmla="*/ 13920 w 14206"/>
                <a:gd name="connsiteY2" fmla="*/ 6828 h 14313"/>
                <a:gd name="connsiteX3" fmla="*/ 14180 w 14206"/>
                <a:gd name="connsiteY3" fmla="*/ 8827 h 14313"/>
                <a:gd name="connsiteX4" fmla="*/ 326 w 14206"/>
                <a:gd name="connsiteY4" fmla="*/ 14313 h 14313"/>
                <a:gd name="connsiteX5" fmla="*/ 930 w 14206"/>
                <a:gd name="connsiteY5" fmla="*/ 6932 h 14313"/>
                <a:gd name="connsiteX6" fmla="*/ 535 w 14206"/>
                <a:gd name="connsiteY6" fmla="*/ 0 h 14313"/>
                <a:gd name="connsiteX0" fmla="*/ 535 w 14206"/>
                <a:gd name="connsiteY0" fmla="*/ 0 h 14313"/>
                <a:gd name="connsiteX1" fmla="*/ 14206 w 14206"/>
                <a:gd name="connsiteY1" fmla="*/ 4934 h 14313"/>
                <a:gd name="connsiteX2" fmla="*/ 13920 w 14206"/>
                <a:gd name="connsiteY2" fmla="*/ 6828 h 14313"/>
                <a:gd name="connsiteX3" fmla="*/ 14180 w 14206"/>
                <a:gd name="connsiteY3" fmla="*/ 8827 h 14313"/>
                <a:gd name="connsiteX4" fmla="*/ 326 w 14206"/>
                <a:gd name="connsiteY4" fmla="*/ 14313 h 14313"/>
                <a:gd name="connsiteX5" fmla="*/ 930 w 14206"/>
                <a:gd name="connsiteY5" fmla="*/ 6932 h 14313"/>
                <a:gd name="connsiteX6" fmla="*/ 535 w 14206"/>
                <a:gd name="connsiteY6" fmla="*/ 0 h 14313"/>
                <a:gd name="connsiteX0" fmla="*/ 535 w 14206"/>
                <a:gd name="connsiteY0" fmla="*/ 0 h 14313"/>
                <a:gd name="connsiteX1" fmla="*/ 14206 w 14206"/>
                <a:gd name="connsiteY1" fmla="*/ 4934 h 14313"/>
                <a:gd name="connsiteX2" fmla="*/ 13737 w 14206"/>
                <a:gd name="connsiteY2" fmla="*/ 6828 h 14313"/>
                <a:gd name="connsiteX3" fmla="*/ 14180 w 14206"/>
                <a:gd name="connsiteY3" fmla="*/ 8827 h 14313"/>
                <a:gd name="connsiteX4" fmla="*/ 326 w 14206"/>
                <a:gd name="connsiteY4" fmla="*/ 14313 h 14313"/>
                <a:gd name="connsiteX5" fmla="*/ 930 w 14206"/>
                <a:gd name="connsiteY5" fmla="*/ 6932 h 14313"/>
                <a:gd name="connsiteX6" fmla="*/ 535 w 14206"/>
                <a:gd name="connsiteY6" fmla="*/ 0 h 14313"/>
                <a:gd name="connsiteX0" fmla="*/ 1547 w 15218"/>
                <a:gd name="connsiteY0" fmla="*/ 0 h 14313"/>
                <a:gd name="connsiteX1" fmla="*/ 15218 w 15218"/>
                <a:gd name="connsiteY1" fmla="*/ 4934 h 14313"/>
                <a:gd name="connsiteX2" fmla="*/ 14749 w 15218"/>
                <a:gd name="connsiteY2" fmla="*/ 6828 h 14313"/>
                <a:gd name="connsiteX3" fmla="*/ 15192 w 15218"/>
                <a:gd name="connsiteY3" fmla="*/ 8827 h 14313"/>
                <a:gd name="connsiteX4" fmla="*/ 1338 w 15218"/>
                <a:gd name="connsiteY4" fmla="*/ 14313 h 14313"/>
                <a:gd name="connsiteX5" fmla="*/ 2 w 15218"/>
                <a:gd name="connsiteY5" fmla="*/ 6863 h 14313"/>
                <a:gd name="connsiteX6" fmla="*/ 1547 w 15218"/>
                <a:gd name="connsiteY6" fmla="*/ 0 h 14313"/>
                <a:gd name="connsiteX0" fmla="*/ 2856 w 16527"/>
                <a:gd name="connsiteY0" fmla="*/ 0 h 14313"/>
                <a:gd name="connsiteX1" fmla="*/ 16527 w 16527"/>
                <a:gd name="connsiteY1" fmla="*/ 4934 h 14313"/>
                <a:gd name="connsiteX2" fmla="*/ 16058 w 16527"/>
                <a:gd name="connsiteY2" fmla="*/ 6828 h 14313"/>
                <a:gd name="connsiteX3" fmla="*/ 16501 w 16527"/>
                <a:gd name="connsiteY3" fmla="*/ 8827 h 14313"/>
                <a:gd name="connsiteX4" fmla="*/ 2647 w 16527"/>
                <a:gd name="connsiteY4" fmla="*/ 14313 h 14313"/>
                <a:gd name="connsiteX5" fmla="*/ 0 w 16527"/>
                <a:gd name="connsiteY5" fmla="*/ 6759 h 14313"/>
                <a:gd name="connsiteX6" fmla="*/ 2856 w 16527"/>
                <a:gd name="connsiteY6" fmla="*/ 0 h 14313"/>
                <a:gd name="connsiteX0" fmla="*/ 1405 w 16570"/>
                <a:gd name="connsiteY0" fmla="*/ 0 h 14658"/>
                <a:gd name="connsiteX1" fmla="*/ 16570 w 16570"/>
                <a:gd name="connsiteY1" fmla="*/ 5279 h 14658"/>
                <a:gd name="connsiteX2" fmla="*/ 16101 w 16570"/>
                <a:gd name="connsiteY2" fmla="*/ 7173 h 14658"/>
                <a:gd name="connsiteX3" fmla="*/ 16544 w 16570"/>
                <a:gd name="connsiteY3" fmla="*/ 9172 h 14658"/>
                <a:gd name="connsiteX4" fmla="*/ 2690 w 16570"/>
                <a:gd name="connsiteY4" fmla="*/ 14658 h 14658"/>
                <a:gd name="connsiteX5" fmla="*/ 43 w 16570"/>
                <a:gd name="connsiteY5" fmla="*/ 7104 h 14658"/>
                <a:gd name="connsiteX6" fmla="*/ 1405 w 16570"/>
                <a:gd name="connsiteY6" fmla="*/ 0 h 14658"/>
                <a:gd name="connsiteX0" fmla="*/ 1363 w 16528"/>
                <a:gd name="connsiteY0" fmla="*/ 0 h 15072"/>
                <a:gd name="connsiteX1" fmla="*/ 16528 w 16528"/>
                <a:gd name="connsiteY1" fmla="*/ 5279 h 15072"/>
                <a:gd name="connsiteX2" fmla="*/ 16059 w 16528"/>
                <a:gd name="connsiteY2" fmla="*/ 7173 h 15072"/>
                <a:gd name="connsiteX3" fmla="*/ 16502 w 16528"/>
                <a:gd name="connsiteY3" fmla="*/ 9172 h 15072"/>
                <a:gd name="connsiteX4" fmla="*/ 1498 w 16528"/>
                <a:gd name="connsiteY4" fmla="*/ 15072 h 15072"/>
                <a:gd name="connsiteX5" fmla="*/ 1 w 16528"/>
                <a:gd name="connsiteY5" fmla="*/ 7104 h 15072"/>
                <a:gd name="connsiteX6" fmla="*/ 1363 w 16528"/>
                <a:gd name="connsiteY6" fmla="*/ 0 h 1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28" h="15072">
                  <a:moveTo>
                    <a:pt x="1363" y="0"/>
                  </a:moveTo>
                  <a:cubicBezTo>
                    <a:pt x="4330" y="0"/>
                    <a:pt x="14478" y="4589"/>
                    <a:pt x="16528" y="5279"/>
                  </a:cubicBezTo>
                  <a:cubicBezTo>
                    <a:pt x="16016" y="6797"/>
                    <a:pt x="16063" y="6524"/>
                    <a:pt x="16059" y="7173"/>
                  </a:cubicBezTo>
                  <a:cubicBezTo>
                    <a:pt x="16055" y="7822"/>
                    <a:pt x="15833" y="8240"/>
                    <a:pt x="16502" y="9172"/>
                  </a:cubicBezTo>
                  <a:cubicBezTo>
                    <a:pt x="12251" y="11691"/>
                    <a:pt x="6116" y="13243"/>
                    <a:pt x="1498" y="15072"/>
                  </a:cubicBezTo>
                  <a:cubicBezTo>
                    <a:pt x="514" y="15072"/>
                    <a:pt x="24" y="9616"/>
                    <a:pt x="1" y="7104"/>
                  </a:cubicBezTo>
                  <a:cubicBezTo>
                    <a:pt x="-21" y="4592"/>
                    <a:pt x="379" y="0"/>
                    <a:pt x="1363" y="0"/>
                  </a:cubicBezTo>
                  <a:close/>
                </a:path>
              </a:pathLst>
            </a:custGeom>
            <a:gradFill>
              <a:gsLst>
                <a:gs pos="0">
                  <a:schemeClr val="accent1">
                    <a:tint val="66000"/>
                    <a:satMod val="160000"/>
                  </a:schemeClr>
                </a:gs>
                <a:gs pos="73000">
                  <a:schemeClr val="tx2">
                    <a:lumMod val="20000"/>
                    <a:lumOff val="80000"/>
                  </a:schemeClr>
                </a:gs>
                <a:gs pos="34000">
                  <a:schemeClr val="accent1">
                    <a:tint val="44500"/>
                    <a:satMod val="160000"/>
                  </a:schemeClr>
                </a:gs>
                <a:gs pos="100000">
                  <a:schemeClr val="bg1"/>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grpSp>
          <p:nvGrpSpPr>
            <p:cNvPr id="17" name="Group 16"/>
            <p:cNvGrpSpPr/>
            <p:nvPr/>
          </p:nvGrpSpPr>
          <p:grpSpPr>
            <a:xfrm>
              <a:off x="2230536" y="3878662"/>
              <a:ext cx="650480" cy="650480"/>
              <a:chOff x="1726480" y="3968952"/>
              <a:chExt cx="650480" cy="65048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480" y="3968952"/>
                <a:ext cx="650480" cy="650480"/>
              </a:xfrm>
              <a:prstGeom prst="rect">
                <a:avLst/>
              </a:prstGeom>
            </p:spPr>
          </p:pic>
          <p:pic>
            <p:nvPicPr>
              <p:cNvPr id="25604" name="Picture 4" descr="http://i768.photobucket.com/albums/xx322/consumerwatchdog/ie-logo-small_zps6a1b0c8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9114" y="4099892"/>
                <a:ext cx="265212" cy="26521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899617" y="3974732"/>
              <a:ext cx="864096" cy="600164"/>
            </a:xfrm>
            <a:prstGeom prst="rect">
              <a:avLst/>
            </a:prstGeom>
            <a:noFill/>
          </p:spPr>
          <p:txBody>
            <a:bodyPr wrap="square" rtlCol="0">
              <a:spAutoFit/>
            </a:bodyPr>
            <a:lstStyle/>
            <a:p>
              <a:pPr algn="ctr"/>
              <a:r>
                <a:rPr lang="en-GB" sz="1100" dirty="0" smtClean="0"/>
                <a:t>Advanced Web Workplace</a:t>
              </a:r>
              <a:endParaRPr lang="en-GB" sz="1100" dirty="0"/>
            </a:p>
          </p:txBody>
        </p:sp>
        <p:pic>
          <p:nvPicPr>
            <p:cNvPr id="2560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2770" y="3058784"/>
              <a:ext cx="305552" cy="59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7" descr="http://2.bp.blogspot.com/-RZ5sN1b-KM8/UL5x_Bxpr0I/AAAAAAAAApg/Aqmbo3mB-48/s320/ipad-F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4151" y="2982065"/>
              <a:ext cx="789019" cy="6287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9519" y="3356972"/>
              <a:ext cx="331192" cy="467874"/>
            </a:xfrm>
            <a:prstGeom prst="rect">
              <a:avLst/>
            </a:prstGeom>
          </p:spPr>
        </p:pic>
        <p:pic>
          <p:nvPicPr>
            <p:cNvPr id="25609" name="Picture 9" descr="http://1.bp.blogspot.com/-Y2ksSnLbBaM/T_2oIBXEGCI/AAAAAAAAAJY/aUVvz_H4Gdo/s1600/Android+logo.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 contrast="-13000"/>
                      </a14:imgEffect>
                    </a14:imgLayer>
                  </a14:imgProps>
                </a:ext>
                <a:ext uri="{28A0092B-C50C-407E-A947-70E740481C1C}">
                  <a14:useLocalDpi xmlns:a14="http://schemas.microsoft.com/office/drawing/2010/main" val="0"/>
                </a:ext>
              </a:extLst>
            </a:blip>
            <a:srcRect/>
            <a:stretch>
              <a:fillRect/>
            </a:stretch>
          </p:blipFill>
          <p:spPr bwMode="auto">
            <a:xfrm>
              <a:off x="3292735" y="3445879"/>
              <a:ext cx="343161" cy="343161"/>
            </a:xfrm>
            <a:prstGeom prst="rect">
              <a:avLst/>
            </a:prstGeom>
            <a:noFill/>
            <a:extLst>
              <a:ext uri="{909E8E84-426E-40DD-AFC4-6F175D3DCCD1}">
                <a14:hiddenFill xmlns:a14="http://schemas.microsoft.com/office/drawing/2010/main">
                  <a:solidFill>
                    <a:srgbClr val="FFFFFF"/>
                  </a:solidFill>
                </a14:hiddenFill>
              </a:ext>
            </a:extLst>
          </p:spPr>
        </p:pic>
        <p:pic>
          <p:nvPicPr>
            <p:cNvPr id="25611" name="Picture 11" descr="http://upload.wikimedia.org/wikipedia/en/a/ab/Joomla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25115" y="2408798"/>
              <a:ext cx="1188930" cy="24016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02776" y="3076029"/>
              <a:ext cx="864096" cy="430887"/>
            </a:xfrm>
            <a:prstGeom prst="rect">
              <a:avLst/>
            </a:prstGeom>
            <a:noFill/>
          </p:spPr>
          <p:txBody>
            <a:bodyPr wrap="square" rtlCol="0">
              <a:spAutoFit/>
            </a:bodyPr>
            <a:lstStyle/>
            <a:p>
              <a:pPr algn="ctr"/>
              <a:r>
                <a:rPr lang="en-GB" sz="1100" dirty="0" smtClean="0"/>
                <a:t>Mobile</a:t>
              </a:r>
            </a:p>
            <a:p>
              <a:pPr algn="ctr"/>
              <a:r>
                <a:rPr lang="en-GB" sz="1100" dirty="0" smtClean="0"/>
                <a:t>Workplace</a:t>
              </a:r>
              <a:endParaRPr lang="en-GB" sz="1100" dirty="0"/>
            </a:p>
          </p:txBody>
        </p:sp>
        <p:sp>
          <p:nvSpPr>
            <p:cNvPr id="28" name="TextBox 27"/>
            <p:cNvSpPr txBox="1"/>
            <p:nvPr/>
          </p:nvSpPr>
          <p:spPr>
            <a:xfrm>
              <a:off x="69657" y="2348880"/>
              <a:ext cx="864096" cy="600164"/>
            </a:xfrm>
            <a:prstGeom prst="rect">
              <a:avLst/>
            </a:prstGeom>
            <a:noFill/>
          </p:spPr>
          <p:txBody>
            <a:bodyPr wrap="square" rtlCol="0">
              <a:spAutoFit/>
            </a:bodyPr>
            <a:lstStyle/>
            <a:p>
              <a:pPr algn="ctr"/>
              <a:r>
                <a:rPr lang="en-GB" sz="1100" dirty="0" smtClean="0"/>
                <a:t>Corporate Website Portal</a:t>
              </a:r>
              <a:endParaRPr lang="en-GB" sz="1100" dirty="0"/>
            </a:p>
          </p:txBody>
        </p:sp>
        <p:sp>
          <p:nvSpPr>
            <p:cNvPr id="32" name="TextBox 31"/>
            <p:cNvSpPr txBox="1"/>
            <p:nvPr/>
          </p:nvSpPr>
          <p:spPr>
            <a:xfrm>
              <a:off x="-180528" y="1427375"/>
              <a:ext cx="864096" cy="430887"/>
            </a:xfrm>
            <a:prstGeom prst="rect">
              <a:avLst/>
            </a:prstGeom>
            <a:noFill/>
          </p:spPr>
          <p:txBody>
            <a:bodyPr wrap="square" rtlCol="0">
              <a:spAutoFit/>
            </a:bodyPr>
            <a:lstStyle/>
            <a:p>
              <a:pPr algn="ctr"/>
              <a:r>
                <a:rPr lang="en-GB" sz="1100" dirty="0" smtClean="0"/>
                <a:t>Tenant</a:t>
              </a:r>
            </a:p>
            <a:p>
              <a:pPr algn="ctr"/>
              <a:r>
                <a:rPr lang="en-GB" sz="1100" dirty="0" err="1" smtClean="0"/>
                <a:t>Comms</a:t>
              </a:r>
              <a:endParaRPr lang="en-GB" sz="1100" dirty="0"/>
            </a:p>
          </p:txBody>
        </p:sp>
        <p:pic>
          <p:nvPicPr>
            <p:cNvPr id="33" name="Picture 19" descr="facebook.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9087" y="1340768"/>
              <a:ext cx="482578" cy="4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2" descr="twitter.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1024" y="1194054"/>
              <a:ext cx="560204" cy="55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D:\International Business Development\Marketing\Logos\Casevisio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73228" y="4805418"/>
              <a:ext cx="1890660" cy="3871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betsmartmedia.com/wp-content/themes/scope/images/svg/fallback/iphon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3775311" y="1313211"/>
              <a:ext cx="336135" cy="659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393236" y="4941168"/>
            <a:ext cx="4466796" cy="1419225"/>
            <a:chOff x="393236" y="4941168"/>
            <a:chExt cx="4466796" cy="1419225"/>
          </a:xfrm>
        </p:grpSpPr>
        <p:sp>
          <p:nvSpPr>
            <p:cNvPr id="4" name="Rectangle 3"/>
            <p:cNvSpPr/>
            <p:nvPr/>
          </p:nvSpPr>
          <p:spPr>
            <a:xfrm>
              <a:off x="393236" y="5597306"/>
              <a:ext cx="9692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rPr>
                <a:t>Accounts</a:t>
              </a:r>
              <a:endParaRPr lang="en-GB" sz="1000" dirty="0">
                <a:solidFill>
                  <a:schemeClr val="tx1"/>
                </a:solidFill>
              </a:endParaRPr>
            </a:p>
          </p:txBody>
        </p:sp>
        <p:sp>
          <p:nvSpPr>
            <p:cNvPr id="31" name="Rectangle 30"/>
            <p:cNvSpPr/>
            <p:nvPr/>
          </p:nvSpPr>
          <p:spPr>
            <a:xfrm>
              <a:off x="1495436" y="5597306"/>
              <a:ext cx="9692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rPr>
                <a:t>Repairs</a:t>
              </a:r>
              <a:endParaRPr lang="en-GB" sz="1000" dirty="0">
                <a:solidFill>
                  <a:schemeClr val="tx1"/>
                </a:solidFill>
              </a:endParaRPr>
            </a:p>
          </p:txBody>
        </p:sp>
        <p:sp>
          <p:nvSpPr>
            <p:cNvPr id="36" name="Rectangle 35"/>
            <p:cNvSpPr/>
            <p:nvPr/>
          </p:nvSpPr>
          <p:spPr>
            <a:xfrm>
              <a:off x="2622206" y="5597306"/>
              <a:ext cx="9692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rPr>
                <a:t>Planning</a:t>
              </a:r>
              <a:endParaRPr lang="en-GB" sz="1000" dirty="0">
                <a:solidFill>
                  <a:schemeClr val="tx1"/>
                </a:solidFill>
              </a:endParaRPr>
            </a:p>
          </p:txBody>
        </p:sp>
        <p:sp>
          <p:nvSpPr>
            <p:cNvPr id="37" name="Rectangle 36"/>
            <p:cNvSpPr/>
            <p:nvPr/>
          </p:nvSpPr>
          <p:spPr>
            <a:xfrm>
              <a:off x="3743978" y="5597306"/>
              <a:ext cx="9692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rPr>
                <a:t>Inspections</a:t>
              </a:r>
              <a:endParaRPr lang="en-GB" sz="1000" dirty="0">
                <a:solidFill>
                  <a:schemeClr val="tx1"/>
                </a:solidFill>
              </a:endParaRPr>
            </a:p>
          </p:txBody>
        </p:sp>
        <p:pic>
          <p:nvPicPr>
            <p:cNvPr id="49" name="Picture 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4732" y="4941168"/>
              <a:ext cx="4305300" cy="1419225"/>
            </a:xfrm>
            <a:prstGeom prst="rect">
              <a:avLst/>
            </a:prstGeom>
          </p:spPr>
        </p:pic>
        <p:sp>
          <p:nvSpPr>
            <p:cNvPr id="6" name="Freeform 5"/>
            <p:cNvSpPr/>
            <p:nvPr/>
          </p:nvSpPr>
          <p:spPr>
            <a:xfrm>
              <a:off x="834284" y="5124450"/>
              <a:ext cx="3282797" cy="1164490"/>
            </a:xfrm>
            <a:custGeom>
              <a:avLst/>
              <a:gdLst>
                <a:gd name="connsiteX0" fmla="*/ 872972 w 3282797"/>
                <a:gd name="connsiteY0" fmla="*/ 0 h 1164490"/>
                <a:gd name="connsiteX1" fmla="*/ 6197 w 3282797"/>
                <a:gd name="connsiteY1" fmla="*/ 428625 h 1164490"/>
                <a:gd name="connsiteX2" fmla="*/ 520547 w 3282797"/>
                <a:gd name="connsiteY2" fmla="*/ 1162050 h 1164490"/>
                <a:gd name="connsiteX3" fmla="*/ 1206347 w 3282797"/>
                <a:gd name="connsiteY3" fmla="*/ 647700 h 1164490"/>
                <a:gd name="connsiteX4" fmla="*/ 1930247 w 3282797"/>
                <a:gd name="connsiteY4" fmla="*/ 152400 h 1164490"/>
                <a:gd name="connsiteX5" fmla="*/ 2692247 w 3282797"/>
                <a:gd name="connsiteY5" fmla="*/ 152400 h 1164490"/>
                <a:gd name="connsiteX6" fmla="*/ 3282797 w 3282797"/>
                <a:gd name="connsiteY6" fmla="*/ 561975 h 1164490"/>
                <a:gd name="connsiteX7" fmla="*/ 3282797 w 3282797"/>
                <a:gd name="connsiteY7" fmla="*/ 561975 h 116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2797" h="1164490">
                  <a:moveTo>
                    <a:pt x="872972" y="0"/>
                  </a:moveTo>
                  <a:cubicBezTo>
                    <a:pt x="468953" y="117475"/>
                    <a:pt x="64934" y="234950"/>
                    <a:pt x="6197" y="428625"/>
                  </a:cubicBezTo>
                  <a:cubicBezTo>
                    <a:pt x="-52541" y="622300"/>
                    <a:pt x="320522" y="1125538"/>
                    <a:pt x="520547" y="1162050"/>
                  </a:cubicBezTo>
                  <a:cubicBezTo>
                    <a:pt x="720572" y="1198562"/>
                    <a:pt x="971397" y="815975"/>
                    <a:pt x="1206347" y="647700"/>
                  </a:cubicBezTo>
                  <a:cubicBezTo>
                    <a:pt x="1441297" y="479425"/>
                    <a:pt x="1682597" y="234950"/>
                    <a:pt x="1930247" y="152400"/>
                  </a:cubicBezTo>
                  <a:cubicBezTo>
                    <a:pt x="2177897" y="69850"/>
                    <a:pt x="2466822" y="84138"/>
                    <a:pt x="2692247" y="152400"/>
                  </a:cubicBezTo>
                  <a:cubicBezTo>
                    <a:pt x="2917672" y="220662"/>
                    <a:pt x="3282797" y="561975"/>
                    <a:pt x="3282797" y="561975"/>
                  </a:cubicBezTo>
                  <a:lnTo>
                    <a:pt x="3282797" y="561975"/>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3645249" y="5118799"/>
              <a:ext cx="201862" cy="314325"/>
            </a:xfrm>
            <a:custGeom>
              <a:avLst/>
              <a:gdLst>
                <a:gd name="connsiteX0" fmla="*/ 0 w 201862"/>
                <a:gd name="connsiteY0" fmla="*/ 0 h 314325"/>
                <a:gd name="connsiteX1" fmla="*/ 200025 w 201862"/>
                <a:gd name="connsiteY1" fmla="*/ 76200 h 314325"/>
                <a:gd name="connsiteX2" fmla="*/ 104775 w 201862"/>
                <a:gd name="connsiteY2" fmla="*/ 314325 h 314325"/>
                <a:gd name="connsiteX3" fmla="*/ 104775 w 201862"/>
                <a:gd name="connsiteY3" fmla="*/ 314325 h 314325"/>
              </a:gdLst>
              <a:ahLst/>
              <a:cxnLst>
                <a:cxn ang="0">
                  <a:pos x="connsiteX0" y="connsiteY0"/>
                </a:cxn>
                <a:cxn ang="0">
                  <a:pos x="connsiteX1" y="connsiteY1"/>
                </a:cxn>
                <a:cxn ang="0">
                  <a:pos x="connsiteX2" y="connsiteY2"/>
                </a:cxn>
                <a:cxn ang="0">
                  <a:pos x="connsiteX3" y="connsiteY3"/>
                </a:cxn>
              </a:cxnLst>
              <a:rect l="l" t="t" r="r" b="b"/>
              <a:pathLst>
                <a:path w="201862" h="314325">
                  <a:moveTo>
                    <a:pt x="0" y="0"/>
                  </a:moveTo>
                  <a:cubicBezTo>
                    <a:pt x="91281" y="11906"/>
                    <a:pt x="182563" y="23813"/>
                    <a:pt x="200025" y="76200"/>
                  </a:cubicBezTo>
                  <a:cubicBezTo>
                    <a:pt x="217487" y="128587"/>
                    <a:pt x="104775" y="314325"/>
                    <a:pt x="104775" y="314325"/>
                  </a:cubicBezTo>
                  <a:lnTo>
                    <a:pt x="104775" y="3143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5078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 to implementation</a:t>
            </a:r>
            <a:endParaRPr lang="en-GB" dirty="0"/>
          </a:p>
        </p:txBody>
      </p:sp>
      <p:sp>
        <p:nvSpPr>
          <p:cNvPr id="3" name="Content Placeholder 2"/>
          <p:cNvSpPr>
            <a:spLocks noGrp="1"/>
          </p:cNvSpPr>
          <p:nvPr>
            <p:ph sz="half" idx="1"/>
          </p:nvPr>
        </p:nvSpPr>
        <p:spPr/>
        <p:txBody>
          <a:bodyPr/>
          <a:lstStyle/>
          <a:p>
            <a:r>
              <a:rPr lang="en-GB" dirty="0" smtClean="0"/>
              <a:t>Business Led</a:t>
            </a:r>
          </a:p>
          <a:p>
            <a:r>
              <a:rPr lang="en-GB" dirty="0" smtClean="0"/>
              <a:t>Pragmatic and Cost-benefit evidenced </a:t>
            </a:r>
          </a:p>
          <a:p>
            <a:r>
              <a:rPr lang="en-GB" dirty="0" smtClean="0"/>
              <a:t>Iterative / </a:t>
            </a:r>
            <a:r>
              <a:rPr lang="en-GB" dirty="0" smtClean="0"/>
              <a:t>Agile</a:t>
            </a:r>
            <a:endParaRPr lang="en-GB" dirty="0"/>
          </a:p>
          <a:p>
            <a:pPr lvl="1"/>
            <a:r>
              <a:rPr lang="en-GB" dirty="0" smtClean="0"/>
              <a:t>Current trend but not always evidenced in </a:t>
            </a:r>
            <a:r>
              <a:rPr lang="en-GB" dirty="0"/>
              <a:t>implementations in housing </a:t>
            </a:r>
            <a:r>
              <a:rPr lang="en-GB" dirty="0" smtClean="0"/>
              <a:t>– or elsewhere!</a:t>
            </a:r>
          </a:p>
          <a:p>
            <a:pPr lvl="1"/>
            <a:r>
              <a:rPr lang="en-GB" dirty="0" smtClean="0"/>
              <a:t>Supplier / Buyer relationship key here</a:t>
            </a:r>
          </a:p>
          <a:p>
            <a:r>
              <a:rPr lang="en-GB" dirty="0" smtClean="0"/>
              <a:t>Remember the concept of the Minimum Viable Product</a:t>
            </a:r>
          </a:p>
          <a:p>
            <a:pPr marL="342900" lvl="1" indent="-342900"/>
            <a:r>
              <a:rPr lang="en-GB" sz="2800" dirty="0" smtClean="0"/>
              <a:t>Emphasis </a:t>
            </a:r>
            <a:r>
              <a:rPr lang="en-GB" sz="2800" dirty="0"/>
              <a:t>on having a platform which is </a:t>
            </a:r>
            <a:r>
              <a:rPr lang="en-GB" sz="2800" u="sng" dirty="0"/>
              <a:t>capable</a:t>
            </a:r>
            <a:r>
              <a:rPr lang="en-GB" sz="2800" dirty="0"/>
              <a:t> of iterative, incremental </a:t>
            </a:r>
            <a:r>
              <a:rPr lang="en-GB" sz="2800" dirty="0" smtClean="0"/>
              <a:t>delivery</a:t>
            </a:r>
            <a:endParaRPr lang="en-GB" sz="2800" dirty="0" smtClean="0"/>
          </a:p>
        </p:txBody>
      </p:sp>
    </p:spTree>
    <p:extLst>
      <p:ext uri="{BB962C8B-B14F-4D97-AF65-F5344CB8AC3E}">
        <p14:creationId xmlns:p14="http://schemas.microsoft.com/office/powerpoint/2010/main" val="3707679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a:grpSpLocks/>
          </p:cNvGrpSpPr>
          <p:nvPr/>
        </p:nvGrpSpPr>
        <p:grpSpPr bwMode="auto">
          <a:xfrm>
            <a:off x="2700338" y="3187700"/>
            <a:ext cx="4248150" cy="2978150"/>
            <a:chOff x="864011" y="2145797"/>
            <a:chExt cx="4247625" cy="2977733"/>
          </a:xfrm>
        </p:grpSpPr>
        <p:sp>
          <p:nvSpPr>
            <p:cNvPr id="5" name="Pie 4"/>
            <p:cNvSpPr/>
            <p:nvPr/>
          </p:nvSpPr>
          <p:spPr>
            <a:xfrm rot="7388274">
              <a:off x="1498957" y="1510851"/>
              <a:ext cx="2977733" cy="4247625"/>
            </a:xfrm>
            <a:prstGeom prst="pie">
              <a:avLst>
                <a:gd name="adj1" fmla="val 15563127"/>
                <a:gd name="adj2" fmla="val 15556158"/>
              </a:avLst>
            </a:prstGeom>
            <a:scene3d>
              <a:camera prst="orthographicFront">
                <a:rot lat="600000" lon="4200000" rev="1800000"/>
              </a:camera>
              <a:lightRig rig="morning" dir="t"/>
            </a:scene3d>
            <a:sp3d extrusionH="762000" contourW="12700" prstMaterial="flat">
              <a:extrusionClr>
                <a:srgbClr val="FFC000"/>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pic>
          <p:nvPicPr>
            <p:cNvPr id="15372"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874119" y="3839573"/>
              <a:ext cx="3499414" cy="112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Title 1"/>
          <p:cNvSpPr>
            <a:spLocks noGrp="1"/>
          </p:cNvSpPr>
          <p:nvPr>
            <p:ph type="title"/>
          </p:nvPr>
        </p:nvSpPr>
        <p:spPr/>
        <p:txBody>
          <a:bodyPr/>
          <a:lstStyle/>
          <a:p>
            <a:r>
              <a:rPr lang="en-GB" altLang="en-US" smtClean="0"/>
              <a:t>Development Processes</a:t>
            </a:r>
          </a:p>
        </p:txBody>
      </p:sp>
      <p:sp>
        <p:nvSpPr>
          <p:cNvPr id="15364" name="Content Placeholder 2"/>
          <p:cNvSpPr>
            <a:spLocks noGrp="1"/>
          </p:cNvSpPr>
          <p:nvPr>
            <p:ph sz="half" idx="1"/>
          </p:nvPr>
        </p:nvSpPr>
        <p:spPr>
          <a:xfrm>
            <a:off x="457200" y="1143000"/>
            <a:ext cx="8435975" cy="4983163"/>
          </a:xfrm>
        </p:spPr>
        <p:txBody>
          <a:bodyPr/>
          <a:lstStyle/>
          <a:p>
            <a:r>
              <a:rPr lang="en-GB" altLang="en-US" sz="2400" smtClean="0"/>
              <a:t>Waterfall methodologies often build in layers as there is no specific pressure on short-cycle deliveries</a:t>
            </a:r>
          </a:p>
          <a:p>
            <a:r>
              <a:rPr lang="en-GB" altLang="en-US" sz="2400" smtClean="0"/>
              <a:t>But this may mean there is “nothing to see” until a long way into the project</a:t>
            </a:r>
          </a:p>
        </p:txBody>
      </p:sp>
      <p:grpSp>
        <p:nvGrpSpPr>
          <p:cNvPr id="27" name="Group 26"/>
          <p:cNvGrpSpPr>
            <a:grpSpLocks/>
          </p:cNvGrpSpPr>
          <p:nvPr/>
        </p:nvGrpSpPr>
        <p:grpSpPr bwMode="auto">
          <a:xfrm>
            <a:off x="2308225" y="2463800"/>
            <a:ext cx="4640263" cy="2978150"/>
            <a:chOff x="471484" y="1422367"/>
            <a:chExt cx="4640151" cy="2977733"/>
          </a:xfrm>
        </p:grpSpPr>
        <p:sp>
          <p:nvSpPr>
            <p:cNvPr id="4" name="Pie 3"/>
            <p:cNvSpPr/>
            <p:nvPr/>
          </p:nvSpPr>
          <p:spPr>
            <a:xfrm rot="7388274">
              <a:off x="1498956" y="787421"/>
              <a:ext cx="2977733" cy="4247625"/>
            </a:xfrm>
            <a:prstGeom prst="pie">
              <a:avLst>
                <a:gd name="adj1" fmla="val 17990704"/>
                <a:gd name="adj2" fmla="val 17966250"/>
              </a:avLst>
            </a:prstGeom>
            <a:scene3d>
              <a:camera prst="orthographicFront">
                <a:rot lat="600000" lon="4200000" rev="1800000"/>
              </a:camera>
              <a:lightRig rig="morning" dir="t"/>
            </a:scene3d>
            <a:sp3d extrusionH="762000" contourW="12700" prstMaterial="flat">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0000">
              <a:off x="471484" y="3032245"/>
              <a:ext cx="4212468" cy="1278699"/>
            </a:xfrm>
            <a:prstGeom prst="rect">
              <a:avLst/>
            </a:prstGeom>
            <a:scene3d>
              <a:camera prst="orthographicFront">
                <a:rot lat="0" lon="0" rev="60000"/>
              </a:camera>
              <a:lightRig rig="threePt" dir="t"/>
            </a:scene3d>
          </p:spPr>
        </p:pic>
      </p:grpSp>
      <p:grpSp>
        <p:nvGrpSpPr>
          <p:cNvPr id="28" name="Group 27"/>
          <p:cNvGrpSpPr>
            <a:grpSpLocks/>
          </p:cNvGrpSpPr>
          <p:nvPr/>
        </p:nvGrpSpPr>
        <p:grpSpPr bwMode="auto">
          <a:xfrm>
            <a:off x="2686050" y="1747838"/>
            <a:ext cx="4262438" cy="2976562"/>
            <a:chOff x="849073" y="705638"/>
            <a:chExt cx="4262562" cy="2977733"/>
          </a:xfrm>
        </p:grpSpPr>
        <p:sp>
          <p:nvSpPr>
            <p:cNvPr id="6" name="Pie 5"/>
            <p:cNvSpPr/>
            <p:nvPr/>
          </p:nvSpPr>
          <p:spPr>
            <a:xfrm rot="7388274">
              <a:off x="1498956" y="70692"/>
              <a:ext cx="2977733" cy="4247625"/>
            </a:xfrm>
            <a:prstGeom prst="pie">
              <a:avLst>
                <a:gd name="adj1" fmla="val 15557638"/>
                <a:gd name="adj2" fmla="val 15556158"/>
              </a:avLst>
            </a:prstGeom>
            <a:scene3d>
              <a:camera prst="orthographicFront">
                <a:rot lat="600000" lon="4200000" rev="1800000"/>
              </a:camera>
              <a:lightRig rig="morning" dir="t"/>
            </a:scene3d>
            <a:sp3d extrusionH="762000" contourW="12700" prstMaterial="fla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pic>
          <p:nvPicPr>
            <p:cNvPr id="1536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59469">
              <a:off x="849073" y="2482024"/>
              <a:ext cx="3579832" cy="105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8191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a:grpSpLocks/>
          </p:cNvGrpSpPr>
          <p:nvPr/>
        </p:nvGrpSpPr>
        <p:grpSpPr bwMode="auto">
          <a:xfrm>
            <a:off x="2700338" y="3187700"/>
            <a:ext cx="4248150" cy="2978150"/>
            <a:chOff x="864011" y="2145797"/>
            <a:chExt cx="4247625" cy="2977733"/>
          </a:xfrm>
        </p:grpSpPr>
        <p:sp>
          <p:nvSpPr>
            <p:cNvPr id="5" name="Pie 4"/>
            <p:cNvSpPr/>
            <p:nvPr/>
          </p:nvSpPr>
          <p:spPr>
            <a:xfrm rot="7388274">
              <a:off x="1498957" y="1510851"/>
              <a:ext cx="2977733" cy="4247625"/>
            </a:xfrm>
            <a:prstGeom prst="pie">
              <a:avLst>
                <a:gd name="adj1" fmla="val 15563127"/>
                <a:gd name="adj2" fmla="val 15556158"/>
              </a:avLst>
            </a:prstGeom>
            <a:scene3d>
              <a:camera prst="orthographicFront">
                <a:rot lat="600000" lon="4200000" rev="1800000"/>
              </a:camera>
              <a:lightRig rig="morning" dir="t"/>
            </a:scene3d>
            <a:sp3d extrusionH="762000" contourW="12700" prstMaterial="flat">
              <a:extrusionClr>
                <a:srgbClr val="FFC000"/>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pic>
          <p:nvPicPr>
            <p:cNvPr id="16413"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874119" y="3839573"/>
              <a:ext cx="3499414" cy="112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itle 1"/>
          <p:cNvSpPr>
            <a:spLocks noGrp="1"/>
          </p:cNvSpPr>
          <p:nvPr>
            <p:ph type="title"/>
          </p:nvPr>
        </p:nvSpPr>
        <p:spPr/>
        <p:txBody>
          <a:bodyPr/>
          <a:lstStyle/>
          <a:p>
            <a:r>
              <a:rPr lang="en-GB" altLang="en-US" smtClean="0"/>
              <a:t>Development Processes</a:t>
            </a:r>
          </a:p>
        </p:txBody>
      </p:sp>
      <p:sp>
        <p:nvSpPr>
          <p:cNvPr id="16388" name="Content Placeholder 2"/>
          <p:cNvSpPr>
            <a:spLocks noGrp="1"/>
          </p:cNvSpPr>
          <p:nvPr>
            <p:ph sz="half" idx="1"/>
          </p:nvPr>
        </p:nvSpPr>
        <p:spPr>
          <a:xfrm>
            <a:off x="457200" y="1143000"/>
            <a:ext cx="8435975" cy="4983163"/>
          </a:xfrm>
        </p:spPr>
        <p:txBody>
          <a:bodyPr/>
          <a:lstStyle/>
          <a:p>
            <a:r>
              <a:rPr lang="en-GB" altLang="en-US" sz="2400" smtClean="0"/>
              <a:t>But Agile wants to deliver </a:t>
            </a:r>
            <a:r>
              <a:rPr lang="en-GB" altLang="en-US" sz="2400" i="1" smtClean="0"/>
              <a:t>potentially shippable</a:t>
            </a:r>
            <a:r>
              <a:rPr lang="en-GB" altLang="en-US" sz="2400" smtClean="0"/>
              <a:t> business features from the first, very short, development cycle</a:t>
            </a:r>
          </a:p>
          <a:p>
            <a:r>
              <a:rPr lang="en-GB" altLang="en-US" sz="2400" smtClean="0"/>
              <a:t>This is like building a cake from slices not layers</a:t>
            </a:r>
          </a:p>
        </p:txBody>
      </p:sp>
      <p:grpSp>
        <p:nvGrpSpPr>
          <p:cNvPr id="27" name="Group 26"/>
          <p:cNvGrpSpPr>
            <a:grpSpLocks/>
          </p:cNvGrpSpPr>
          <p:nvPr/>
        </p:nvGrpSpPr>
        <p:grpSpPr bwMode="auto">
          <a:xfrm>
            <a:off x="2308225" y="2463800"/>
            <a:ext cx="4640263" cy="2978150"/>
            <a:chOff x="471484" y="1422367"/>
            <a:chExt cx="4640151" cy="2977733"/>
          </a:xfrm>
        </p:grpSpPr>
        <p:sp>
          <p:nvSpPr>
            <p:cNvPr id="4" name="Pie 3"/>
            <p:cNvSpPr/>
            <p:nvPr/>
          </p:nvSpPr>
          <p:spPr>
            <a:xfrm rot="7388274">
              <a:off x="1498956" y="787421"/>
              <a:ext cx="2977733" cy="4247625"/>
            </a:xfrm>
            <a:prstGeom prst="pie">
              <a:avLst>
                <a:gd name="adj1" fmla="val 17990704"/>
                <a:gd name="adj2" fmla="val 17966250"/>
              </a:avLst>
            </a:prstGeom>
            <a:scene3d>
              <a:camera prst="orthographicFront">
                <a:rot lat="600000" lon="4200000" rev="1800000"/>
              </a:camera>
              <a:lightRig rig="morning" dir="t"/>
            </a:scene3d>
            <a:sp3d extrusionH="762000" contourW="12700" prstMaterial="flat">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0000">
              <a:off x="471484" y="3032245"/>
              <a:ext cx="4212468" cy="1278699"/>
            </a:xfrm>
            <a:prstGeom prst="rect">
              <a:avLst/>
            </a:prstGeom>
            <a:scene3d>
              <a:camera prst="orthographicFront">
                <a:rot lat="0" lon="0" rev="60000"/>
              </a:camera>
              <a:lightRig rig="threePt" dir="t"/>
            </a:scene3d>
          </p:spPr>
        </p:pic>
      </p:grpSp>
      <p:grpSp>
        <p:nvGrpSpPr>
          <p:cNvPr id="28" name="Group 27"/>
          <p:cNvGrpSpPr>
            <a:grpSpLocks/>
          </p:cNvGrpSpPr>
          <p:nvPr/>
        </p:nvGrpSpPr>
        <p:grpSpPr bwMode="auto">
          <a:xfrm>
            <a:off x="2686050" y="1747838"/>
            <a:ext cx="4262438" cy="2976562"/>
            <a:chOff x="849073" y="705638"/>
            <a:chExt cx="4262562" cy="2977733"/>
          </a:xfrm>
        </p:grpSpPr>
        <p:sp>
          <p:nvSpPr>
            <p:cNvPr id="6" name="Pie 5"/>
            <p:cNvSpPr/>
            <p:nvPr/>
          </p:nvSpPr>
          <p:spPr>
            <a:xfrm rot="7388274">
              <a:off x="1498956" y="70692"/>
              <a:ext cx="2977733" cy="4247625"/>
            </a:xfrm>
            <a:prstGeom prst="pie">
              <a:avLst>
                <a:gd name="adj1" fmla="val 15557638"/>
                <a:gd name="adj2" fmla="val 15556158"/>
              </a:avLst>
            </a:prstGeom>
            <a:scene3d>
              <a:camera prst="orthographicFront">
                <a:rot lat="600000" lon="4200000" rev="1800000"/>
              </a:camera>
              <a:lightRig rig="morning" dir="t"/>
            </a:scene3d>
            <a:sp3d extrusionH="762000" contourW="12700" prstMaterial="fla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pic>
          <p:nvPicPr>
            <p:cNvPr id="16409"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59469">
              <a:off x="849073" y="2482024"/>
              <a:ext cx="3579832" cy="105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Pie 12"/>
          <p:cNvSpPr/>
          <p:nvPr/>
        </p:nvSpPr>
        <p:spPr>
          <a:xfrm rot="7388274">
            <a:off x="3344848" y="2544893"/>
            <a:ext cx="2977733" cy="4247625"/>
          </a:xfrm>
          <a:prstGeom prst="pie">
            <a:avLst>
              <a:gd name="adj1" fmla="val 17990704"/>
              <a:gd name="adj2" fmla="val 15556158"/>
            </a:avLst>
          </a:prstGeom>
          <a:scene3d>
            <a:camera prst="orthographicFront">
              <a:rot lat="600000" lon="4200000" rev="1800000"/>
            </a:camera>
            <a:lightRig rig="morning" dir="t"/>
          </a:scene3d>
          <a:sp3d extrusionH="762000" contourW="12700" prstMaterial="flat">
            <a:extrusionClr>
              <a:srgbClr val="FFC000"/>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4" name="Pie 13"/>
          <p:cNvSpPr/>
          <p:nvPr/>
        </p:nvSpPr>
        <p:spPr>
          <a:xfrm rot="7388274">
            <a:off x="3344847" y="1821463"/>
            <a:ext cx="2977733" cy="4247625"/>
          </a:xfrm>
          <a:prstGeom prst="pie">
            <a:avLst>
              <a:gd name="adj1" fmla="val 17990704"/>
              <a:gd name="adj2" fmla="val 15556158"/>
            </a:avLst>
          </a:prstGeom>
          <a:scene3d>
            <a:camera prst="orthographicFront">
              <a:rot lat="600000" lon="4200000" rev="1800000"/>
            </a:camera>
            <a:lightRig rig="morning" dir="t"/>
          </a:scene3d>
          <a:sp3d extrusionH="762000" contourW="12700" prstMaterial="flat">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5" name="Pie 14"/>
          <p:cNvSpPr/>
          <p:nvPr/>
        </p:nvSpPr>
        <p:spPr>
          <a:xfrm rot="7388274">
            <a:off x="3344847" y="1104734"/>
            <a:ext cx="2977733" cy="4247625"/>
          </a:xfrm>
          <a:prstGeom prst="pie">
            <a:avLst>
              <a:gd name="adj1" fmla="val 17990704"/>
              <a:gd name="adj2" fmla="val 15556158"/>
            </a:avLst>
          </a:prstGeom>
          <a:scene3d>
            <a:camera prst="orthographicFront">
              <a:rot lat="600000" lon="4200000" rev="1800000"/>
            </a:camera>
            <a:lightRig rig="morning" dir="t"/>
          </a:scene3d>
          <a:sp3d extrusionH="762000" contourW="12700" prstMaterial="fla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59469">
            <a:off x="2695575" y="3516313"/>
            <a:ext cx="357981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0000">
            <a:off x="2317375" y="4066287"/>
            <a:ext cx="4212468" cy="1278699"/>
          </a:xfrm>
          <a:prstGeom prst="rect">
            <a:avLst/>
          </a:prstGeom>
          <a:scene3d>
            <a:camera prst="orthographicFront">
              <a:rot lat="0" lon="0" rev="60000"/>
            </a:camera>
            <a:lightRig rig="threePt" dir="t"/>
          </a:scene3d>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2719388" y="4873625"/>
            <a:ext cx="3500437"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a:grpSpLocks/>
          </p:cNvGrpSpPr>
          <p:nvPr/>
        </p:nvGrpSpPr>
        <p:grpSpPr bwMode="auto">
          <a:xfrm>
            <a:off x="3033713" y="914400"/>
            <a:ext cx="4044950" cy="5759450"/>
            <a:chOff x="1187624" y="-119654"/>
            <a:chExt cx="4045391" cy="5758726"/>
          </a:xfrm>
        </p:grpSpPr>
        <p:grpSp>
          <p:nvGrpSpPr>
            <p:cNvPr id="16399" name="Group 22"/>
            <p:cNvGrpSpPr>
              <a:grpSpLocks/>
            </p:cNvGrpSpPr>
            <p:nvPr/>
          </p:nvGrpSpPr>
          <p:grpSpPr bwMode="auto">
            <a:xfrm>
              <a:off x="1187624" y="-119654"/>
              <a:ext cx="4045391" cy="5758726"/>
              <a:chOff x="3491880" y="251495"/>
              <a:chExt cx="3901375" cy="5808843"/>
            </a:xfrm>
          </p:grpSpPr>
          <p:grpSp>
            <p:nvGrpSpPr>
              <p:cNvPr id="16401" name="Group 24"/>
              <p:cNvGrpSpPr>
                <a:grpSpLocks/>
              </p:cNvGrpSpPr>
              <p:nvPr/>
            </p:nvGrpSpPr>
            <p:grpSpPr bwMode="auto">
              <a:xfrm>
                <a:off x="3491880" y="251495"/>
                <a:ext cx="3634607" cy="5808843"/>
                <a:chOff x="2826704" y="-43484"/>
                <a:chExt cx="3634607" cy="5808843"/>
              </a:xfrm>
            </p:grpSpPr>
            <p:sp>
              <p:nvSpPr>
                <p:cNvPr id="32" name="Pie 31"/>
                <p:cNvSpPr/>
                <p:nvPr/>
              </p:nvSpPr>
              <p:spPr>
                <a:xfrm rot="8145792">
                  <a:off x="2826705" y="1434528"/>
                  <a:ext cx="3634606" cy="4330831"/>
                </a:xfrm>
                <a:prstGeom prst="pie">
                  <a:avLst>
                    <a:gd name="adj1" fmla="val 13176130"/>
                    <a:gd name="adj2" fmla="val 16200000"/>
                  </a:avLst>
                </a:prstGeom>
                <a:scene3d>
                  <a:camera prst="orthographicFront">
                    <a:rot lat="3000000" lon="4200000" rev="1800000"/>
                  </a:camera>
                  <a:lightRig rig="morning" dir="t"/>
                </a:scene3d>
                <a:sp3d extrusionH="762000" contourW="12700" prstMaterial="flat">
                  <a:extrusionClr>
                    <a:srgbClr val="FFC000"/>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3" name="Pie 32"/>
                <p:cNvSpPr/>
                <p:nvPr/>
              </p:nvSpPr>
              <p:spPr>
                <a:xfrm rot="8145792">
                  <a:off x="2826704" y="680330"/>
                  <a:ext cx="3634606" cy="4330831"/>
                </a:xfrm>
                <a:prstGeom prst="pie">
                  <a:avLst>
                    <a:gd name="adj1" fmla="val 13176130"/>
                    <a:gd name="adj2" fmla="val 16200000"/>
                  </a:avLst>
                </a:prstGeom>
                <a:scene3d>
                  <a:camera prst="orthographicFront">
                    <a:rot lat="3000000" lon="4200000" rev="1800000"/>
                  </a:camera>
                  <a:lightRig rig="morning" dir="t"/>
                </a:scene3d>
                <a:sp3d extrusionH="762000" contourW="12700" prstMaterial="flat">
                  <a:extrusionClr>
                    <a:srgbClr val="92D050"/>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4" name="Pie 33"/>
                <p:cNvSpPr/>
                <p:nvPr/>
              </p:nvSpPr>
              <p:spPr>
                <a:xfrm rot="8145792">
                  <a:off x="2826704" y="-43484"/>
                  <a:ext cx="3634606" cy="4330831"/>
                </a:xfrm>
                <a:prstGeom prst="pie">
                  <a:avLst>
                    <a:gd name="adj1" fmla="val 13176130"/>
                    <a:gd name="adj2" fmla="val 16200000"/>
                  </a:avLst>
                </a:prstGeom>
                <a:scene3d>
                  <a:camera prst="orthographicFront">
                    <a:rot lat="3000000" lon="4200000" rev="1800000"/>
                  </a:camera>
                  <a:lightRig rig="morning" dir="t"/>
                </a:scene3d>
                <a:sp3d extrusionH="762000" contourW="12700" prstMaterial="fla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sp>
            <p:nvSpPr>
              <p:cNvPr id="16402" name="TextBox 28"/>
              <p:cNvSpPr txBox="1">
                <a:spLocks noChangeArrowheads="1"/>
              </p:cNvSpPr>
              <p:nvPr/>
            </p:nvSpPr>
            <p:spPr bwMode="auto">
              <a:xfrm rot="-2435450">
                <a:off x="5152461" y="3030654"/>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a:t>User Story #1</a:t>
                </a:r>
              </a:p>
            </p:txBody>
          </p:sp>
          <p:sp>
            <p:nvSpPr>
              <p:cNvPr id="16403" name="TextBox 29"/>
              <p:cNvSpPr txBox="1">
                <a:spLocks noChangeArrowheads="1"/>
              </p:cNvSpPr>
              <p:nvPr/>
            </p:nvSpPr>
            <p:spPr bwMode="auto">
              <a:xfrm rot="-2435450">
                <a:off x="5161007" y="3446256"/>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a:t>User Story #2</a:t>
                </a:r>
              </a:p>
            </p:txBody>
          </p:sp>
          <p:sp>
            <p:nvSpPr>
              <p:cNvPr id="16404" name="TextBox 30"/>
              <p:cNvSpPr txBox="1">
                <a:spLocks noChangeArrowheads="1"/>
              </p:cNvSpPr>
              <p:nvPr/>
            </p:nvSpPr>
            <p:spPr bwMode="auto">
              <a:xfrm rot="-2435450">
                <a:off x="5152460" y="3894750"/>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a:t>User Story #3</a:t>
                </a:r>
              </a:p>
            </p:txBody>
          </p:sp>
        </p:gr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63547">
              <a:off x="3886539" y="2183440"/>
              <a:ext cx="993168" cy="397267"/>
            </a:xfrm>
            <a:prstGeom prst="rect">
              <a:avLst/>
            </a:prstGeom>
            <a:scene3d>
              <a:camera prst="orthographicFront">
                <a:rot lat="3300000" lon="0" rev="300000"/>
              </a:camera>
              <a:lightRig rig="threePt" dir="t"/>
            </a:scene3d>
          </p:spPr>
        </p:pic>
      </p:grpSp>
      <p:pic>
        <p:nvPicPr>
          <p:cNvPr id="35"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30475" y="3092450"/>
            <a:ext cx="37909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288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nodeType="clickEffect">
                                  <p:stCondLst>
                                    <p:cond delay="0"/>
                                  </p:stCondLst>
                                  <p:childTnLst>
                                    <p:animMotion origin="layout" path="M -1.38889E-6 3.1876E-6 L 0.22274 0.03076 " pathEditMode="relative" rAng="0" ptsTypes="AA">
                                      <p:cBhvr>
                                        <p:cTn id="30" dur="2000" fill="hold"/>
                                        <p:tgtEl>
                                          <p:spTgt spid="22"/>
                                        </p:tgtEl>
                                        <p:attrNameLst>
                                          <p:attrName>ppt_x</p:attrName>
                                          <p:attrName>ppt_y</p:attrName>
                                        </p:attrNameLst>
                                      </p:cBhvr>
                                      <p:rCtr x="11128" y="15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0"/>
            <a:ext cx="8410575" cy="914400"/>
          </a:xfrm>
        </p:spPr>
        <p:txBody>
          <a:bodyPr/>
          <a:lstStyle/>
          <a:p>
            <a:r>
              <a:rPr lang="en-GB" altLang="en-US" smtClean="0"/>
              <a:t>CaseVision helps to build in Business Slices</a:t>
            </a:r>
          </a:p>
        </p:txBody>
      </p:sp>
      <p:sp>
        <p:nvSpPr>
          <p:cNvPr id="5" name="Pie 4"/>
          <p:cNvSpPr/>
          <p:nvPr/>
        </p:nvSpPr>
        <p:spPr>
          <a:xfrm rot="7388274">
            <a:off x="2510510" y="1510851"/>
            <a:ext cx="2977733" cy="4247625"/>
          </a:xfrm>
          <a:prstGeom prst="pie">
            <a:avLst>
              <a:gd name="adj1" fmla="val 17990704"/>
              <a:gd name="adj2" fmla="val 15556158"/>
            </a:avLst>
          </a:prstGeom>
          <a:scene3d>
            <a:camera prst="orthographicFront">
              <a:rot lat="600000" lon="4200000" rev="1800000"/>
            </a:camera>
            <a:lightRig rig="morning" dir="t"/>
          </a:scene3d>
          <a:sp3d extrusionH="762000" contourW="12700" prstMaterial="flat">
            <a:extrusionClr>
              <a:srgbClr val="FFC000"/>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4" name="Pie 3"/>
          <p:cNvSpPr/>
          <p:nvPr/>
        </p:nvSpPr>
        <p:spPr>
          <a:xfrm rot="7388274">
            <a:off x="2510509" y="787421"/>
            <a:ext cx="2977733" cy="4247625"/>
          </a:xfrm>
          <a:prstGeom prst="pie">
            <a:avLst>
              <a:gd name="adj1" fmla="val 17990704"/>
              <a:gd name="adj2" fmla="val 15556158"/>
            </a:avLst>
          </a:prstGeom>
          <a:scene3d>
            <a:camera prst="orthographicFront">
              <a:rot lat="600000" lon="4200000" rev="1800000"/>
            </a:camera>
            <a:lightRig rig="morning" dir="t"/>
          </a:scene3d>
          <a:sp3d extrusionH="762000" contourW="12700" prstMaterial="flat">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6" name="Pie 5"/>
          <p:cNvSpPr/>
          <p:nvPr/>
        </p:nvSpPr>
        <p:spPr>
          <a:xfrm rot="7388274">
            <a:off x="2510509" y="70692"/>
            <a:ext cx="2977733" cy="4247625"/>
          </a:xfrm>
          <a:prstGeom prst="pie">
            <a:avLst>
              <a:gd name="adj1" fmla="val 17990704"/>
              <a:gd name="adj2" fmla="val 15556158"/>
            </a:avLst>
          </a:prstGeom>
          <a:scene3d>
            <a:camera prst="orthographicFront">
              <a:rot lat="600000" lon="4200000" rev="1800000"/>
            </a:camera>
            <a:lightRig rig="morning" dir="t"/>
          </a:scene3d>
          <a:sp3d extrusionH="762000" contourW="12700" prstMaterial="fla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9469">
            <a:off x="1860550" y="2481263"/>
            <a:ext cx="357981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0000">
            <a:off x="1483037" y="3032245"/>
            <a:ext cx="4212468" cy="1278699"/>
          </a:xfrm>
          <a:prstGeom prst="rect">
            <a:avLst/>
          </a:prstGeom>
          <a:scene3d>
            <a:camera prst="orthographicFront">
              <a:rot lat="0" lon="0" rev="60000"/>
            </a:camera>
            <a:lightRig rig="threePt" dir="t"/>
          </a:scene3d>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60000">
            <a:off x="1885950" y="3840163"/>
            <a:ext cx="349885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a:grpSpLocks/>
          </p:cNvGrpSpPr>
          <p:nvPr/>
        </p:nvGrpSpPr>
        <p:grpSpPr bwMode="auto">
          <a:xfrm>
            <a:off x="4562475" y="188913"/>
            <a:ext cx="3635375" cy="5808662"/>
            <a:chOff x="2826704" y="-43484"/>
            <a:chExt cx="3634607" cy="5808843"/>
          </a:xfrm>
        </p:grpSpPr>
        <p:sp>
          <p:nvSpPr>
            <p:cNvPr id="9" name="Pie 8"/>
            <p:cNvSpPr/>
            <p:nvPr/>
          </p:nvSpPr>
          <p:spPr>
            <a:xfrm rot="8145792">
              <a:off x="2826705" y="1434528"/>
              <a:ext cx="3634606" cy="4330831"/>
            </a:xfrm>
            <a:prstGeom prst="pie">
              <a:avLst>
                <a:gd name="adj1" fmla="val 13176130"/>
                <a:gd name="adj2" fmla="val 16200000"/>
              </a:avLst>
            </a:prstGeom>
            <a:scene3d>
              <a:camera prst="orthographicFront">
                <a:rot lat="3000000" lon="4200000" rev="1800000"/>
              </a:camera>
              <a:lightRig rig="morning" dir="t"/>
            </a:scene3d>
            <a:sp3d extrusionH="762000" contourW="12700" prstMaterial="flat">
              <a:extrusionClr>
                <a:srgbClr val="FFC000"/>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8" name="Pie 7"/>
            <p:cNvSpPr/>
            <p:nvPr/>
          </p:nvSpPr>
          <p:spPr>
            <a:xfrm rot="8145792">
              <a:off x="2826704" y="680330"/>
              <a:ext cx="3634606" cy="4330831"/>
            </a:xfrm>
            <a:prstGeom prst="pie">
              <a:avLst>
                <a:gd name="adj1" fmla="val 13176130"/>
                <a:gd name="adj2" fmla="val 16200000"/>
              </a:avLst>
            </a:prstGeom>
            <a:scene3d>
              <a:camera prst="orthographicFront">
                <a:rot lat="3000000" lon="4200000" rev="1800000"/>
              </a:camera>
              <a:lightRig rig="morning" dir="t"/>
            </a:scene3d>
            <a:sp3d extrusionH="762000" contourW="12700" prstMaterial="flat">
              <a:extrusionClr>
                <a:srgbClr val="92D050"/>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7" name="Pie 6"/>
            <p:cNvSpPr/>
            <p:nvPr/>
          </p:nvSpPr>
          <p:spPr>
            <a:xfrm rot="8145792">
              <a:off x="2826704" y="-43484"/>
              <a:ext cx="3634606" cy="4330831"/>
            </a:xfrm>
            <a:prstGeom prst="pie">
              <a:avLst>
                <a:gd name="adj1" fmla="val 13176130"/>
                <a:gd name="adj2" fmla="val 16200000"/>
              </a:avLst>
            </a:prstGeom>
            <a:scene3d>
              <a:camera prst="orthographicFront">
                <a:rot lat="3000000" lon="4200000" rev="1800000"/>
              </a:camera>
              <a:lightRig rig="morning" dir="t"/>
            </a:scene3d>
            <a:sp3d extrusionH="762000" contourW="12700" prstMaterial="fla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9803" y="3415656"/>
            <a:ext cx="1450295" cy="1160237"/>
          </a:xfrm>
          <a:prstGeom prst="rect">
            <a:avLst/>
          </a:prstGeom>
          <a:noFill/>
          <a:ln>
            <a:noFill/>
          </a:ln>
          <a:scene3d>
            <a:camera prst="isometricLeftDown">
              <a:rot lat="1800000" lon="1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up 25"/>
          <p:cNvGrpSpPr/>
          <p:nvPr/>
        </p:nvGrpSpPr>
        <p:grpSpPr>
          <a:xfrm>
            <a:off x="6447650" y="4695758"/>
            <a:ext cx="1212602" cy="1253522"/>
            <a:chOff x="7668344" y="2363279"/>
            <a:chExt cx="980987" cy="1068166"/>
          </a:xfrm>
          <a:solidFill>
            <a:srgbClr val="EEB500"/>
          </a:solidFill>
          <a:scene3d>
            <a:camera prst="orthographicFront">
              <a:rot lat="1800000" lon="1800000" rev="0"/>
            </a:camera>
            <a:lightRig rig="threePt" dir="t"/>
          </a:scene3d>
        </p:grpSpPr>
        <p:grpSp>
          <p:nvGrpSpPr>
            <p:cNvPr id="27" name="Group 22"/>
            <p:cNvGrpSpPr>
              <a:grpSpLocks/>
            </p:cNvGrpSpPr>
            <p:nvPr/>
          </p:nvGrpSpPr>
          <p:grpSpPr bwMode="auto">
            <a:xfrm>
              <a:off x="7668344" y="2363279"/>
              <a:ext cx="354029" cy="335752"/>
              <a:chOff x="1008" y="2064"/>
              <a:chExt cx="597" cy="594"/>
            </a:xfrm>
            <a:grpFill/>
          </p:grpSpPr>
          <p:pic>
            <p:nvPicPr>
              <p:cNvPr id="45" name="Picture 23" descr="fold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2064"/>
                <a:ext cx="432" cy="3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6" name="Text Box 24"/>
              <p:cNvSpPr txBox="1">
                <a:spLocks noChangeArrowheads="1"/>
              </p:cNvSpPr>
              <p:nvPr/>
            </p:nvSpPr>
            <p:spPr bwMode="auto">
              <a:xfrm>
                <a:off x="1008" y="2429"/>
                <a:ext cx="597" cy="22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defRPr/>
                </a:pPr>
                <a:r>
                  <a:rPr lang="en-GB" sz="300" b="1" i="1">
                    <a:effectLst>
                      <a:outerShdw blurRad="38100" dist="38100" dir="2700000" algn="tl">
                        <a:srgbClr val="C0C0C0"/>
                      </a:outerShdw>
                    </a:effectLst>
                    <a:latin typeface="Tahoma" pitchFamily="34" charset="0"/>
                    <a:ea typeface="ＭＳ Ｐゴシック" pitchFamily="16" charset="-128"/>
                    <a:cs typeface="+mn-cs"/>
                  </a:rPr>
                  <a:t>Street</a:t>
                </a:r>
                <a:endParaRPr lang="en-GB" sz="800" b="1">
                  <a:latin typeface="Times New Roman" pitchFamily="18" charset="0"/>
                  <a:ea typeface="ＭＳ Ｐゴシック" pitchFamily="16" charset="-128"/>
                  <a:cs typeface="+mn-cs"/>
                </a:endParaRPr>
              </a:p>
            </p:txBody>
          </p:sp>
        </p:grpSp>
        <p:grpSp>
          <p:nvGrpSpPr>
            <p:cNvPr id="28" name="Group 25"/>
            <p:cNvGrpSpPr>
              <a:grpSpLocks/>
            </p:cNvGrpSpPr>
            <p:nvPr/>
          </p:nvGrpSpPr>
          <p:grpSpPr bwMode="auto">
            <a:xfrm>
              <a:off x="7981823" y="2526698"/>
              <a:ext cx="354029" cy="332780"/>
              <a:chOff x="1008" y="2064"/>
              <a:chExt cx="597" cy="590"/>
            </a:xfrm>
            <a:grpFill/>
          </p:grpSpPr>
          <p:pic>
            <p:nvPicPr>
              <p:cNvPr id="43" name="Picture 26" descr="fold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2064"/>
                <a:ext cx="432" cy="3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 name="Text Box 27"/>
              <p:cNvSpPr txBox="1">
                <a:spLocks noChangeArrowheads="1"/>
              </p:cNvSpPr>
              <p:nvPr/>
            </p:nvSpPr>
            <p:spPr bwMode="auto">
              <a:xfrm>
                <a:off x="1008" y="2425"/>
                <a:ext cx="597" cy="22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defRPr/>
                </a:pPr>
                <a:r>
                  <a:rPr lang="en-GB" sz="300" b="1" i="1">
                    <a:effectLst>
                      <a:outerShdw blurRad="38100" dist="38100" dir="2700000" algn="tl">
                        <a:srgbClr val="C0C0C0"/>
                      </a:outerShdw>
                    </a:effectLst>
                    <a:latin typeface="Tahoma" pitchFamily="34" charset="0"/>
                    <a:ea typeface="ＭＳ Ｐゴシック" pitchFamily="16" charset="-128"/>
                    <a:cs typeface="+mn-cs"/>
                  </a:rPr>
                  <a:t>House 1</a:t>
                </a:r>
                <a:endParaRPr lang="en-GB" sz="800" b="1">
                  <a:latin typeface="Times New Roman" pitchFamily="18" charset="0"/>
                  <a:ea typeface="ＭＳ Ｐゴシック" pitchFamily="16" charset="-128"/>
                  <a:cs typeface="+mn-cs"/>
                </a:endParaRPr>
              </a:p>
            </p:txBody>
          </p:sp>
        </p:grpSp>
        <p:grpSp>
          <p:nvGrpSpPr>
            <p:cNvPr id="29" name="Group 28"/>
            <p:cNvGrpSpPr>
              <a:grpSpLocks/>
            </p:cNvGrpSpPr>
            <p:nvPr/>
          </p:nvGrpSpPr>
          <p:grpSpPr bwMode="auto">
            <a:xfrm>
              <a:off x="8295302" y="2716858"/>
              <a:ext cx="354029" cy="332780"/>
              <a:chOff x="1008" y="2064"/>
              <a:chExt cx="597" cy="590"/>
            </a:xfrm>
            <a:grpFill/>
          </p:grpSpPr>
          <p:pic>
            <p:nvPicPr>
              <p:cNvPr id="41" name="Picture 29" descr="fold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2064"/>
                <a:ext cx="432" cy="3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2" name="Text Box 30"/>
              <p:cNvSpPr txBox="1">
                <a:spLocks noChangeArrowheads="1"/>
              </p:cNvSpPr>
              <p:nvPr/>
            </p:nvSpPr>
            <p:spPr bwMode="auto">
              <a:xfrm>
                <a:off x="1008" y="2425"/>
                <a:ext cx="597" cy="22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defRPr/>
                </a:pPr>
                <a:r>
                  <a:rPr lang="en-GB" sz="300" b="1" i="1">
                    <a:effectLst>
                      <a:outerShdw blurRad="38100" dist="38100" dir="2700000" algn="tl">
                        <a:srgbClr val="C0C0C0"/>
                      </a:outerShdw>
                    </a:effectLst>
                    <a:latin typeface="Tahoma" pitchFamily="34" charset="0"/>
                    <a:ea typeface="ＭＳ Ｐゴシック" pitchFamily="16" charset="-128"/>
                    <a:cs typeface="+mn-cs"/>
                  </a:rPr>
                  <a:t>History</a:t>
                </a:r>
                <a:endParaRPr lang="en-GB" sz="800" b="1">
                  <a:latin typeface="Times New Roman" pitchFamily="18" charset="0"/>
                  <a:ea typeface="ＭＳ Ｐゴシック" pitchFamily="16" charset="-128"/>
                  <a:cs typeface="+mn-cs"/>
                </a:endParaRPr>
              </a:p>
            </p:txBody>
          </p:sp>
        </p:grpSp>
        <p:grpSp>
          <p:nvGrpSpPr>
            <p:cNvPr id="30" name="Group 40"/>
            <p:cNvGrpSpPr>
              <a:grpSpLocks/>
            </p:cNvGrpSpPr>
            <p:nvPr/>
          </p:nvGrpSpPr>
          <p:grpSpPr bwMode="auto">
            <a:xfrm>
              <a:off x="7819625" y="2678231"/>
              <a:ext cx="255774" cy="53483"/>
              <a:chOff x="480" y="1680"/>
              <a:chExt cx="432" cy="96"/>
            </a:xfrm>
            <a:grpFill/>
          </p:grpSpPr>
          <p:sp>
            <p:nvSpPr>
              <p:cNvPr id="39" name="Line 41"/>
              <p:cNvSpPr>
                <a:spLocks noChangeShapeType="1"/>
              </p:cNvSpPr>
              <p:nvPr/>
            </p:nvSpPr>
            <p:spPr bwMode="auto">
              <a:xfrm>
                <a:off x="480" y="1680"/>
                <a:ext cx="0" cy="9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charset="0"/>
                  <a:ea typeface="ＭＳ Ｐゴシック" pitchFamily="34" charset="-128"/>
                  <a:cs typeface="+mn-cs"/>
                </a:endParaRPr>
              </a:p>
            </p:txBody>
          </p:sp>
          <p:sp>
            <p:nvSpPr>
              <p:cNvPr id="40" name="Line 42"/>
              <p:cNvSpPr>
                <a:spLocks noChangeShapeType="1"/>
              </p:cNvSpPr>
              <p:nvPr/>
            </p:nvSpPr>
            <p:spPr bwMode="auto">
              <a:xfrm>
                <a:off x="480" y="1776"/>
                <a:ext cx="43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charset="0"/>
                  <a:ea typeface="ＭＳ Ｐゴシック" pitchFamily="34" charset="-128"/>
                  <a:cs typeface="+mn-cs"/>
                </a:endParaRPr>
              </a:p>
            </p:txBody>
          </p:sp>
        </p:grpSp>
        <p:grpSp>
          <p:nvGrpSpPr>
            <p:cNvPr id="31" name="Group 43"/>
            <p:cNvGrpSpPr>
              <a:grpSpLocks/>
            </p:cNvGrpSpPr>
            <p:nvPr/>
          </p:nvGrpSpPr>
          <p:grpSpPr bwMode="auto">
            <a:xfrm>
              <a:off x="8133104" y="2838679"/>
              <a:ext cx="255774" cy="53483"/>
              <a:chOff x="480" y="1680"/>
              <a:chExt cx="432" cy="96"/>
            </a:xfrm>
            <a:grpFill/>
          </p:grpSpPr>
          <p:sp>
            <p:nvSpPr>
              <p:cNvPr id="37" name="Line 44"/>
              <p:cNvSpPr>
                <a:spLocks noChangeShapeType="1"/>
              </p:cNvSpPr>
              <p:nvPr/>
            </p:nvSpPr>
            <p:spPr bwMode="auto">
              <a:xfrm>
                <a:off x="480" y="1680"/>
                <a:ext cx="0" cy="9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charset="0"/>
                  <a:ea typeface="ＭＳ Ｐゴシック" pitchFamily="34" charset="-128"/>
                  <a:cs typeface="+mn-cs"/>
                </a:endParaRPr>
              </a:p>
            </p:txBody>
          </p:sp>
          <p:sp>
            <p:nvSpPr>
              <p:cNvPr id="38" name="Line 45"/>
              <p:cNvSpPr>
                <a:spLocks noChangeShapeType="1"/>
              </p:cNvSpPr>
              <p:nvPr/>
            </p:nvSpPr>
            <p:spPr bwMode="auto">
              <a:xfrm>
                <a:off x="480" y="1776"/>
                <a:ext cx="43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charset="0"/>
                  <a:ea typeface="ＭＳ Ｐゴシック" pitchFamily="34" charset="-128"/>
                  <a:cs typeface="+mn-cs"/>
                </a:endParaRPr>
              </a:p>
            </p:txBody>
          </p:sp>
        </p:grpSp>
        <p:grpSp>
          <p:nvGrpSpPr>
            <p:cNvPr id="32" name="Group 68"/>
            <p:cNvGrpSpPr>
              <a:grpSpLocks/>
            </p:cNvGrpSpPr>
            <p:nvPr/>
          </p:nvGrpSpPr>
          <p:grpSpPr bwMode="auto">
            <a:xfrm>
              <a:off x="7981823" y="3095693"/>
              <a:ext cx="354029" cy="335752"/>
              <a:chOff x="1008" y="2064"/>
              <a:chExt cx="597" cy="592"/>
            </a:xfrm>
            <a:grpFill/>
          </p:grpSpPr>
          <p:pic>
            <p:nvPicPr>
              <p:cNvPr id="35" name="Picture 69" descr="fold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2064"/>
                <a:ext cx="432" cy="3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 name="Text Box 70"/>
              <p:cNvSpPr txBox="1">
                <a:spLocks noChangeArrowheads="1"/>
              </p:cNvSpPr>
              <p:nvPr/>
            </p:nvSpPr>
            <p:spPr bwMode="auto">
              <a:xfrm>
                <a:off x="1008" y="2428"/>
                <a:ext cx="597" cy="22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defRPr/>
                </a:pPr>
                <a:r>
                  <a:rPr lang="en-GB" sz="300" b="1" i="1">
                    <a:effectLst>
                      <a:outerShdw blurRad="38100" dist="38100" dir="2700000" algn="tl">
                        <a:srgbClr val="C0C0C0"/>
                      </a:outerShdw>
                    </a:effectLst>
                    <a:latin typeface="Tahoma" pitchFamily="34" charset="0"/>
                    <a:ea typeface="ＭＳ Ｐゴシック" pitchFamily="16" charset="-128"/>
                    <a:cs typeface="+mn-cs"/>
                  </a:rPr>
                  <a:t>House 2</a:t>
                </a:r>
                <a:endParaRPr lang="en-GB" sz="800" b="1">
                  <a:latin typeface="Times New Roman" pitchFamily="18" charset="0"/>
                  <a:ea typeface="ＭＳ Ｐゴシック" pitchFamily="16" charset="-128"/>
                  <a:cs typeface="+mn-cs"/>
                </a:endParaRPr>
              </a:p>
            </p:txBody>
          </p:sp>
        </p:grpSp>
        <p:sp>
          <p:nvSpPr>
            <p:cNvPr id="33" name="Line 71"/>
            <p:cNvSpPr>
              <a:spLocks noChangeShapeType="1"/>
            </p:cNvSpPr>
            <p:nvPr/>
          </p:nvSpPr>
          <p:spPr bwMode="auto">
            <a:xfrm>
              <a:off x="7819625" y="2716858"/>
              <a:ext cx="0" cy="542254"/>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charset="0"/>
                <a:ea typeface="ＭＳ Ｐゴシック" pitchFamily="34" charset="-128"/>
                <a:cs typeface="+mn-cs"/>
              </a:endParaRPr>
            </a:p>
          </p:txBody>
        </p:sp>
        <p:sp>
          <p:nvSpPr>
            <p:cNvPr id="34" name="Line 72"/>
            <p:cNvSpPr>
              <a:spLocks noChangeShapeType="1"/>
            </p:cNvSpPr>
            <p:nvPr/>
          </p:nvSpPr>
          <p:spPr bwMode="auto">
            <a:xfrm>
              <a:off x="7819625" y="3259111"/>
              <a:ext cx="255774"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charset="0"/>
                <a:ea typeface="ＭＳ Ｐゴシック" pitchFamily="34" charset="-128"/>
                <a:cs typeface="+mn-cs"/>
              </a:endParaRPr>
            </a:p>
          </p:txBody>
        </p:sp>
      </p:grpSp>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9803" y="2194504"/>
            <a:ext cx="1450296" cy="994022"/>
          </a:xfrm>
          <a:prstGeom prst="rect">
            <a:avLst/>
          </a:prstGeom>
          <a:noFill/>
          <a:ln>
            <a:noFill/>
          </a:ln>
          <a:scene3d>
            <a:camera prst="isometricLeftDown">
              <a:rot lat="1800000" lon="1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5367529" y="2060848"/>
            <a:ext cx="1440160" cy="923330"/>
          </a:xfrm>
          <a:prstGeom prst="rect">
            <a:avLst/>
          </a:prstGeom>
          <a:noFill/>
          <a:scene3d>
            <a:camera prst="orthographicFront">
              <a:rot lat="1800000" lon="1800000" rev="0"/>
            </a:camera>
            <a:lightRig rig="threePt" dir="t"/>
          </a:scene3d>
        </p:spPr>
        <p:txBody>
          <a:bodyPr>
            <a:spAutoFit/>
          </a:bodyPr>
          <a:lstStyle/>
          <a:p>
            <a:pPr>
              <a:defRPr/>
            </a:pPr>
            <a:r>
              <a:rPr lang="en-GB" dirty="0">
                <a:latin typeface="Arial" charset="0"/>
                <a:ea typeface="ＭＳ Ｐゴシック" pitchFamily="34" charset="-128"/>
                <a:cs typeface="+mn-cs"/>
              </a:rPr>
              <a:t>Forms, Menus</a:t>
            </a:r>
          </a:p>
          <a:p>
            <a:pPr>
              <a:defRPr/>
            </a:pPr>
            <a:r>
              <a:rPr lang="en-GB" dirty="0">
                <a:latin typeface="Arial" charset="0"/>
                <a:ea typeface="ＭＳ Ｐゴシック" pitchFamily="34" charset="-128"/>
                <a:cs typeface="+mn-cs"/>
              </a:rPr>
              <a:t>Searches</a:t>
            </a:r>
          </a:p>
        </p:txBody>
      </p:sp>
      <p:sp>
        <p:nvSpPr>
          <p:cNvPr id="48" name="TextBox 47"/>
          <p:cNvSpPr txBox="1"/>
          <p:nvPr/>
        </p:nvSpPr>
        <p:spPr>
          <a:xfrm>
            <a:off x="5295521" y="3418135"/>
            <a:ext cx="1296144" cy="646331"/>
          </a:xfrm>
          <a:prstGeom prst="rect">
            <a:avLst/>
          </a:prstGeom>
          <a:noFill/>
          <a:scene3d>
            <a:camera prst="orthographicFront">
              <a:rot lat="1800000" lon="1800000" rev="0"/>
            </a:camera>
            <a:lightRig rig="threePt" dir="t"/>
          </a:scene3d>
        </p:spPr>
        <p:txBody>
          <a:bodyPr>
            <a:spAutoFit/>
          </a:bodyPr>
          <a:lstStyle/>
          <a:p>
            <a:pPr>
              <a:defRPr/>
            </a:pPr>
            <a:r>
              <a:rPr lang="en-GB" dirty="0">
                <a:latin typeface="Arial" charset="0"/>
                <a:ea typeface="ＭＳ Ｐゴシック" pitchFamily="34" charset="-128"/>
                <a:cs typeface="+mn-cs"/>
              </a:rPr>
              <a:t>Workflows and Rules</a:t>
            </a:r>
          </a:p>
        </p:txBody>
      </p:sp>
      <p:sp>
        <p:nvSpPr>
          <p:cNvPr id="49" name="TextBox 48"/>
          <p:cNvSpPr txBox="1"/>
          <p:nvPr/>
        </p:nvSpPr>
        <p:spPr>
          <a:xfrm>
            <a:off x="5295520" y="4653136"/>
            <a:ext cx="1497209" cy="923330"/>
          </a:xfrm>
          <a:prstGeom prst="rect">
            <a:avLst/>
          </a:prstGeom>
          <a:noFill/>
          <a:scene3d>
            <a:camera prst="orthographicFront">
              <a:rot lat="1800000" lon="1800000" rev="0"/>
            </a:camera>
            <a:lightRig rig="threePt" dir="t"/>
          </a:scene3d>
        </p:spPr>
        <p:txBody>
          <a:bodyPr>
            <a:spAutoFit/>
          </a:bodyPr>
          <a:lstStyle/>
          <a:p>
            <a:pPr>
              <a:defRPr/>
            </a:pPr>
            <a:r>
              <a:rPr lang="en-GB" dirty="0">
                <a:latin typeface="Arial" charset="0"/>
                <a:ea typeface="ＭＳ Ｐゴシック" pitchFamily="34" charset="-128"/>
                <a:cs typeface="+mn-cs"/>
              </a:rPr>
              <a:t>Case  model and Integrations</a:t>
            </a:r>
          </a:p>
        </p:txBody>
      </p:sp>
      <p:sp>
        <p:nvSpPr>
          <p:cNvPr id="10" name="TextBox 9"/>
          <p:cNvSpPr txBox="1">
            <a:spLocks noChangeArrowheads="1"/>
          </p:cNvSpPr>
          <p:nvPr/>
        </p:nvSpPr>
        <p:spPr bwMode="auto">
          <a:xfrm>
            <a:off x="-36513" y="4292600"/>
            <a:ext cx="5329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r>
              <a:rPr lang="en-GB" altLang="en-US" dirty="0"/>
              <a:t>The Data Architecture is </a:t>
            </a:r>
            <a:r>
              <a:rPr lang="en-GB" altLang="en-US" dirty="0" smtClean="0"/>
              <a:t>configured. It </a:t>
            </a:r>
            <a:r>
              <a:rPr lang="en-GB" altLang="en-US" dirty="0" smtClean="0"/>
              <a:t>c</a:t>
            </a:r>
            <a:r>
              <a:rPr lang="en-GB" altLang="en-US" dirty="0" smtClean="0"/>
              <a:t>an </a:t>
            </a:r>
            <a:r>
              <a:rPr lang="en-GB" altLang="en-US" dirty="0"/>
              <a:t>be created independently in small functional areas</a:t>
            </a:r>
          </a:p>
        </p:txBody>
      </p:sp>
      <p:sp>
        <p:nvSpPr>
          <p:cNvPr id="50" name="TextBox 49"/>
          <p:cNvSpPr txBox="1">
            <a:spLocks noChangeArrowheads="1"/>
          </p:cNvSpPr>
          <p:nvPr/>
        </p:nvSpPr>
        <p:spPr bwMode="auto">
          <a:xfrm>
            <a:off x="-36513" y="3068638"/>
            <a:ext cx="5329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r>
              <a:rPr lang="en-GB" altLang="en-US" dirty="0"/>
              <a:t>Business logic is maintained through </a:t>
            </a:r>
            <a:r>
              <a:rPr lang="en-GB" altLang="en-US" dirty="0" smtClean="0"/>
              <a:t>workflows </a:t>
            </a:r>
            <a:r>
              <a:rPr lang="en-GB" altLang="en-US" dirty="0"/>
              <a:t>business rules and decision tables. These </a:t>
            </a:r>
            <a:r>
              <a:rPr lang="en-GB" altLang="en-US" dirty="0" err="1" smtClean="0"/>
              <a:t>cen</a:t>
            </a:r>
            <a:r>
              <a:rPr lang="en-GB" altLang="en-US" dirty="0" smtClean="0"/>
              <a:t> be extended </a:t>
            </a:r>
            <a:r>
              <a:rPr lang="en-GB" altLang="en-US" dirty="0"/>
              <a:t>organically and iteratively</a:t>
            </a:r>
          </a:p>
        </p:txBody>
      </p:sp>
      <p:sp>
        <p:nvSpPr>
          <p:cNvPr id="51" name="TextBox 50"/>
          <p:cNvSpPr txBox="1">
            <a:spLocks noChangeArrowheads="1"/>
          </p:cNvSpPr>
          <p:nvPr/>
        </p:nvSpPr>
        <p:spPr bwMode="auto">
          <a:xfrm>
            <a:off x="539553" y="1700213"/>
            <a:ext cx="47531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r>
              <a:rPr lang="en-GB" altLang="en-US" dirty="0"/>
              <a:t>The UX is generated as functions are added to the business </a:t>
            </a:r>
            <a:r>
              <a:rPr lang="en-GB" altLang="en-US" dirty="0" smtClean="0"/>
              <a:t>logic. The UI directly inherits the </a:t>
            </a:r>
            <a:r>
              <a:rPr lang="en-GB" altLang="en-US" dirty="0" err="1" smtClean="0"/>
              <a:t>datamodel</a:t>
            </a:r>
            <a:r>
              <a:rPr lang="en-GB" altLang="en-US" dirty="0" smtClean="0"/>
              <a:t> and workflow</a:t>
            </a:r>
            <a:endParaRPr lang="en-GB" altLang="en-US" dirty="0"/>
          </a:p>
        </p:txBody>
      </p:sp>
    </p:spTree>
    <p:extLst>
      <p:ext uri="{BB962C8B-B14F-4D97-AF65-F5344CB8AC3E}">
        <p14:creationId xmlns:p14="http://schemas.microsoft.com/office/powerpoint/2010/main" val="1288056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par>
                          <p:cTn id="26" fill="hold" nodeType="afterGroup">
                            <p:stCondLst>
                              <p:cond delay="500"/>
                            </p:stCondLst>
                            <p:childTnLst>
                              <p:par>
                                <p:cTn id="27" presetID="6" presetClass="emph" presetSubtype="0" fill="hold" nodeType="afterEffect">
                                  <p:stCondLst>
                                    <p:cond delay="0"/>
                                  </p:stCondLst>
                                  <p:childTnLst>
                                    <p:animScale>
                                      <p:cBhvr>
                                        <p:cTn id="28" dur="2000" fill="hold"/>
                                        <p:tgtEl>
                                          <p:spTgt spid="20"/>
                                        </p:tgtEl>
                                      </p:cBhvr>
                                      <p:by x="175000" y="175000"/>
                                    </p:animScale>
                                  </p:childTnLst>
                                </p:cTn>
                              </p:par>
                            </p:childTnLst>
                          </p:cTn>
                        </p:par>
                        <p:par>
                          <p:cTn id="29" fill="hold" nodeType="afterGroup">
                            <p:stCondLst>
                              <p:cond delay="2500"/>
                            </p:stCondLst>
                            <p:childTnLst>
                              <p:par>
                                <p:cTn id="30" presetID="1"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29"/>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Aspects of the Subject</a:t>
            </a:r>
            <a:endParaRPr lang="en-GB" dirty="0"/>
          </a:p>
        </p:txBody>
      </p:sp>
      <p:sp>
        <p:nvSpPr>
          <p:cNvPr id="3" name="Content Placeholder 2"/>
          <p:cNvSpPr>
            <a:spLocks noGrp="1"/>
          </p:cNvSpPr>
          <p:nvPr>
            <p:ph sz="half" idx="1"/>
          </p:nvPr>
        </p:nvSpPr>
        <p:spPr/>
        <p:txBody>
          <a:bodyPr/>
          <a:lstStyle/>
          <a:p>
            <a:r>
              <a:rPr lang="en-GB" dirty="0" smtClean="0"/>
              <a:t>BancTec ?</a:t>
            </a:r>
          </a:p>
          <a:p>
            <a:r>
              <a:rPr lang="en-GB" dirty="0" smtClean="0"/>
              <a:t>The Challenge</a:t>
            </a:r>
          </a:p>
          <a:p>
            <a:r>
              <a:rPr lang="en-GB" dirty="0" smtClean="0"/>
              <a:t>What is CRM anyway?</a:t>
            </a:r>
          </a:p>
          <a:p>
            <a:r>
              <a:rPr lang="en-GB" dirty="0" smtClean="0"/>
              <a:t>Managing Journeys</a:t>
            </a:r>
          </a:p>
          <a:p>
            <a:r>
              <a:rPr lang="en-GB" dirty="0" smtClean="0"/>
              <a:t>Making Contact</a:t>
            </a:r>
          </a:p>
          <a:p>
            <a:r>
              <a:rPr lang="en-GB" dirty="0" smtClean="0"/>
              <a:t>Supporting the Approach</a:t>
            </a:r>
          </a:p>
          <a:p>
            <a:r>
              <a:rPr lang="en-GB" dirty="0" smtClean="0"/>
              <a:t>Looking to the Future</a:t>
            </a:r>
          </a:p>
          <a:p>
            <a:endParaRPr lang="en-GB" dirty="0" smtClean="0"/>
          </a:p>
          <a:p>
            <a:endParaRPr lang="en-GB" dirty="0" smtClean="0"/>
          </a:p>
          <a:p>
            <a:endParaRPr lang="en-GB" dirty="0"/>
          </a:p>
        </p:txBody>
      </p:sp>
    </p:spTree>
    <p:extLst>
      <p:ext uri="{BB962C8B-B14F-4D97-AF65-F5344CB8AC3E}">
        <p14:creationId xmlns:p14="http://schemas.microsoft.com/office/powerpoint/2010/main" val="1760567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why did New Charter Win Their Award?</a:t>
            </a:r>
            <a:endParaRPr lang="en-GB" dirty="0"/>
          </a:p>
        </p:txBody>
      </p:sp>
      <p:sp>
        <p:nvSpPr>
          <p:cNvPr id="5" name="Content Placeholder 4"/>
          <p:cNvSpPr>
            <a:spLocks noGrp="1"/>
          </p:cNvSpPr>
          <p:nvPr>
            <p:ph sz="half" idx="1"/>
          </p:nvPr>
        </p:nvSpPr>
        <p:spPr/>
        <p:txBody>
          <a:bodyPr/>
          <a:lstStyle/>
          <a:p>
            <a:r>
              <a:rPr lang="en-GB" sz="2400" dirty="0" smtClean="0"/>
              <a:t>They’re good at what they do!</a:t>
            </a:r>
          </a:p>
          <a:p>
            <a:r>
              <a:rPr lang="en-GB" sz="2400" dirty="0" smtClean="0"/>
              <a:t>Single </a:t>
            </a:r>
            <a:r>
              <a:rPr lang="en-GB" sz="2400" dirty="0" smtClean="0"/>
              <a:t>View of Customer / Single view of </a:t>
            </a:r>
            <a:r>
              <a:rPr lang="en-GB" sz="2400" dirty="0" smtClean="0"/>
              <a:t>Service</a:t>
            </a:r>
            <a:endParaRPr lang="en-GB" sz="2400" dirty="0" smtClean="0"/>
          </a:p>
          <a:p>
            <a:pPr lvl="1"/>
            <a:r>
              <a:rPr lang="en-GB" sz="2000" dirty="0" smtClean="0"/>
              <a:t>Multi-channel </a:t>
            </a:r>
          </a:p>
          <a:p>
            <a:pPr lvl="1"/>
            <a:r>
              <a:rPr lang="en-GB" sz="2000" dirty="0" smtClean="0"/>
              <a:t>Integration</a:t>
            </a:r>
          </a:p>
          <a:p>
            <a:pPr lvl="1"/>
            <a:r>
              <a:rPr lang="en-GB" sz="2000" dirty="0" smtClean="0"/>
              <a:t>Workflow</a:t>
            </a:r>
          </a:p>
          <a:p>
            <a:r>
              <a:rPr lang="en-GB" sz="2400" dirty="0" smtClean="0"/>
              <a:t>Customer Satisfaction</a:t>
            </a:r>
          </a:p>
          <a:p>
            <a:pPr lvl="1"/>
            <a:r>
              <a:rPr lang="en-GB" sz="2000" dirty="0" err="1" smtClean="0"/>
              <a:t>Callbacks</a:t>
            </a:r>
            <a:r>
              <a:rPr lang="en-GB" sz="2000" dirty="0" smtClean="0"/>
              <a:t> down, tasks up, first resolutions increased</a:t>
            </a:r>
          </a:p>
          <a:p>
            <a:r>
              <a:rPr lang="en-GB" sz="2400" dirty="0" smtClean="0"/>
              <a:t>Scripting</a:t>
            </a:r>
            <a:endParaRPr lang="en-GB" sz="2400" dirty="0" smtClean="0"/>
          </a:p>
          <a:p>
            <a:pPr lvl="1"/>
            <a:r>
              <a:rPr lang="en-GB" sz="2000" dirty="0" smtClean="0"/>
              <a:t>Service </a:t>
            </a:r>
            <a:r>
              <a:rPr lang="en-GB" sz="2000" dirty="0" smtClean="0"/>
              <a:t>oriented, iteratively adapted</a:t>
            </a:r>
          </a:p>
          <a:p>
            <a:pPr lvl="1"/>
            <a:r>
              <a:rPr lang="en-GB" sz="2000" dirty="0" smtClean="0"/>
              <a:t>Heavily used</a:t>
            </a:r>
            <a:endParaRPr lang="en-GB" sz="2000" dirty="0" smtClean="0"/>
          </a:p>
          <a:p>
            <a:r>
              <a:rPr lang="en-GB" sz="2400" dirty="0" smtClean="0"/>
              <a:t>MIS</a:t>
            </a:r>
          </a:p>
          <a:p>
            <a:pPr lvl="1"/>
            <a:r>
              <a:rPr lang="en-GB" sz="2000" dirty="0" smtClean="0"/>
              <a:t>Visibility across the organisation</a:t>
            </a:r>
            <a:endParaRPr lang="en-GB" sz="2000" dirty="0" smtClean="0"/>
          </a:p>
        </p:txBody>
      </p:sp>
    </p:spTree>
    <p:extLst>
      <p:ext uri="{BB962C8B-B14F-4D97-AF65-F5344CB8AC3E}">
        <p14:creationId xmlns:p14="http://schemas.microsoft.com/office/powerpoint/2010/main" val="606053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sz="half" idx="1"/>
          </p:nvPr>
        </p:nvSpPr>
        <p:spPr/>
        <p:txBody>
          <a:bodyPr/>
          <a:lstStyle/>
          <a:p>
            <a:r>
              <a:rPr lang="en-GB" dirty="0" smtClean="0"/>
              <a:t>New Director of Customer Experience</a:t>
            </a:r>
          </a:p>
          <a:p>
            <a:r>
              <a:rPr lang="en-GB" dirty="0" smtClean="0"/>
              <a:t>Repairs, Relets, Neighbourhood = Connect</a:t>
            </a:r>
          </a:p>
          <a:p>
            <a:r>
              <a:rPr lang="en-GB" dirty="0" smtClean="0"/>
              <a:t>Business case for CRM already agreed at board</a:t>
            </a:r>
          </a:p>
          <a:p>
            <a:r>
              <a:rPr lang="en-GB" dirty="0" smtClean="0"/>
              <a:t>New Service Improvement Team</a:t>
            </a:r>
          </a:p>
          <a:p>
            <a:r>
              <a:rPr lang="en-GB" dirty="0" smtClean="0"/>
              <a:t>BUY IN essential</a:t>
            </a:r>
          </a:p>
          <a:p>
            <a:r>
              <a:rPr lang="en-GB" dirty="0" smtClean="0"/>
              <a:t>User Workshops</a:t>
            </a:r>
          </a:p>
          <a:p>
            <a:r>
              <a:rPr lang="en-GB" dirty="0" smtClean="0"/>
              <a:t>User requirement document</a:t>
            </a:r>
          </a:p>
          <a:p>
            <a:r>
              <a:rPr lang="en-GB" dirty="0" smtClean="0"/>
              <a:t>Working group to select CRM provider</a:t>
            </a:r>
          </a:p>
          <a:p>
            <a:r>
              <a:rPr lang="en-GB" dirty="0" smtClean="0"/>
              <a:t>BancTec selected</a:t>
            </a:r>
          </a:p>
          <a:p>
            <a:endParaRPr lang="en-GB" dirty="0"/>
          </a:p>
        </p:txBody>
      </p:sp>
    </p:spTree>
    <p:extLst>
      <p:ext uri="{BB962C8B-B14F-4D97-AF65-F5344CB8AC3E}">
        <p14:creationId xmlns:p14="http://schemas.microsoft.com/office/powerpoint/2010/main" val="4085687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 to Implementation</a:t>
            </a:r>
            <a:endParaRPr lang="en-GB" dirty="0"/>
          </a:p>
        </p:txBody>
      </p:sp>
      <p:sp>
        <p:nvSpPr>
          <p:cNvPr id="3" name="Content Placeholder 2"/>
          <p:cNvSpPr>
            <a:spLocks noGrp="1"/>
          </p:cNvSpPr>
          <p:nvPr>
            <p:ph sz="half" idx="1"/>
          </p:nvPr>
        </p:nvSpPr>
        <p:spPr/>
        <p:txBody>
          <a:bodyPr/>
          <a:lstStyle/>
          <a:p>
            <a:r>
              <a:rPr lang="en-GB" dirty="0" smtClean="0"/>
              <a:t>Phased approach</a:t>
            </a:r>
          </a:p>
          <a:p>
            <a:r>
              <a:rPr lang="en-GB" dirty="0" smtClean="0"/>
              <a:t>Requirements prioritised by users</a:t>
            </a:r>
          </a:p>
          <a:p>
            <a:r>
              <a:rPr lang="en-GB" dirty="0" smtClean="0"/>
              <a:t>Spec &gt; Go live phase 1 12 months</a:t>
            </a:r>
          </a:p>
          <a:p>
            <a:r>
              <a:rPr lang="en-GB" dirty="0" smtClean="0"/>
              <a:t>Spec &gt; Go live phase 2  16 months </a:t>
            </a:r>
          </a:p>
          <a:p>
            <a:r>
              <a:rPr lang="en-GB" dirty="0" smtClean="0"/>
              <a:t>Training</a:t>
            </a:r>
          </a:p>
          <a:p>
            <a:r>
              <a:rPr lang="en-GB" dirty="0" smtClean="0"/>
              <a:t>Phase 3 – Facebook, Twitter</a:t>
            </a:r>
          </a:p>
          <a:p>
            <a:pPr marL="0" indent="0">
              <a:buNone/>
            </a:pPr>
            <a:endParaRPr lang="en-GB" dirty="0" smtClean="0"/>
          </a:p>
          <a:p>
            <a:pPr marL="0" indent="0">
              <a:buNone/>
            </a:pPr>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3631702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facts….</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38276"/>
            <a:ext cx="6984776" cy="522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692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facts….</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20" y="1023708"/>
            <a:ext cx="6940954" cy="5260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348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What’s Next</a:t>
            </a:r>
            <a:endParaRPr lang="en-GB" dirty="0"/>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367756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16255" cy="914400"/>
          </a:xfrm>
        </p:spPr>
        <p:txBody>
          <a:bodyPr/>
          <a:lstStyle/>
          <a:p>
            <a:r>
              <a:rPr lang="en-GB" dirty="0" smtClean="0"/>
              <a:t>Social </a:t>
            </a:r>
            <a:r>
              <a:rPr lang="en-GB" dirty="0"/>
              <a:t>media and N</a:t>
            </a:r>
            <a:r>
              <a:rPr lang="en-GB" dirty="0" smtClean="0"/>
              <a:t>atural Language Processing</a:t>
            </a:r>
            <a:endParaRPr lang="en-GB" dirty="0"/>
          </a:p>
        </p:txBody>
      </p:sp>
      <p:sp>
        <p:nvSpPr>
          <p:cNvPr id="3" name="Content Placeholder 2"/>
          <p:cNvSpPr>
            <a:spLocks noGrp="1"/>
          </p:cNvSpPr>
          <p:nvPr>
            <p:ph sz="half" idx="1"/>
          </p:nvPr>
        </p:nvSpPr>
        <p:spPr>
          <a:xfrm>
            <a:off x="4716016" y="1143000"/>
            <a:ext cx="4427984" cy="4983163"/>
          </a:xfrm>
        </p:spPr>
        <p:txBody>
          <a:bodyPr/>
          <a:lstStyle/>
          <a:p>
            <a:r>
              <a:rPr lang="en-GB" dirty="0" smtClean="0"/>
              <a:t>Regulators very sensitive to outbound “errors”</a:t>
            </a:r>
          </a:p>
          <a:p>
            <a:r>
              <a:rPr lang="en-GB" dirty="0" smtClean="0"/>
              <a:t>Checking outbound messages with NLP can trap non-compliant responses</a:t>
            </a:r>
          </a:p>
          <a:p>
            <a:r>
              <a:rPr lang="en-GB" dirty="0" smtClean="0"/>
              <a:t>Checking inbound messages can help routing &amp; prioritisation</a:t>
            </a:r>
            <a:endParaRPr lang="en-GB"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52736"/>
            <a:ext cx="4248472" cy="536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743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Increased Support for GIS</a:t>
            </a:r>
            <a:endParaRPr lang="en-GB"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7778477" cy="487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763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Increased Support for GIS</a:t>
            </a: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6751"/>
            <a:ext cx="7848872" cy="501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544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Data Analysis (and GIS)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24744"/>
            <a:ext cx="8576953" cy="4824536"/>
          </a:xfrm>
          <a:prstGeom prst="rect">
            <a:avLst/>
          </a:prstGeom>
        </p:spPr>
      </p:pic>
    </p:spTree>
    <p:extLst>
      <p:ext uri="{BB962C8B-B14F-4D97-AF65-F5344CB8AC3E}">
        <p14:creationId xmlns:p14="http://schemas.microsoft.com/office/powerpoint/2010/main" val="3328045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BancTec</a:t>
            </a:r>
            <a:endParaRPr lang="en-GB" dirty="0"/>
          </a:p>
        </p:txBody>
      </p:sp>
      <p:sp>
        <p:nvSpPr>
          <p:cNvPr id="4" name="Content Placeholder 3"/>
          <p:cNvSpPr>
            <a:spLocks noGrp="1"/>
          </p:cNvSpPr>
          <p:nvPr>
            <p:ph sz="half" idx="1"/>
          </p:nvPr>
        </p:nvSpPr>
        <p:spPr>
          <a:xfrm>
            <a:off x="457200" y="1143001"/>
            <a:ext cx="8435280" cy="3726160"/>
          </a:xfrm>
        </p:spPr>
        <p:txBody>
          <a:bodyPr/>
          <a:lstStyle/>
          <a:p>
            <a:pPr>
              <a:spcBef>
                <a:spcPts val="0"/>
              </a:spcBef>
            </a:pPr>
            <a:r>
              <a:rPr lang="en-GB" sz="2400" dirty="0" smtClean="0">
                <a:latin typeface="Calibri" panose="020F0502020204030204" pitchFamily="34" charset="0"/>
                <a:cs typeface="Calibri" panose="020F0502020204030204" pitchFamily="34" charset="0"/>
              </a:rPr>
              <a:t>Over 40 years of delivering innovative solutions in the UK</a:t>
            </a:r>
          </a:p>
          <a:p>
            <a:pPr marL="0" indent="0">
              <a:spcBef>
                <a:spcPts val="0"/>
              </a:spcBef>
              <a:buNone/>
            </a:pPr>
            <a:endParaRPr lang="en-GB" sz="2400" dirty="0">
              <a:latin typeface="Calibri" panose="020F0502020204030204" pitchFamily="34" charset="0"/>
              <a:cs typeface="Calibri" panose="020F0502020204030204" pitchFamily="34" charset="0"/>
            </a:endParaRPr>
          </a:p>
          <a:p>
            <a:pPr>
              <a:spcBef>
                <a:spcPts val="0"/>
              </a:spcBef>
            </a:pPr>
            <a:r>
              <a:rPr lang="en-GB" sz="2400" dirty="0">
                <a:latin typeface="Calibri" panose="020F0502020204030204" pitchFamily="34" charset="0"/>
                <a:cs typeface="Calibri" panose="020F0502020204030204" pitchFamily="34" charset="0"/>
              </a:rPr>
              <a:t>500 people in UK, engaged in business  solutions and technology led services</a:t>
            </a:r>
          </a:p>
          <a:p>
            <a:pPr>
              <a:spcBef>
                <a:spcPts val="0"/>
              </a:spcBef>
            </a:pPr>
            <a:endParaRPr lang="en-GB" sz="2400" dirty="0">
              <a:latin typeface="Calibri" panose="020F0502020204030204" pitchFamily="34" charset="0"/>
              <a:cs typeface="Calibri" panose="020F0502020204030204" pitchFamily="34" charset="0"/>
            </a:endParaRPr>
          </a:p>
          <a:p>
            <a:pPr>
              <a:spcBef>
                <a:spcPts val="0"/>
              </a:spcBef>
            </a:pPr>
            <a:r>
              <a:rPr lang="en-GB" sz="2400" dirty="0">
                <a:latin typeface="Calibri" panose="020F0502020204030204" pitchFamily="34" charset="0"/>
                <a:cs typeface="Calibri" panose="020F0502020204030204" pitchFamily="34" charset="0"/>
              </a:rPr>
              <a:t>Strategic commitment to the Housing vertical</a:t>
            </a:r>
          </a:p>
          <a:p>
            <a:pPr>
              <a:spcBef>
                <a:spcPts val="0"/>
              </a:spcBef>
            </a:pPr>
            <a:endParaRPr lang="en-GB" sz="2400" dirty="0">
              <a:latin typeface="Calibri" panose="020F0502020204030204" pitchFamily="34" charset="0"/>
              <a:cs typeface="Calibri" panose="020F0502020204030204" pitchFamily="34" charset="0"/>
            </a:endParaRPr>
          </a:p>
          <a:p>
            <a:pPr>
              <a:spcBef>
                <a:spcPts val="0"/>
              </a:spcBef>
            </a:pPr>
            <a:r>
              <a:rPr lang="en-GB" sz="2400" dirty="0">
                <a:latin typeface="Calibri" panose="020F0502020204030204" pitchFamily="34" charset="0"/>
                <a:cs typeface="Calibri" panose="020F0502020204030204" pitchFamily="34" charset="0"/>
              </a:rPr>
              <a:t>Our core IPR and skills are relevant to the future of Customer Service in Social Housing, but come from many industry </a:t>
            </a:r>
            <a:r>
              <a:rPr lang="en-GB" sz="2400" dirty="0" smtClean="0">
                <a:latin typeface="Calibri" panose="020F0502020204030204" pitchFamily="34" charset="0"/>
                <a:cs typeface="Calibri" panose="020F0502020204030204" pitchFamily="34" charset="0"/>
              </a:rPr>
              <a:t>experiences</a:t>
            </a:r>
          </a:p>
          <a:p>
            <a:pPr marL="0" indent="0">
              <a:spcBef>
                <a:spcPts val="0"/>
              </a:spcBef>
              <a:buNone/>
            </a:pPr>
            <a:endParaRPr lang="en-GB" sz="2400" dirty="0">
              <a:latin typeface="Calibri" panose="020F0502020204030204" pitchFamily="34" charset="0"/>
              <a:cs typeface="Calibri" panose="020F0502020204030204" pitchFamily="34" charset="0"/>
            </a:endParaRPr>
          </a:p>
          <a:p>
            <a:pPr>
              <a:spcBef>
                <a:spcPts val="0"/>
              </a:spcBef>
            </a:pPr>
            <a:r>
              <a:rPr lang="en-GB" sz="2400" dirty="0">
                <a:latin typeface="Calibri" panose="020F0502020204030204" pitchFamily="34" charset="0"/>
                <a:cs typeface="Calibri" panose="020F0502020204030204" pitchFamily="34" charset="0"/>
              </a:rPr>
              <a:t>Integrated, single platform, multi channel customer servicing</a:t>
            </a:r>
          </a:p>
          <a:p>
            <a:pPr lvl="1">
              <a:spcBef>
                <a:spcPts val="0"/>
              </a:spcBef>
            </a:pPr>
            <a:r>
              <a:rPr lang="en-GB" dirty="0">
                <a:latin typeface="Calibri" panose="020F0502020204030204" pitchFamily="34" charset="0"/>
                <a:cs typeface="Calibri" panose="020F0502020204030204" pitchFamily="34" charset="0"/>
              </a:rPr>
              <a:t>R and D in Big Data, Adaptive Case Management</a:t>
            </a:r>
          </a:p>
          <a:p>
            <a:endParaRPr lang="en-GB" dirty="0"/>
          </a:p>
        </p:txBody>
      </p:sp>
    </p:spTree>
    <p:extLst>
      <p:ext uri="{BB962C8B-B14F-4D97-AF65-F5344CB8AC3E}">
        <p14:creationId xmlns:p14="http://schemas.microsoft.com/office/powerpoint/2010/main" val="1436929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Thank You</a:t>
            </a:r>
            <a:endParaRPr lang="en-GB" dirty="0"/>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70535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New Charter</a:t>
            </a:r>
            <a:endParaRPr lang="en-GB" dirty="0"/>
          </a:p>
        </p:txBody>
      </p:sp>
      <p:sp>
        <p:nvSpPr>
          <p:cNvPr id="3" name="Content Placeholder 2"/>
          <p:cNvSpPr>
            <a:spLocks noGrp="1"/>
          </p:cNvSpPr>
          <p:nvPr>
            <p:ph sz="half" idx="1"/>
          </p:nvPr>
        </p:nvSpPr>
        <p:spPr/>
        <p:txBody>
          <a:bodyPr/>
          <a:lstStyle/>
          <a:p>
            <a:r>
              <a:rPr lang="en-GB" dirty="0" smtClean="0"/>
              <a:t>15 years as New Charter – experience from many years previous as part of Tameside Council</a:t>
            </a:r>
          </a:p>
          <a:p>
            <a:r>
              <a:rPr lang="en-GB" dirty="0" smtClean="0"/>
              <a:t>19,000 homes managed through 3 major brands</a:t>
            </a:r>
          </a:p>
          <a:p>
            <a:r>
              <a:rPr lang="en-GB" dirty="0" smtClean="0"/>
              <a:t>Turnover greater than £100m</a:t>
            </a:r>
          </a:p>
          <a:p>
            <a:r>
              <a:rPr lang="en-GB" dirty="0" smtClean="0"/>
              <a:t>Around 1,000 directly employed staff</a:t>
            </a:r>
          </a:p>
          <a:p>
            <a:endParaRPr lang="en-GB" dirty="0"/>
          </a:p>
        </p:txBody>
      </p:sp>
      <p:pic>
        <p:nvPicPr>
          <p:cNvPr id="4" name="Picture 5" descr="July2004Internalcropp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299" y="3645024"/>
            <a:ext cx="1969903" cy="2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3645023"/>
            <a:ext cx="5688632" cy="2653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65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Challenge</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15950"/>
            <a:ext cx="7053544" cy="529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547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is </a:t>
            </a:r>
            <a:r>
              <a:rPr lang="en-GB" dirty="0" smtClean="0"/>
              <a:t>“CRM” </a:t>
            </a:r>
            <a:r>
              <a:rPr lang="en-GB" dirty="0" smtClean="0"/>
              <a:t>not CRM?</a:t>
            </a:r>
            <a:endParaRPr lang="en-GB" dirty="0"/>
          </a:p>
        </p:txBody>
      </p:sp>
      <p:sp>
        <p:nvSpPr>
          <p:cNvPr id="3" name="Content Placeholder 2"/>
          <p:cNvSpPr>
            <a:spLocks noGrp="1"/>
          </p:cNvSpPr>
          <p:nvPr>
            <p:ph sz="half" idx="1"/>
          </p:nvPr>
        </p:nvSpPr>
        <p:spPr>
          <a:xfrm>
            <a:off x="457200" y="1143000"/>
            <a:ext cx="8435280" cy="4983163"/>
          </a:xfrm>
        </p:spPr>
        <p:txBody>
          <a:bodyPr/>
          <a:lstStyle/>
          <a:p>
            <a:pPr>
              <a:lnSpc>
                <a:spcPts val="3000"/>
              </a:lnSpc>
            </a:pPr>
            <a:r>
              <a:rPr lang="en-GB" altLang="en-US" dirty="0" smtClean="0"/>
              <a:t>Most </a:t>
            </a:r>
            <a:r>
              <a:rPr lang="en-GB" altLang="en-US" dirty="0"/>
              <a:t>CRM systems are concerned with the enterprise’s outward relationship with its </a:t>
            </a:r>
            <a:r>
              <a:rPr lang="en-GB" altLang="en-US" dirty="0" smtClean="0"/>
              <a:t>potential customers – and with selling</a:t>
            </a:r>
            <a:endParaRPr lang="en-GB" altLang="en-US" dirty="0"/>
          </a:p>
          <a:p>
            <a:pPr lvl="1">
              <a:lnSpc>
                <a:spcPts val="3000"/>
              </a:lnSpc>
            </a:pPr>
            <a:r>
              <a:rPr lang="en-GB" altLang="en-US" dirty="0" smtClean="0"/>
              <a:t>What if </a:t>
            </a:r>
            <a:r>
              <a:rPr lang="en-GB" altLang="en-US" dirty="0" smtClean="0"/>
              <a:t>you’re dealing with </a:t>
            </a:r>
            <a:r>
              <a:rPr lang="en-GB" altLang="en-US" sz="3200" dirty="0" smtClean="0"/>
              <a:t>C</a:t>
            </a:r>
            <a:r>
              <a:rPr lang="en-GB" altLang="en-US" dirty="0" smtClean="0"/>
              <a:t>itizen</a:t>
            </a:r>
            <a:r>
              <a:rPr lang="en-GB" altLang="en-US" dirty="0" smtClean="0"/>
              <a:t>–RM?</a:t>
            </a:r>
            <a:endParaRPr lang="en-GB" altLang="en-US" dirty="0"/>
          </a:p>
          <a:p>
            <a:pPr lvl="1">
              <a:lnSpc>
                <a:spcPts val="3000"/>
              </a:lnSpc>
            </a:pPr>
            <a:r>
              <a:rPr lang="en-GB" altLang="en-US" dirty="0" smtClean="0"/>
              <a:t>What if the </a:t>
            </a:r>
            <a:r>
              <a:rPr lang="en-GB" altLang="en-US" dirty="0" smtClean="0"/>
              <a:t>C-</a:t>
            </a:r>
            <a:r>
              <a:rPr lang="en-GB" altLang="en-US" sz="3600" dirty="0" smtClean="0"/>
              <a:t>R</a:t>
            </a:r>
            <a:r>
              <a:rPr lang="en-GB" altLang="en-US" dirty="0"/>
              <a:t>elationship</a:t>
            </a:r>
            <a:r>
              <a:rPr lang="en-GB" altLang="en-US" dirty="0" smtClean="0"/>
              <a:t>-M </a:t>
            </a:r>
            <a:r>
              <a:rPr lang="en-GB" altLang="en-US" dirty="0" smtClean="0"/>
              <a:t>is </a:t>
            </a:r>
            <a:r>
              <a:rPr lang="en-GB" altLang="en-US" dirty="0" smtClean="0"/>
              <a:t>lifelong?</a:t>
            </a:r>
          </a:p>
          <a:p>
            <a:pPr lvl="1">
              <a:lnSpc>
                <a:spcPts val="3000"/>
              </a:lnSpc>
            </a:pPr>
            <a:r>
              <a:rPr lang="en-GB" dirty="0" smtClean="0"/>
              <a:t>What if they want help, not CR-</a:t>
            </a:r>
            <a:r>
              <a:rPr lang="en-GB" sz="4000" dirty="0" smtClean="0"/>
              <a:t>M</a:t>
            </a:r>
            <a:r>
              <a:rPr lang="en-GB" dirty="0" smtClean="0"/>
              <a:t>anaging?</a:t>
            </a:r>
            <a:endParaRPr lang="en-GB" dirty="0"/>
          </a:p>
        </p:txBody>
      </p:sp>
      <p:pic>
        <p:nvPicPr>
          <p:cNvPr id="2052" name="Picture 4" descr="http://www.almostzara.com/wp-content/uploads/shouting-at-ph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077072"/>
            <a:ext cx="2807827" cy="17579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077072"/>
            <a:ext cx="3220963" cy="178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419872" y="4581128"/>
            <a:ext cx="1512168" cy="646331"/>
          </a:xfrm>
          <a:prstGeom prst="rect">
            <a:avLst/>
          </a:prstGeom>
          <a:noFill/>
        </p:spPr>
        <p:txBody>
          <a:bodyPr wrap="square" rtlCol="0">
            <a:spAutoFit/>
          </a:bodyPr>
          <a:lstStyle/>
          <a:p>
            <a:pPr algn="ctr"/>
            <a:r>
              <a:rPr lang="en-GB" dirty="0" smtClean="0"/>
              <a:t>Is this your CRM?</a:t>
            </a:r>
            <a:endParaRPr lang="en-GB" dirty="0"/>
          </a:p>
        </p:txBody>
      </p:sp>
      <p:sp>
        <p:nvSpPr>
          <p:cNvPr id="10" name="TextBox 9"/>
          <p:cNvSpPr txBox="1"/>
          <p:nvPr/>
        </p:nvSpPr>
        <p:spPr>
          <a:xfrm>
            <a:off x="7812360" y="4581128"/>
            <a:ext cx="1512168" cy="646331"/>
          </a:xfrm>
          <a:prstGeom prst="rect">
            <a:avLst/>
          </a:prstGeom>
          <a:noFill/>
        </p:spPr>
        <p:txBody>
          <a:bodyPr wrap="square" rtlCol="0">
            <a:spAutoFit/>
          </a:bodyPr>
          <a:lstStyle/>
          <a:p>
            <a:pPr algn="ctr"/>
            <a:r>
              <a:rPr lang="en-GB" dirty="0" smtClean="0"/>
              <a:t>Or is THIS your CRM?</a:t>
            </a:r>
            <a:endParaRPr lang="en-GB" dirty="0"/>
          </a:p>
        </p:txBody>
      </p:sp>
      <p:sp>
        <p:nvSpPr>
          <p:cNvPr id="11" name="TextBox 10"/>
          <p:cNvSpPr txBox="1"/>
          <p:nvPr/>
        </p:nvSpPr>
        <p:spPr>
          <a:xfrm>
            <a:off x="6516216" y="4437112"/>
            <a:ext cx="1512168" cy="923330"/>
          </a:xfrm>
          <a:prstGeom prst="rect">
            <a:avLst/>
          </a:prstGeom>
          <a:noFill/>
        </p:spPr>
        <p:txBody>
          <a:bodyPr wrap="square" rtlCol="0">
            <a:spAutoFit/>
          </a:bodyPr>
          <a:lstStyle/>
          <a:p>
            <a:pPr algn="ctr"/>
            <a:r>
              <a:rPr lang="en-GB" dirty="0" smtClean="0"/>
              <a:t>Or isn’t “this” the problem at all ?</a:t>
            </a:r>
            <a:endParaRPr lang="en-GB" dirty="0"/>
          </a:p>
        </p:txBody>
      </p:sp>
    </p:spTree>
    <p:extLst>
      <p:ext uri="{BB962C8B-B14F-4D97-AF65-F5344CB8AC3E}">
        <p14:creationId xmlns:p14="http://schemas.microsoft.com/office/powerpoint/2010/main" val="323068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0"/>
                            </p:stCondLst>
                            <p:childTnLst>
                              <p:par>
                                <p:cTn id="22" presetID="10" presetClass="exit" presetSubtype="0" fill="hold" grpId="1" nodeType="afterEffect">
                                  <p:stCondLst>
                                    <p:cond delay="100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 presetClass="entr" presetSubtype="0"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2052"/>
                                        </p:tgtEl>
                                        <p:attrNameLst>
                                          <p:attrName>style.visibility</p:attrName>
                                        </p:attrNameLst>
                                      </p:cBhvr>
                                      <p:to>
                                        <p:strVal val="visible"/>
                                      </p:to>
                                    </p:set>
                                  </p:childTnLst>
                                </p:cTn>
                              </p:par>
                              <p:par>
                                <p:cTn id="29" presetID="42" presetClass="path" presetSubtype="0" accel="50000" decel="50000" fill="hold" grpId="1" nodeType="withEffect">
                                  <p:stCondLst>
                                    <p:cond delay="1000"/>
                                  </p:stCondLst>
                                  <p:childTnLst>
                                    <p:animMotion origin="layout" path="M -0.00382 -0.0051 L -0.16927 -0.0051 " pathEditMode="relative" rAng="0" ptsTypes="AA">
                                      <p:cBhvr>
                                        <p:cTn id="30" dur="2000" fill="hold"/>
                                        <p:tgtEl>
                                          <p:spTgt spid="10"/>
                                        </p:tgtEl>
                                        <p:attrNameLst>
                                          <p:attrName>ppt_x</p:attrName>
                                          <p:attrName>ppt_y</p:attrName>
                                        </p:attrNameLst>
                                      </p:cBhvr>
                                      <p:rCtr x="-8281" y="0"/>
                                    </p:animMotion>
                                  </p:childTnLst>
                                </p:cTn>
                              </p:par>
                              <p:par>
                                <p:cTn id="31" presetID="42" presetClass="path" presetSubtype="0" accel="50000" decel="50000" fill="hold" nodeType="withEffect">
                                  <p:stCondLst>
                                    <p:cond delay="1000"/>
                                  </p:stCondLst>
                                  <p:childTnLst>
                                    <p:animMotion origin="layout" path="M 3.88889E-6 -1.85185E-6 L -0.22049 -1.85185E-6 " pathEditMode="relative" rAng="0" ptsTypes="AA">
                                      <p:cBhvr>
                                        <p:cTn id="32" dur="2000" fill="hold"/>
                                        <p:tgtEl>
                                          <p:spTgt spid="2052"/>
                                        </p:tgtEl>
                                        <p:attrNameLst>
                                          <p:attrName>ppt_x</p:attrName>
                                          <p:attrName>ppt_y</p:attrName>
                                        </p:attrNameLst>
                                      </p:cBhvr>
                                      <p:rCtr x="-11024" y="0"/>
                                    </p:animMotion>
                                  </p:childTnLst>
                                </p:cTn>
                              </p:par>
                            </p:childTnLst>
                          </p:cTn>
                        </p:par>
                        <p:par>
                          <p:cTn id="33" fill="hold">
                            <p:stCondLst>
                              <p:cond delay="3000"/>
                            </p:stCondLst>
                            <p:childTnLst>
                              <p:par>
                                <p:cTn id="34" presetID="10" presetClass="exit" presetSubtype="0" fill="hold" grpId="2" nodeType="afterEffect">
                                  <p:stCondLst>
                                    <p:cond delay="1000"/>
                                  </p:stCondLst>
                                  <p:childTnLst>
                                    <p:animEffect transition="out" filter="fade">
                                      <p:cBhvr>
                                        <p:cTn id="35" dur="250"/>
                                        <p:tgtEl>
                                          <p:spTgt spid="10"/>
                                        </p:tgtEl>
                                      </p:cBhvr>
                                    </p:animEffect>
                                    <p:set>
                                      <p:cBhvr>
                                        <p:cTn id="36" dur="1" fill="hold">
                                          <p:stCondLst>
                                            <p:cond delay="249"/>
                                          </p:stCondLst>
                                        </p:cTn>
                                        <p:tgtEl>
                                          <p:spTgt spid="10"/>
                                        </p:tgtEl>
                                        <p:attrNameLst>
                                          <p:attrName>style.visibility</p:attrName>
                                        </p:attrNameLst>
                                      </p:cBhvr>
                                      <p:to>
                                        <p:strVal val="hidden"/>
                                      </p:to>
                                    </p:set>
                                  </p:childTnLst>
                                </p:cTn>
                              </p:par>
                            </p:childTnLst>
                          </p:cTn>
                        </p:par>
                        <p:par>
                          <p:cTn id="37" fill="hold">
                            <p:stCondLst>
                              <p:cond delay="425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0" grpId="2"/>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Challenges</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15950"/>
            <a:ext cx="7053544" cy="529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951882" y="1628800"/>
            <a:ext cx="2188070" cy="1800200"/>
            <a:chOff x="1951882" y="1628800"/>
            <a:chExt cx="2188070" cy="1800200"/>
          </a:xfrm>
        </p:grpSpPr>
        <p:sp>
          <p:nvSpPr>
            <p:cNvPr id="3" name="Rectangle 2"/>
            <p:cNvSpPr/>
            <p:nvPr/>
          </p:nvSpPr>
          <p:spPr>
            <a:xfrm>
              <a:off x="1979712" y="1628800"/>
              <a:ext cx="2160240" cy="1800200"/>
            </a:xfrm>
            <a:prstGeom prst="rect">
              <a:avLst/>
            </a:prstGeom>
            <a:solidFill>
              <a:srgbClr val="FFFFFF">
                <a:alpha val="6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rot="19340072">
              <a:off x="1951882" y="2266442"/>
              <a:ext cx="2089852" cy="369332"/>
            </a:xfrm>
            <a:prstGeom prst="rect">
              <a:avLst/>
            </a:prstGeom>
            <a:noFill/>
          </p:spPr>
          <p:txBody>
            <a:bodyPr wrap="square" rtlCol="0">
              <a:spAutoFit/>
            </a:bodyPr>
            <a:lstStyle/>
            <a:p>
              <a:pPr algn="ctr"/>
              <a:r>
                <a:rPr lang="en-GB" b="1" dirty="0" smtClean="0"/>
                <a:t>INTEGRATION</a:t>
              </a:r>
              <a:endParaRPr lang="en-GB" b="1" dirty="0"/>
            </a:p>
          </p:txBody>
        </p:sp>
      </p:grpSp>
      <p:grpSp>
        <p:nvGrpSpPr>
          <p:cNvPr id="7" name="Group 6"/>
          <p:cNvGrpSpPr/>
          <p:nvPr/>
        </p:nvGrpSpPr>
        <p:grpSpPr>
          <a:xfrm>
            <a:off x="5076056" y="1628800"/>
            <a:ext cx="2188070" cy="1800200"/>
            <a:chOff x="1951882" y="1628800"/>
            <a:chExt cx="2188070" cy="1800200"/>
          </a:xfrm>
        </p:grpSpPr>
        <p:sp>
          <p:nvSpPr>
            <p:cNvPr id="8" name="Rectangle 7"/>
            <p:cNvSpPr/>
            <p:nvPr/>
          </p:nvSpPr>
          <p:spPr>
            <a:xfrm>
              <a:off x="1979712" y="1628800"/>
              <a:ext cx="2160240" cy="1800200"/>
            </a:xfrm>
            <a:prstGeom prst="rect">
              <a:avLst/>
            </a:prstGeom>
            <a:solidFill>
              <a:srgbClr val="FFFFFF">
                <a:alpha val="6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rot="19340072">
              <a:off x="1951882" y="1989444"/>
              <a:ext cx="2089852" cy="923330"/>
            </a:xfrm>
            <a:prstGeom prst="rect">
              <a:avLst/>
            </a:prstGeom>
            <a:noFill/>
          </p:spPr>
          <p:txBody>
            <a:bodyPr wrap="square" rtlCol="0">
              <a:spAutoFit/>
            </a:bodyPr>
            <a:lstStyle/>
            <a:p>
              <a:pPr algn="ctr"/>
              <a:r>
                <a:rPr lang="en-GB" b="1" dirty="0" smtClean="0"/>
                <a:t>WORKFLOW AND INTEGRATION</a:t>
              </a:r>
              <a:endParaRPr lang="en-GB" b="1" dirty="0"/>
            </a:p>
          </p:txBody>
        </p:sp>
      </p:grpSp>
      <p:grpSp>
        <p:nvGrpSpPr>
          <p:cNvPr id="21" name="Group 20"/>
          <p:cNvGrpSpPr/>
          <p:nvPr/>
        </p:nvGrpSpPr>
        <p:grpSpPr>
          <a:xfrm>
            <a:off x="5076056" y="3573016"/>
            <a:ext cx="2188070" cy="1800200"/>
            <a:chOff x="1951882" y="1628800"/>
            <a:chExt cx="2188070" cy="1800200"/>
          </a:xfrm>
        </p:grpSpPr>
        <p:sp>
          <p:nvSpPr>
            <p:cNvPr id="22" name="Rectangle 21"/>
            <p:cNvSpPr/>
            <p:nvPr/>
          </p:nvSpPr>
          <p:spPr>
            <a:xfrm>
              <a:off x="1979712" y="1628800"/>
              <a:ext cx="2160240" cy="1800200"/>
            </a:xfrm>
            <a:prstGeom prst="rect">
              <a:avLst/>
            </a:prstGeom>
            <a:solidFill>
              <a:srgbClr val="FFFFFF">
                <a:alpha val="6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rot="19340072">
              <a:off x="1951882" y="2127943"/>
              <a:ext cx="2089852" cy="646331"/>
            </a:xfrm>
            <a:prstGeom prst="rect">
              <a:avLst/>
            </a:prstGeom>
            <a:noFill/>
          </p:spPr>
          <p:txBody>
            <a:bodyPr wrap="square" rtlCol="0">
              <a:spAutoFit/>
            </a:bodyPr>
            <a:lstStyle/>
            <a:p>
              <a:pPr algn="ctr"/>
              <a:r>
                <a:rPr lang="en-GB" b="1" dirty="0" smtClean="0"/>
                <a:t>DATA COLLECTION</a:t>
              </a:r>
              <a:endParaRPr lang="en-GB" b="1" dirty="0"/>
            </a:p>
          </p:txBody>
        </p:sp>
      </p:grpSp>
      <p:grpSp>
        <p:nvGrpSpPr>
          <p:cNvPr id="24" name="Group 23"/>
          <p:cNvGrpSpPr/>
          <p:nvPr/>
        </p:nvGrpSpPr>
        <p:grpSpPr>
          <a:xfrm>
            <a:off x="1515906" y="3347574"/>
            <a:ext cx="2847975" cy="2209800"/>
            <a:chOff x="1515906" y="3347574"/>
            <a:chExt cx="2847975" cy="2209800"/>
          </a:xfrm>
        </p:grpSpPr>
        <p:sp>
          <p:nvSpPr>
            <p:cNvPr id="6" name="Freeform 5"/>
            <p:cNvSpPr/>
            <p:nvPr/>
          </p:nvSpPr>
          <p:spPr>
            <a:xfrm rot="588413">
              <a:off x="1515906" y="3347574"/>
              <a:ext cx="2847975" cy="2209800"/>
            </a:xfrm>
            <a:custGeom>
              <a:avLst/>
              <a:gdLst>
                <a:gd name="connsiteX0" fmla="*/ 333375 w 2847975"/>
                <a:gd name="connsiteY0" fmla="*/ 1619250 h 2209800"/>
                <a:gd name="connsiteX1" fmla="*/ 523875 w 2847975"/>
                <a:gd name="connsiteY1" fmla="*/ 1933575 h 2209800"/>
                <a:gd name="connsiteX2" fmla="*/ 1257300 w 2847975"/>
                <a:gd name="connsiteY2" fmla="*/ 2209800 h 2209800"/>
                <a:gd name="connsiteX3" fmla="*/ 2724150 w 2847975"/>
                <a:gd name="connsiteY3" fmla="*/ 2124075 h 2209800"/>
                <a:gd name="connsiteX4" fmla="*/ 2847975 w 2847975"/>
                <a:gd name="connsiteY4" fmla="*/ 104775 h 2209800"/>
                <a:gd name="connsiteX5" fmla="*/ 0 w 2847975"/>
                <a:gd name="connsiteY5" fmla="*/ 0 h 2209800"/>
                <a:gd name="connsiteX6" fmla="*/ 209550 w 2847975"/>
                <a:gd name="connsiteY6" fmla="*/ 12954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975" h="2209800">
                  <a:moveTo>
                    <a:pt x="333375" y="1619250"/>
                  </a:moveTo>
                  <a:lnTo>
                    <a:pt x="523875" y="1933575"/>
                  </a:lnTo>
                  <a:lnTo>
                    <a:pt x="1257300" y="2209800"/>
                  </a:lnTo>
                  <a:lnTo>
                    <a:pt x="2724150" y="2124075"/>
                  </a:lnTo>
                  <a:lnTo>
                    <a:pt x="2847975" y="104775"/>
                  </a:lnTo>
                  <a:lnTo>
                    <a:pt x="0" y="0"/>
                  </a:lnTo>
                  <a:lnTo>
                    <a:pt x="209550" y="1295400"/>
                  </a:lnTo>
                </a:path>
              </a:pathLst>
            </a:custGeom>
            <a:solidFill>
              <a:schemeClr val="bg1">
                <a:alpha val="6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rot="19340072">
              <a:off x="1894967" y="4000151"/>
              <a:ext cx="2089852" cy="646331"/>
            </a:xfrm>
            <a:prstGeom prst="rect">
              <a:avLst/>
            </a:prstGeom>
            <a:noFill/>
          </p:spPr>
          <p:txBody>
            <a:bodyPr wrap="square" rtlCol="0">
              <a:spAutoFit/>
            </a:bodyPr>
            <a:lstStyle/>
            <a:p>
              <a:pPr algn="ctr"/>
              <a:r>
                <a:rPr lang="en-GB" b="1" dirty="0" smtClean="0"/>
                <a:t>WORK</a:t>
              </a:r>
              <a:r>
                <a:rPr lang="en-GB" dirty="0" smtClean="0"/>
                <a:t> </a:t>
              </a:r>
              <a:br>
                <a:rPr lang="en-GB" dirty="0" smtClean="0"/>
              </a:br>
              <a:r>
                <a:rPr lang="en-GB" b="1" dirty="0" smtClean="0"/>
                <a:t>MANAGEMENT</a:t>
              </a:r>
              <a:endParaRPr lang="en-GB" b="1" dirty="0"/>
            </a:p>
          </p:txBody>
        </p:sp>
      </p:grpSp>
    </p:spTree>
    <p:extLst>
      <p:ext uri="{BB962C8B-B14F-4D97-AF65-F5344CB8AC3E}">
        <p14:creationId xmlns:p14="http://schemas.microsoft.com/office/powerpoint/2010/main" val="177757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in a “customer” journey?</a:t>
            </a:r>
            <a:endParaRPr lang="en-GB" dirty="0"/>
          </a:p>
        </p:txBody>
      </p:sp>
      <p:pic>
        <p:nvPicPr>
          <p:cNvPr id="276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706" y="2637880"/>
            <a:ext cx="581098" cy="75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75656" y="3388376"/>
            <a:ext cx="797122" cy="261610"/>
          </a:xfrm>
          <a:prstGeom prst="rect">
            <a:avLst/>
          </a:prstGeom>
          <a:noFill/>
        </p:spPr>
        <p:txBody>
          <a:bodyPr wrap="square" rtlCol="0">
            <a:spAutoFit/>
          </a:bodyPr>
          <a:lstStyle/>
          <a:p>
            <a:r>
              <a:rPr lang="en-GB" sz="1100" dirty="0" smtClean="0"/>
              <a:t>Customer</a:t>
            </a:r>
            <a:endParaRPr lang="en-GB" sz="1100" dirty="0"/>
          </a:p>
        </p:txBody>
      </p:sp>
      <p:pic>
        <p:nvPicPr>
          <p:cNvPr id="276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0224" y="2698915"/>
            <a:ext cx="1368152" cy="68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2282920" y="1412776"/>
            <a:ext cx="1159192" cy="4176464"/>
            <a:chOff x="3507056" y="2060848"/>
            <a:chExt cx="1159192" cy="4176464"/>
          </a:xfrm>
        </p:grpSpPr>
        <p:sp>
          <p:nvSpPr>
            <p:cNvPr id="10" name="TextBox 9"/>
            <p:cNvSpPr txBox="1"/>
            <p:nvPr/>
          </p:nvSpPr>
          <p:spPr>
            <a:xfrm>
              <a:off x="3507056" y="2060848"/>
              <a:ext cx="1064944" cy="523220"/>
            </a:xfrm>
            <a:prstGeom prst="rect">
              <a:avLst/>
            </a:prstGeom>
            <a:noFill/>
          </p:spPr>
          <p:txBody>
            <a:bodyPr wrap="square" rtlCol="0">
              <a:spAutoFit/>
            </a:bodyPr>
            <a:lstStyle/>
            <a:p>
              <a:pPr algn="ctr"/>
              <a:r>
                <a:rPr lang="en-GB" sz="1400" dirty="0" smtClean="0"/>
                <a:t>Customer Journey</a:t>
              </a:r>
              <a:endParaRPr lang="en-GB" sz="1400" dirty="0"/>
            </a:p>
          </p:txBody>
        </p:sp>
        <p:grpSp>
          <p:nvGrpSpPr>
            <p:cNvPr id="27671" name="Group 27670"/>
            <p:cNvGrpSpPr/>
            <p:nvPr/>
          </p:nvGrpSpPr>
          <p:grpSpPr>
            <a:xfrm>
              <a:off x="3807185" y="2688672"/>
              <a:ext cx="859063" cy="3548640"/>
              <a:chOff x="1192658" y="2688672"/>
              <a:chExt cx="859063" cy="3548640"/>
            </a:xfrm>
          </p:grpSpPr>
          <p:cxnSp>
            <p:nvCxnSpPr>
              <p:cNvPr id="27655" name="Straight Connector 27654"/>
              <p:cNvCxnSpPr/>
              <p:nvPr/>
            </p:nvCxnSpPr>
            <p:spPr bwMode="auto">
              <a:xfrm>
                <a:off x="1192658" y="2688672"/>
                <a:ext cx="859063" cy="452296"/>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7" name="Straight Connector 27656"/>
              <p:cNvCxnSpPr/>
              <p:nvPr/>
            </p:nvCxnSpPr>
            <p:spPr bwMode="auto">
              <a:xfrm flipH="1">
                <a:off x="1192658" y="3140968"/>
                <a:ext cx="859063" cy="432048"/>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9" name="Straight Connector 27658"/>
              <p:cNvCxnSpPr/>
              <p:nvPr/>
            </p:nvCxnSpPr>
            <p:spPr bwMode="auto">
              <a:xfrm>
                <a:off x="1192658" y="3573016"/>
                <a:ext cx="0" cy="457200"/>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1" name="Straight Connector 27660"/>
              <p:cNvCxnSpPr/>
              <p:nvPr/>
            </p:nvCxnSpPr>
            <p:spPr bwMode="auto">
              <a:xfrm>
                <a:off x="1192658" y="4030216"/>
                <a:ext cx="859063" cy="406896"/>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3" name="Straight Connector 27662"/>
              <p:cNvCxnSpPr/>
              <p:nvPr/>
            </p:nvCxnSpPr>
            <p:spPr bwMode="auto">
              <a:xfrm flipH="1">
                <a:off x="1192659" y="4437112"/>
                <a:ext cx="859062" cy="504056"/>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5" name="Straight Connector 27664"/>
              <p:cNvCxnSpPr/>
              <p:nvPr/>
            </p:nvCxnSpPr>
            <p:spPr bwMode="auto">
              <a:xfrm>
                <a:off x="1192658" y="4941168"/>
                <a:ext cx="859063" cy="360040"/>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7" name="Straight Connector 27666"/>
              <p:cNvCxnSpPr/>
              <p:nvPr/>
            </p:nvCxnSpPr>
            <p:spPr bwMode="auto">
              <a:xfrm>
                <a:off x="2051721" y="5301208"/>
                <a:ext cx="0" cy="504056"/>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9" name="Straight Connector 27668"/>
              <p:cNvCxnSpPr/>
              <p:nvPr/>
            </p:nvCxnSpPr>
            <p:spPr bwMode="auto">
              <a:xfrm flipH="1">
                <a:off x="1192658" y="5805264"/>
                <a:ext cx="859063" cy="432048"/>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9" name="TextBox 18"/>
          <p:cNvSpPr txBox="1"/>
          <p:nvPr/>
        </p:nvSpPr>
        <p:spPr>
          <a:xfrm>
            <a:off x="3998337" y="3388376"/>
            <a:ext cx="955942" cy="261610"/>
          </a:xfrm>
          <a:prstGeom prst="rect">
            <a:avLst/>
          </a:prstGeom>
          <a:noFill/>
        </p:spPr>
        <p:txBody>
          <a:bodyPr wrap="square" rtlCol="0">
            <a:spAutoFit/>
          </a:bodyPr>
          <a:lstStyle/>
          <a:p>
            <a:r>
              <a:rPr lang="en-GB" sz="1100" dirty="0" smtClean="0"/>
              <a:t>Enterprise</a:t>
            </a:r>
            <a:endParaRPr lang="en-GB" sz="1100" dirty="0"/>
          </a:p>
        </p:txBody>
      </p:sp>
      <p:sp>
        <p:nvSpPr>
          <p:cNvPr id="7" name="Rectangle 6"/>
          <p:cNvSpPr/>
          <p:nvPr/>
        </p:nvSpPr>
        <p:spPr>
          <a:xfrm>
            <a:off x="1043608" y="1916832"/>
            <a:ext cx="1708622" cy="3888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3275856" y="1916832"/>
            <a:ext cx="2160239" cy="3888432"/>
          </a:xfrm>
          <a:prstGeom prst="rect">
            <a:avLst/>
          </a:prstGeom>
          <a:noFill/>
          <a:ln>
            <a:solidFill>
              <a:srgbClr val="8C0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3131840" y="2279804"/>
            <a:ext cx="521748" cy="2805499"/>
            <a:chOff x="4355976" y="2927876"/>
            <a:chExt cx="521748" cy="2805499"/>
          </a:xfrm>
        </p:grpSpPr>
        <p:sp>
          <p:nvSpPr>
            <p:cNvPr id="8" name="7-Point Star 7"/>
            <p:cNvSpPr/>
            <p:nvPr/>
          </p:nvSpPr>
          <p:spPr>
            <a:xfrm>
              <a:off x="4355976" y="2927876"/>
              <a:ext cx="432048" cy="432167"/>
            </a:xfrm>
            <a:prstGeom prst="star7">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7-Point Star 52"/>
            <p:cNvSpPr/>
            <p:nvPr/>
          </p:nvSpPr>
          <p:spPr>
            <a:xfrm>
              <a:off x="4355976" y="4221028"/>
              <a:ext cx="432048" cy="432167"/>
            </a:xfrm>
            <a:prstGeom prst="star7">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7-Point Star 54"/>
            <p:cNvSpPr/>
            <p:nvPr/>
          </p:nvSpPr>
          <p:spPr>
            <a:xfrm>
              <a:off x="4445676" y="5301208"/>
              <a:ext cx="432048" cy="432167"/>
            </a:xfrm>
            <a:prstGeom prst="star7">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p:cNvGrpSpPr/>
          <p:nvPr/>
        </p:nvGrpSpPr>
        <p:grpSpPr>
          <a:xfrm>
            <a:off x="2339752" y="2912450"/>
            <a:ext cx="459322" cy="1512347"/>
            <a:chOff x="3563888" y="3560522"/>
            <a:chExt cx="459322" cy="1512347"/>
          </a:xfrm>
        </p:grpSpPr>
        <p:sp>
          <p:nvSpPr>
            <p:cNvPr id="61" name="7-Point Star 60"/>
            <p:cNvSpPr/>
            <p:nvPr/>
          </p:nvSpPr>
          <p:spPr>
            <a:xfrm>
              <a:off x="3563888" y="3560522"/>
              <a:ext cx="432048" cy="432167"/>
            </a:xfrm>
            <a:prstGeom prst="star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7-Point Star 61"/>
            <p:cNvSpPr/>
            <p:nvPr/>
          </p:nvSpPr>
          <p:spPr>
            <a:xfrm>
              <a:off x="3591162" y="4640702"/>
              <a:ext cx="432048" cy="432167"/>
            </a:xfrm>
            <a:prstGeom prst="star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p:cNvGrpSpPr/>
          <p:nvPr/>
        </p:nvGrpSpPr>
        <p:grpSpPr>
          <a:xfrm>
            <a:off x="2242344" y="1412776"/>
            <a:ext cx="1203642" cy="4032448"/>
            <a:chOff x="3462606" y="2060848"/>
            <a:chExt cx="1203642" cy="4032448"/>
          </a:xfrm>
        </p:grpSpPr>
        <p:sp>
          <p:nvSpPr>
            <p:cNvPr id="64" name="TextBox 63"/>
            <p:cNvSpPr txBox="1"/>
            <p:nvPr/>
          </p:nvSpPr>
          <p:spPr>
            <a:xfrm>
              <a:off x="3462606" y="2060848"/>
              <a:ext cx="1159192" cy="523220"/>
            </a:xfrm>
            <a:prstGeom prst="rect">
              <a:avLst/>
            </a:prstGeom>
            <a:noFill/>
          </p:spPr>
          <p:txBody>
            <a:bodyPr wrap="square" rtlCol="0">
              <a:spAutoFit/>
            </a:bodyPr>
            <a:lstStyle/>
            <a:p>
              <a:pPr algn="ctr"/>
              <a:r>
                <a:rPr lang="en-GB" sz="1400" dirty="0" smtClean="0"/>
                <a:t>Customer Journey</a:t>
              </a:r>
              <a:endParaRPr lang="en-GB" sz="1400" dirty="0"/>
            </a:p>
          </p:txBody>
        </p:sp>
        <p:cxnSp>
          <p:nvCxnSpPr>
            <p:cNvPr id="65" name="Straight Connector 64"/>
            <p:cNvCxnSpPr/>
            <p:nvPr/>
          </p:nvCxnSpPr>
          <p:spPr bwMode="auto">
            <a:xfrm>
              <a:off x="3807185" y="2688672"/>
              <a:ext cx="859063" cy="452296"/>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p:nvPr/>
          </p:nvCxnSpPr>
          <p:spPr bwMode="auto">
            <a:xfrm flipH="1">
              <a:off x="3807185" y="3140968"/>
              <a:ext cx="859063" cy="432048"/>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p:nvPr/>
          </p:nvCxnSpPr>
          <p:spPr bwMode="auto">
            <a:xfrm>
              <a:off x="3807185" y="3573016"/>
              <a:ext cx="0" cy="457200"/>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p:nvPr/>
          </p:nvCxnSpPr>
          <p:spPr bwMode="auto">
            <a:xfrm>
              <a:off x="3807185" y="4030216"/>
              <a:ext cx="0" cy="2063080"/>
            </a:xfrm>
            <a:prstGeom prst="line">
              <a:avLst/>
            </a:prstGeom>
            <a:solidFill>
              <a:schemeClr val="accent1"/>
            </a:solidFill>
            <a:ln w="19050" cap="flat" cmpd="sng" algn="ctr">
              <a:solidFill>
                <a:schemeClr val="accent1">
                  <a:lumMod val="75000"/>
                </a:schemeClr>
              </a:solidFill>
              <a:prstDash val="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9" name="Content Placeholder 2"/>
          <p:cNvSpPr txBox="1">
            <a:spLocks/>
          </p:cNvSpPr>
          <p:nvPr/>
        </p:nvSpPr>
        <p:spPr bwMode="auto">
          <a:xfrm>
            <a:off x="5652120" y="1716995"/>
            <a:ext cx="3312368" cy="428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sz="2400">
                <a:solidFill>
                  <a:srgbClr val="000066"/>
                </a:solidFill>
                <a:latin typeface="+mn-lt"/>
                <a:ea typeface="+mn-ea"/>
                <a:cs typeface="+mn-cs"/>
              </a:defRPr>
            </a:lvl1pPr>
            <a:lvl2pPr marL="742950" indent="-285750" algn="l" rtl="0" eaLnBrk="1" fontAlgn="base" hangingPunct="1">
              <a:spcBef>
                <a:spcPct val="20000"/>
              </a:spcBef>
              <a:spcAft>
                <a:spcPct val="0"/>
              </a:spcAft>
              <a:buBlip>
                <a:blip r:embed="rId5"/>
              </a:buBlip>
              <a:defRPr sz="2000">
                <a:solidFill>
                  <a:srgbClr val="000066"/>
                </a:solidFill>
                <a:latin typeface="+mn-lt"/>
              </a:defRPr>
            </a:lvl2pPr>
            <a:lvl3pPr marL="1143000" indent="-228600" algn="l" rtl="0" eaLnBrk="1" fontAlgn="base" hangingPunct="1">
              <a:spcBef>
                <a:spcPct val="20000"/>
              </a:spcBef>
              <a:spcAft>
                <a:spcPct val="0"/>
              </a:spcAft>
              <a:buBlip>
                <a:blip r:embed="rId5"/>
              </a:buBlip>
              <a:defRPr>
                <a:solidFill>
                  <a:srgbClr val="000066"/>
                </a:solidFill>
                <a:latin typeface="+mn-lt"/>
              </a:defRPr>
            </a:lvl3pPr>
            <a:lvl4pPr marL="1600200" indent="-228600" algn="l" rtl="0" eaLnBrk="1" fontAlgn="base" hangingPunct="1">
              <a:spcBef>
                <a:spcPct val="20000"/>
              </a:spcBef>
              <a:spcAft>
                <a:spcPct val="0"/>
              </a:spcAft>
              <a:buBlip>
                <a:blip r:embed="rId5"/>
              </a:buBlip>
              <a:defRPr sz="1600">
                <a:solidFill>
                  <a:srgbClr val="000066"/>
                </a:solidFill>
                <a:latin typeface="+mn-lt"/>
              </a:defRPr>
            </a:lvl4pPr>
            <a:lvl5pPr marL="2057400" indent="-228600" algn="l" rtl="0" eaLnBrk="1" fontAlgn="base" hangingPunct="1">
              <a:spcBef>
                <a:spcPct val="20000"/>
              </a:spcBef>
              <a:spcAft>
                <a:spcPct val="0"/>
              </a:spcAft>
              <a:buBlip>
                <a:blip r:embed="rId5"/>
              </a:buBlip>
              <a:defRPr sz="1600">
                <a:solidFill>
                  <a:srgbClr val="000066"/>
                </a:solidFill>
                <a:latin typeface="+mn-lt"/>
              </a:defRPr>
            </a:lvl5pPr>
            <a:lvl6pPr marL="2514600" indent="-228600" algn="l" rtl="0" eaLnBrk="1" fontAlgn="base" hangingPunct="1">
              <a:spcBef>
                <a:spcPct val="20000"/>
              </a:spcBef>
              <a:spcAft>
                <a:spcPct val="0"/>
              </a:spcAft>
              <a:buBlip>
                <a:blip r:embed="rId5"/>
              </a:buBlip>
              <a:defRPr sz="1600">
                <a:solidFill>
                  <a:srgbClr val="000066"/>
                </a:solidFill>
                <a:latin typeface="+mn-lt"/>
              </a:defRPr>
            </a:lvl6pPr>
            <a:lvl7pPr marL="2971800" indent="-228600" algn="l" rtl="0" eaLnBrk="1" fontAlgn="base" hangingPunct="1">
              <a:spcBef>
                <a:spcPct val="20000"/>
              </a:spcBef>
              <a:spcAft>
                <a:spcPct val="0"/>
              </a:spcAft>
              <a:buBlip>
                <a:blip r:embed="rId5"/>
              </a:buBlip>
              <a:defRPr sz="1600">
                <a:solidFill>
                  <a:srgbClr val="000066"/>
                </a:solidFill>
                <a:latin typeface="+mn-lt"/>
              </a:defRPr>
            </a:lvl7pPr>
            <a:lvl8pPr marL="3429000" indent="-228600" algn="l" rtl="0" eaLnBrk="1" fontAlgn="base" hangingPunct="1">
              <a:spcBef>
                <a:spcPct val="20000"/>
              </a:spcBef>
              <a:spcAft>
                <a:spcPct val="0"/>
              </a:spcAft>
              <a:buBlip>
                <a:blip r:embed="rId5"/>
              </a:buBlip>
              <a:defRPr sz="1600">
                <a:solidFill>
                  <a:srgbClr val="000066"/>
                </a:solidFill>
                <a:latin typeface="+mn-lt"/>
              </a:defRPr>
            </a:lvl8pPr>
            <a:lvl9pPr marL="3886200" indent="-228600" algn="l" rtl="0" eaLnBrk="1" fontAlgn="base" hangingPunct="1">
              <a:spcBef>
                <a:spcPct val="20000"/>
              </a:spcBef>
              <a:spcAft>
                <a:spcPct val="0"/>
              </a:spcAft>
              <a:buBlip>
                <a:blip r:embed="rId5"/>
              </a:buBlip>
              <a:defRPr sz="1600">
                <a:solidFill>
                  <a:srgbClr val="000066"/>
                </a:solidFill>
                <a:latin typeface="+mn-lt"/>
              </a:defRPr>
            </a:lvl9pPr>
          </a:lstStyle>
          <a:p>
            <a:r>
              <a:rPr lang="en-GB" kern="0" dirty="0" err="1" smtClean="0"/>
              <a:t>Touchpoints</a:t>
            </a:r>
            <a:endParaRPr lang="en-GB" kern="0" dirty="0" smtClean="0"/>
          </a:p>
          <a:p>
            <a:r>
              <a:rPr lang="en-GB" kern="0" dirty="0" smtClean="0"/>
              <a:t>Disconnects</a:t>
            </a:r>
          </a:p>
          <a:p>
            <a:pPr marL="0" indent="0">
              <a:buNone/>
            </a:pPr>
            <a:r>
              <a:rPr lang="en-GB" kern="0" dirty="0"/>
              <a:t>b</a:t>
            </a:r>
            <a:r>
              <a:rPr lang="en-GB" kern="0" dirty="0" smtClean="0"/>
              <a:t>ut hopefully not</a:t>
            </a:r>
          </a:p>
          <a:p>
            <a:r>
              <a:rPr lang="en-GB" kern="0" dirty="0" smtClean="0"/>
              <a:t>Breakdowns</a:t>
            </a:r>
          </a:p>
        </p:txBody>
      </p:sp>
    </p:spTree>
    <p:extLst>
      <p:ext uri="{BB962C8B-B14F-4D97-AF65-F5344CB8AC3E}">
        <p14:creationId xmlns:p14="http://schemas.microsoft.com/office/powerpoint/2010/main" val="329525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9">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9">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9">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9">
                                            <p:txEl>
                                              <p:pRg st="3" end="3"/>
                                            </p:txEl>
                                          </p:spTgt>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1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9"/>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1"/>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what’s </a:t>
            </a:r>
            <a:r>
              <a:rPr lang="en-GB" i="1" dirty="0" smtClean="0"/>
              <a:t>really </a:t>
            </a:r>
            <a:r>
              <a:rPr lang="en-GB" dirty="0" smtClean="0"/>
              <a:t>happening?</a:t>
            </a:r>
            <a:endParaRPr lang="en-GB" dirty="0"/>
          </a:p>
        </p:txBody>
      </p:sp>
      <p:sp>
        <p:nvSpPr>
          <p:cNvPr id="4" name="Slide Number Placeholder 3"/>
          <p:cNvSpPr>
            <a:spLocks noGrp="1"/>
          </p:cNvSpPr>
          <p:nvPr>
            <p:ph type="sldNum" sz="quarter" idx="12"/>
          </p:nvPr>
        </p:nvSpPr>
        <p:spPr>
          <a:xfrm>
            <a:off x="4312190" y="6245225"/>
            <a:ext cx="2133600" cy="476250"/>
          </a:xfrm>
        </p:spPr>
        <p:txBody>
          <a:bodyPr/>
          <a:lstStyle/>
          <a:p>
            <a:fld id="{DF6F215B-5929-4803-A122-184AA5AF2C38}" type="slidenum">
              <a:rPr lang="en-US" smtClean="0"/>
              <a:t>9</a:t>
            </a:fld>
            <a:endParaRPr lang="en-US" dirty="0"/>
          </a:p>
        </p:txBody>
      </p:sp>
      <p:pic>
        <p:nvPicPr>
          <p:cNvPr id="2767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3404" y="1700808"/>
            <a:ext cx="467500" cy="72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831488" y="1976847"/>
            <a:ext cx="3612720" cy="3960440"/>
            <a:chOff x="-36512" y="2276872"/>
            <a:chExt cx="3612720" cy="3960440"/>
          </a:xfrm>
        </p:grpSpPr>
        <p:pic>
          <p:nvPicPr>
            <p:cNvPr id="276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538" y="3285952"/>
              <a:ext cx="581098" cy="75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512" y="4036448"/>
              <a:ext cx="797122" cy="261610"/>
            </a:xfrm>
            <a:prstGeom prst="rect">
              <a:avLst/>
            </a:prstGeom>
            <a:noFill/>
          </p:spPr>
          <p:txBody>
            <a:bodyPr wrap="square" rtlCol="0">
              <a:spAutoFit/>
            </a:bodyPr>
            <a:lstStyle/>
            <a:p>
              <a:r>
                <a:rPr lang="en-GB" sz="1100" dirty="0" smtClean="0"/>
                <a:t>Customer</a:t>
              </a:r>
              <a:endParaRPr lang="en-GB" sz="1100" dirty="0"/>
            </a:p>
          </p:txBody>
        </p:sp>
        <p:pic>
          <p:nvPicPr>
            <p:cNvPr id="276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056" y="3346987"/>
              <a:ext cx="1368152" cy="68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70752" y="2276872"/>
              <a:ext cx="938620" cy="430887"/>
            </a:xfrm>
            <a:prstGeom prst="rect">
              <a:avLst/>
            </a:prstGeom>
            <a:noFill/>
          </p:spPr>
          <p:txBody>
            <a:bodyPr wrap="square" rtlCol="0">
              <a:spAutoFit/>
            </a:bodyPr>
            <a:lstStyle/>
            <a:p>
              <a:pPr algn="ctr"/>
              <a:r>
                <a:rPr lang="en-GB" sz="1100" dirty="0" smtClean="0"/>
                <a:t>Customer Journey</a:t>
              </a:r>
              <a:endParaRPr lang="en-GB" sz="1100" dirty="0"/>
            </a:p>
          </p:txBody>
        </p:sp>
        <p:grpSp>
          <p:nvGrpSpPr>
            <p:cNvPr id="27671" name="Group 27670"/>
            <p:cNvGrpSpPr/>
            <p:nvPr/>
          </p:nvGrpSpPr>
          <p:grpSpPr>
            <a:xfrm>
              <a:off x="1070881" y="2688672"/>
              <a:ext cx="859063" cy="3548640"/>
              <a:chOff x="1192658" y="2688672"/>
              <a:chExt cx="859063" cy="3548640"/>
            </a:xfrm>
          </p:grpSpPr>
          <p:cxnSp>
            <p:nvCxnSpPr>
              <p:cNvPr id="27655" name="Straight Connector 27654"/>
              <p:cNvCxnSpPr/>
              <p:nvPr/>
            </p:nvCxnSpPr>
            <p:spPr bwMode="auto">
              <a:xfrm>
                <a:off x="1192658" y="2688672"/>
                <a:ext cx="859063" cy="452296"/>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7" name="Straight Connector 27656"/>
              <p:cNvCxnSpPr/>
              <p:nvPr/>
            </p:nvCxnSpPr>
            <p:spPr bwMode="auto">
              <a:xfrm flipH="1">
                <a:off x="1192658" y="3140968"/>
                <a:ext cx="859063" cy="432048"/>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9" name="Straight Connector 27658"/>
              <p:cNvCxnSpPr/>
              <p:nvPr/>
            </p:nvCxnSpPr>
            <p:spPr bwMode="auto">
              <a:xfrm>
                <a:off x="1192658" y="3573016"/>
                <a:ext cx="0" cy="457200"/>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1" name="Straight Connector 27660"/>
              <p:cNvCxnSpPr/>
              <p:nvPr/>
            </p:nvCxnSpPr>
            <p:spPr bwMode="auto">
              <a:xfrm>
                <a:off x="1192658" y="4030216"/>
                <a:ext cx="859063" cy="406896"/>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3" name="Straight Connector 27662"/>
              <p:cNvCxnSpPr/>
              <p:nvPr/>
            </p:nvCxnSpPr>
            <p:spPr bwMode="auto">
              <a:xfrm flipH="1">
                <a:off x="1192659" y="4437112"/>
                <a:ext cx="859062" cy="504056"/>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5" name="Straight Connector 27664"/>
              <p:cNvCxnSpPr/>
              <p:nvPr/>
            </p:nvCxnSpPr>
            <p:spPr bwMode="auto">
              <a:xfrm>
                <a:off x="1192658" y="4941168"/>
                <a:ext cx="859063" cy="360040"/>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7" name="Straight Connector 27666"/>
              <p:cNvCxnSpPr/>
              <p:nvPr/>
            </p:nvCxnSpPr>
            <p:spPr bwMode="auto">
              <a:xfrm>
                <a:off x="2051721" y="5301208"/>
                <a:ext cx="0" cy="504056"/>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9" name="Straight Connector 27668"/>
              <p:cNvCxnSpPr/>
              <p:nvPr/>
            </p:nvCxnSpPr>
            <p:spPr bwMode="auto">
              <a:xfrm flipH="1">
                <a:off x="1192658" y="5805264"/>
                <a:ext cx="859063" cy="432048"/>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TextBox 18"/>
            <p:cNvSpPr txBox="1"/>
            <p:nvPr/>
          </p:nvSpPr>
          <p:spPr>
            <a:xfrm>
              <a:off x="2486169" y="4036448"/>
              <a:ext cx="955942" cy="261610"/>
            </a:xfrm>
            <a:prstGeom prst="rect">
              <a:avLst/>
            </a:prstGeom>
            <a:noFill/>
          </p:spPr>
          <p:txBody>
            <a:bodyPr wrap="square" rtlCol="0">
              <a:spAutoFit/>
            </a:bodyPr>
            <a:lstStyle/>
            <a:p>
              <a:r>
                <a:rPr lang="en-GB" sz="1100" dirty="0" smtClean="0"/>
                <a:t>Enterprise</a:t>
              </a:r>
              <a:endParaRPr lang="en-GB" sz="1100" dirty="0"/>
            </a:p>
          </p:txBody>
        </p:sp>
      </p:grpSp>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267" y="1650080"/>
            <a:ext cx="581098" cy="75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930217" y="2400576"/>
            <a:ext cx="797122" cy="261610"/>
          </a:xfrm>
          <a:prstGeom prst="rect">
            <a:avLst/>
          </a:prstGeom>
          <a:noFill/>
        </p:spPr>
        <p:txBody>
          <a:bodyPr wrap="square" rtlCol="0">
            <a:spAutoFit/>
          </a:bodyPr>
          <a:lstStyle/>
          <a:p>
            <a:r>
              <a:rPr lang="en-GB" sz="1100" dirty="0" smtClean="0"/>
              <a:t>Customer</a:t>
            </a:r>
            <a:endParaRPr lang="en-GB" sz="1100" dirty="0"/>
          </a:p>
        </p:txBody>
      </p:sp>
      <p:sp>
        <p:nvSpPr>
          <p:cNvPr id="22" name="TextBox 21"/>
          <p:cNvSpPr txBox="1"/>
          <p:nvPr/>
        </p:nvSpPr>
        <p:spPr>
          <a:xfrm>
            <a:off x="4203198" y="2400576"/>
            <a:ext cx="748278" cy="261610"/>
          </a:xfrm>
          <a:prstGeom prst="rect">
            <a:avLst/>
          </a:prstGeom>
          <a:noFill/>
        </p:spPr>
        <p:txBody>
          <a:bodyPr wrap="square" rtlCol="0">
            <a:spAutoFit/>
          </a:bodyPr>
          <a:lstStyle/>
          <a:p>
            <a:r>
              <a:rPr lang="en-GB" sz="1100" dirty="0" smtClean="0"/>
              <a:t>Actor 2</a:t>
            </a:r>
            <a:endParaRPr lang="en-GB" sz="1100" dirty="0"/>
          </a:p>
        </p:txBody>
      </p:sp>
      <p:pic>
        <p:nvPicPr>
          <p:cNvPr id="2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5131" y="1700808"/>
            <a:ext cx="467500" cy="72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754926" y="2400576"/>
            <a:ext cx="676268" cy="261610"/>
          </a:xfrm>
          <a:prstGeom prst="rect">
            <a:avLst/>
          </a:prstGeom>
          <a:noFill/>
        </p:spPr>
        <p:txBody>
          <a:bodyPr wrap="square" rtlCol="0">
            <a:spAutoFit/>
          </a:bodyPr>
          <a:lstStyle/>
          <a:p>
            <a:r>
              <a:rPr lang="en-GB" sz="1100" dirty="0" smtClean="0"/>
              <a:t>Actor 1</a:t>
            </a:r>
            <a:endParaRPr lang="en-GB" sz="1100" dirty="0"/>
          </a:p>
        </p:txBody>
      </p:sp>
      <p:pic>
        <p:nvPicPr>
          <p:cNvPr id="2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1515" y="1700808"/>
            <a:ext cx="467500" cy="72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976690" y="2400576"/>
            <a:ext cx="1098716" cy="261610"/>
          </a:xfrm>
          <a:prstGeom prst="rect">
            <a:avLst/>
          </a:prstGeom>
          <a:noFill/>
        </p:spPr>
        <p:txBody>
          <a:bodyPr wrap="square" rtlCol="0">
            <a:spAutoFit/>
          </a:bodyPr>
          <a:lstStyle/>
          <a:p>
            <a:r>
              <a:rPr lang="en-GB" sz="1100" dirty="0" smtClean="0"/>
              <a:t>Stakeholder 3</a:t>
            </a:r>
            <a:endParaRPr lang="en-GB" sz="1100" dirty="0"/>
          </a:p>
        </p:txBody>
      </p:sp>
      <p:pic>
        <p:nvPicPr>
          <p:cNvPr id="2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3746" y="1700808"/>
            <a:ext cx="467500" cy="72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075406" y="2400576"/>
            <a:ext cx="824546" cy="261610"/>
          </a:xfrm>
          <a:prstGeom prst="rect">
            <a:avLst/>
          </a:prstGeom>
          <a:noFill/>
        </p:spPr>
        <p:txBody>
          <a:bodyPr wrap="square" rtlCol="0">
            <a:spAutoFit/>
          </a:bodyPr>
          <a:lstStyle/>
          <a:p>
            <a:r>
              <a:rPr lang="en-GB" sz="1100" dirty="0" smtClean="0"/>
              <a:t>Actor 4</a:t>
            </a:r>
            <a:endParaRPr lang="en-GB" sz="1100" dirty="0"/>
          </a:p>
        </p:txBody>
      </p:sp>
      <p:cxnSp>
        <p:nvCxnSpPr>
          <p:cNvPr id="13" name="Straight Connector 12"/>
          <p:cNvCxnSpPr/>
          <p:nvPr/>
        </p:nvCxnSpPr>
        <p:spPr bwMode="auto">
          <a:xfrm flipH="1">
            <a:off x="2108972" y="2914820"/>
            <a:ext cx="1284282" cy="432167"/>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2129064" y="3346987"/>
            <a:ext cx="1264190" cy="689664"/>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3393254" y="4036651"/>
            <a:ext cx="10046" cy="760501"/>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H="1">
            <a:off x="2129064" y="4797152"/>
            <a:ext cx="1264190" cy="576064"/>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2088881" y="5373216"/>
            <a:ext cx="1324465" cy="864096"/>
          </a:xfrm>
          <a:prstGeom prst="line">
            <a:avLst/>
          </a:prstGeom>
          <a:solidFill>
            <a:schemeClr val="accent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a:off x="2129064" y="3346987"/>
            <a:ext cx="2468364" cy="226029"/>
          </a:xfrm>
          <a:prstGeom prst="line">
            <a:avLst/>
          </a:prstGeom>
          <a:solidFill>
            <a:schemeClr val="accent1"/>
          </a:solidFill>
          <a:ln w="190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flipH="1">
            <a:off x="3403300" y="3573016"/>
            <a:ext cx="1194128" cy="594237"/>
          </a:xfrm>
          <a:prstGeom prst="line">
            <a:avLst/>
          </a:prstGeom>
          <a:solidFill>
            <a:schemeClr val="accent1"/>
          </a:solidFill>
          <a:ln w="190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3393254" y="4167253"/>
            <a:ext cx="1224266" cy="521887"/>
          </a:xfrm>
          <a:prstGeom prst="line">
            <a:avLst/>
          </a:prstGeom>
          <a:solidFill>
            <a:schemeClr val="accent1"/>
          </a:solidFill>
          <a:ln w="190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H="1">
            <a:off x="3413346" y="4689140"/>
            <a:ext cx="1204174" cy="612068"/>
          </a:xfrm>
          <a:prstGeom prst="line">
            <a:avLst/>
          </a:prstGeom>
          <a:solidFill>
            <a:schemeClr val="accent1"/>
          </a:solidFill>
          <a:ln w="190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a:off x="4577337" y="3691819"/>
            <a:ext cx="1038063" cy="178315"/>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flipH="1">
            <a:off x="4617520" y="3870134"/>
            <a:ext cx="997880" cy="710994"/>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4617520" y="4581128"/>
            <a:ext cx="997880" cy="414046"/>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flipH="1">
            <a:off x="3561636" y="4995174"/>
            <a:ext cx="2053764" cy="1242138"/>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a:off x="5615400" y="4995174"/>
            <a:ext cx="872279" cy="90010"/>
          </a:xfrm>
          <a:prstGeom prst="line">
            <a:avLst/>
          </a:prstGeom>
          <a:solidFill>
            <a:schemeClr val="accent1"/>
          </a:solidFill>
          <a:ln w="19050" cap="flat" cmpd="sng" algn="ctr">
            <a:solidFill>
              <a:srgbClr val="9370B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flipH="1">
            <a:off x="3413347" y="5085184"/>
            <a:ext cx="3114515" cy="576064"/>
          </a:xfrm>
          <a:prstGeom prst="line">
            <a:avLst/>
          </a:prstGeom>
          <a:solidFill>
            <a:schemeClr val="accent1"/>
          </a:solidFill>
          <a:ln w="19050" cap="flat" cmpd="sng" algn="ctr">
            <a:solidFill>
              <a:srgbClr val="9370B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a:off x="3373163" y="5661248"/>
            <a:ext cx="3154699" cy="504056"/>
          </a:xfrm>
          <a:prstGeom prst="line">
            <a:avLst/>
          </a:prstGeom>
          <a:solidFill>
            <a:schemeClr val="accent1"/>
          </a:solidFill>
          <a:ln w="19050" cap="flat" cmpd="sng" algn="ctr">
            <a:solidFill>
              <a:srgbClr val="9370B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51" name="Rectangle 27650"/>
          <p:cNvSpPr/>
          <p:nvPr/>
        </p:nvSpPr>
        <p:spPr bwMode="auto">
          <a:xfrm>
            <a:off x="1403648" y="1607689"/>
            <a:ext cx="1526569" cy="4629623"/>
          </a:xfrm>
          <a:prstGeom prst="rect">
            <a:avLst/>
          </a:prstGeom>
          <a:solidFill>
            <a:srgbClr val="DDDDDD">
              <a:alpha val="8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0" name="Rectangle 79"/>
          <p:cNvSpPr/>
          <p:nvPr/>
        </p:nvSpPr>
        <p:spPr bwMode="auto">
          <a:xfrm>
            <a:off x="3716715" y="1633565"/>
            <a:ext cx="3129444" cy="4629623"/>
          </a:xfrm>
          <a:prstGeom prst="rect">
            <a:avLst/>
          </a:prstGeom>
          <a:solidFill>
            <a:srgbClr val="DDDDDD">
              <a:alpha val="8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nvGrpSpPr>
          <p:cNvPr id="57" name="Group 56"/>
          <p:cNvGrpSpPr/>
          <p:nvPr/>
        </p:nvGrpSpPr>
        <p:grpSpPr>
          <a:xfrm>
            <a:off x="4510030" y="3929956"/>
            <a:ext cx="521748" cy="1512347"/>
            <a:chOff x="4355976" y="4221028"/>
            <a:chExt cx="521748" cy="1512347"/>
          </a:xfrm>
        </p:grpSpPr>
        <p:sp>
          <p:nvSpPr>
            <p:cNvPr id="61" name="7-Point Star 60"/>
            <p:cNvSpPr/>
            <p:nvPr/>
          </p:nvSpPr>
          <p:spPr>
            <a:xfrm>
              <a:off x="4355976" y="4221028"/>
              <a:ext cx="432048" cy="432167"/>
            </a:xfrm>
            <a:prstGeom prst="star7">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7-Point Star 61"/>
            <p:cNvSpPr/>
            <p:nvPr/>
          </p:nvSpPr>
          <p:spPr>
            <a:xfrm>
              <a:off x="4445676" y="5301208"/>
              <a:ext cx="432048" cy="432167"/>
            </a:xfrm>
            <a:prstGeom prst="star7">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p:cNvGrpSpPr/>
          <p:nvPr/>
        </p:nvGrpSpPr>
        <p:grpSpPr>
          <a:xfrm>
            <a:off x="5296387" y="3605949"/>
            <a:ext cx="459322" cy="1512347"/>
            <a:chOff x="3563888" y="3560522"/>
            <a:chExt cx="459322" cy="1512347"/>
          </a:xfrm>
        </p:grpSpPr>
        <p:sp>
          <p:nvSpPr>
            <p:cNvPr id="64" name="7-Point Star 63"/>
            <p:cNvSpPr/>
            <p:nvPr/>
          </p:nvSpPr>
          <p:spPr>
            <a:xfrm>
              <a:off x="3563888" y="3560522"/>
              <a:ext cx="432048" cy="432167"/>
            </a:xfrm>
            <a:prstGeom prst="star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7-Point Star 64"/>
            <p:cNvSpPr/>
            <p:nvPr/>
          </p:nvSpPr>
          <p:spPr>
            <a:xfrm>
              <a:off x="3591162" y="4640702"/>
              <a:ext cx="432048" cy="432167"/>
            </a:xfrm>
            <a:prstGeom prst="star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6022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767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par>
                          <p:cTn id="35" fill="hold">
                            <p:stCondLst>
                              <p:cond delay="500"/>
                            </p:stCondLst>
                            <p:childTnLst>
                              <p:par>
                                <p:cTn id="36" presetID="22" presetClass="entr" presetSubtype="8" fill="hold" nodeType="afterEffect">
                                  <p:stCondLst>
                                    <p:cond delay="500"/>
                                  </p:stCondLst>
                                  <p:childTnLst>
                                    <p:set>
                                      <p:cBhvr>
                                        <p:cTn id="37" dur="1" fill="hold">
                                          <p:stCondLst>
                                            <p:cond delay="0"/>
                                          </p:stCondLst>
                                        </p:cTn>
                                        <p:tgtEl>
                                          <p:spTgt spid="40"/>
                                        </p:tgtEl>
                                        <p:attrNameLst>
                                          <p:attrName>style.visibility</p:attrName>
                                        </p:attrNameLst>
                                      </p:cBhvr>
                                      <p:to>
                                        <p:strVal val="visible"/>
                                      </p:to>
                                    </p:set>
                                    <p:animEffect transition="in" filter="wipe(left)">
                                      <p:cBhvr>
                                        <p:cTn id="38" dur="500"/>
                                        <p:tgtEl>
                                          <p:spTgt spid="40"/>
                                        </p:tgtEl>
                                      </p:cBhvr>
                                    </p:animEffect>
                                  </p:childTnLst>
                                </p:cTn>
                              </p:par>
                              <p:par>
                                <p:cTn id="39" presetID="22" presetClass="entr" presetSubtype="8" fill="hold" nodeType="withEffect">
                                  <p:stCondLst>
                                    <p:cond delay="50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1500"/>
                            </p:stCondLst>
                            <p:childTnLst>
                              <p:par>
                                <p:cTn id="43" presetID="22" presetClass="entr" presetSubtype="2" fill="hold" nodeType="afterEffect">
                                  <p:stCondLst>
                                    <p:cond delay="500"/>
                                  </p:stCondLst>
                                  <p:childTnLst>
                                    <p:set>
                                      <p:cBhvr>
                                        <p:cTn id="44" dur="1" fill="hold">
                                          <p:stCondLst>
                                            <p:cond delay="0"/>
                                          </p:stCondLst>
                                        </p:cTn>
                                        <p:tgtEl>
                                          <p:spTgt spid="42"/>
                                        </p:tgtEl>
                                        <p:attrNameLst>
                                          <p:attrName>style.visibility</p:attrName>
                                        </p:attrNameLst>
                                      </p:cBhvr>
                                      <p:to>
                                        <p:strVal val="visible"/>
                                      </p:to>
                                    </p:set>
                                    <p:animEffect transition="in" filter="wipe(right)">
                                      <p:cBhvr>
                                        <p:cTn id="45" dur="500"/>
                                        <p:tgtEl>
                                          <p:spTgt spid="42"/>
                                        </p:tgtEl>
                                      </p:cBhvr>
                                    </p:animEffect>
                                  </p:childTnLst>
                                </p:cTn>
                              </p:par>
                              <p:par>
                                <p:cTn id="46" presetID="22" presetClass="entr" presetSubtype="8" fill="hold" nodeType="withEffect">
                                  <p:stCondLst>
                                    <p:cond delay="50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childTnLst>
                          </p:cTn>
                        </p:par>
                        <p:par>
                          <p:cTn id="49" fill="hold">
                            <p:stCondLst>
                              <p:cond delay="2500"/>
                            </p:stCondLst>
                            <p:childTnLst>
                              <p:par>
                                <p:cTn id="50" presetID="22" presetClass="entr" presetSubtype="1" fill="hold" nodeType="afterEffect">
                                  <p:stCondLst>
                                    <p:cond delay="50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par>
                                <p:cTn id="53" presetID="22" presetClass="entr" presetSubtype="8" fill="hold" nodeType="withEffect">
                                  <p:stCondLst>
                                    <p:cond delay="50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par>
                                <p:cTn id="56" presetID="22" presetClass="entr" presetSubtype="2" fill="hold" nodeType="withEffect">
                                  <p:stCondLst>
                                    <p:cond delay="500"/>
                                  </p:stCondLst>
                                  <p:childTnLst>
                                    <p:set>
                                      <p:cBhvr>
                                        <p:cTn id="57" dur="1" fill="hold">
                                          <p:stCondLst>
                                            <p:cond delay="0"/>
                                          </p:stCondLst>
                                        </p:cTn>
                                        <p:tgtEl>
                                          <p:spTgt spid="50"/>
                                        </p:tgtEl>
                                        <p:attrNameLst>
                                          <p:attrName>style.visibility</p:attrName>
                                        </p:attrNameLst>
                                      </p:cBhvr>
                                      <p:to>
                                        <p:strVal val="visible"/>
                                      </p:to>
                                    </p:set>
                                    <p:animEffect transition="in" filter="wipe(right)">
                                      <p:cBhvr>
                                        <p:cTn id="58" dur="500"/>
                                        <p:tgtEl>
                                          <p:spTgt spid="50"/>
                                        </p:tgtEl>
                                      </p:cBhvr>
                                    </p:animEffect>
                                  </p:childTnLst>
                                </p:cTn>
                              </p:par>
                            </p:childTnLst>
                          </p:cTn>
                        </p:par>
                        <p:par>
                          <p:cTn id="59" fill="hold">
                            <p:stCondLst>
                              <p:cond delay="3500"/>
                            </p:stCondLst>
                            <p:childTnLst>
                              <p:par>
                                <p:cTn id="60" presetID="22" presetClass="entr" presetSubtype="2" fill="hold" nodeType="afterEffect">
                                  <p:stCondLst>
                                    <p:cond delay="500"/>
                                  </p:stCondLst>
                                  <p:childTnLst>
                                    <p:set>
                                      <p:cBhvr>
                                        <p:cTn id="61" dur="1" fill="hold">
                                          <p:stCondLst>
                                            <p:cond delay="0"/>
                                          </p:stCondLst>
                                        </p:cTn>
                                        <p:tgtEl>
                                          <p:spTgt spid="32"/>
                                        </p:tgtEl>
                                        <p:attrNameLst>
                                          <p:attrName>style.visibility</p:attrName>
                                        </p:attrNameLst>
                                      </p:cBhvr>
                                      <p:to>
                                        <p:strVal val="visible"/>
                                      </p:to>
                                    </p:set>
                                    <p:animEffect transition="in" filter="wipe(right)">
                                      <p:cBhvr>
                                        <p:cTn id="62" dur="500"/>
                                        <p:tgtEl>
                                          <p:spTgt spid="32"/>
                                        </p:tgtEl>
                                      </p:cBhvr>
                                    </p:animEffect>
                                  </p:childTnLst>
                                </p:cTn>
                              </p:par>
                              <p:par>
                                <p:cTn id="63" presetID="22" presetClass="entr" presetSubtype="2" fill="hold" nodeType="withEffect">
                                  <p:stCondLst>
                                    <p:cond delay="500"/>
                                  </p:stCondLst>
                                  <p:childTnLst>
                                    <p:set>
                                      <p:cBhvr>
                                        <p:cTn id="64" dur="1" fill="hold">
                                          <p:stCondLst>
                                            <p:cond delay="0"/>
                                          </p:stCondLst>
                                        </p:cTn>
                                        <p:tgtEl>
                                          <p:spTgt spid="46"/>
                                        </p:tgtEl>
                                        <p:attrNameLst>
                                          <p:attrName>style.visibility</p:attrName>
                                        </p:attrNameLst>
                                      </p:cBhvr>
                                      <p:to>
                                        <p:strVal val="visible"/>
                                      </p:to>
                                    </p:set>
                                    <p:animEffect transition="in" filter="wipe(right)">
                                      <p:cBhvr>
                                        <p:cTn id="65" dur="500"/>
                                        <p:tgtEl>
                                          <p:spTgt spid="46"/>
                                        </p:tgtEl>
                                      </p:cBhvr>
                                    </p:animEffect>
                                  </p:childTnLst>
                                </p:cTn>
                              </p:par>
                              <p:par>
                                <p:cTn id="66" presetID="22" presetClass="entr" presetSubtype="8" fill="hold" nodeType="withEffect">
                                  <p:stCondLst>
                                    <p:cond delay="50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childTnLst>
                          </p:cTn>
                        </p:par>
                        <p:par>
                          <p:cTn id="69" fill="hold">
                            <p:stCondLst>
                              <p:cond delay="4500"/>
                            </p:stCondLst>
                            <p:childTnLst>
                              <p:par>
                                <p:cTn id="70" presetID="22" presetClass="entr" presetSubtype="8"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left)">
                                      <p:cBhvr>
                                        <p:cTn id="72" dur="500"/>
                                        <p:tgtEl>
                                          <p:spTgt spid="56"/>
                                        </p:tgtEl>
                                      </p:cBhvr>
                                    </p:animEffect>
                                  </p:childTnLst>
                                </p:cTn>
                              </p:par>
                            </p:childTnLst>
                          </p:cTn>
                        </p:par>
                        <p:par>
                          <p:cTn id="73" fill="hold">
                            <p:stCondLst>
                              <p:cond delay="5000"/>
                            </p:stCondLst>
                            <p:childTnLst>
                              <p:par>
                                <p:cTn id="74" presetID="22" presetClass="entr" presetSubtype="2" fill="hold" nodeType="afterEffect">
                                  <p:stCondLst>
                                    <p:cond delay="500"/>
                                  </p:stCondLst>
                                  <p:childTnLst>
                                    <p:set>
                                      <p:cBhvr>
                                        <p:cTn id="75" dur="1" fill="hold">
                                          <p:stCondLst>
                                            <p:cond delay="0"/>
                                          </p:stCondLst>
                                        </p:cTn>
                                        <p:tgtEl>
                                          <p:spTgt spid="54"/>
                                        </p:tgtEl>
                                        <p:attrNameLst>
                                          <p:attrName>style.visibility</p:attrName>
                                        </p:attrNameLst>
                                      </p:cBhvr>
                                      <p:to>
                                        <p:strVal val="visible"/>
                                      </p:to>
                                    </p:set>
                                    <p:animEffect transition="in" filter="wipe(right)">
                                      <p:cBhvr>
                                        <p:cTn id="76" dur="500"/>
                                        <p:tgtEl>
                                          <p:spTgt spid="54"/>
                                        </p:tgtEl>
                                      </p:cBhvr>
                                    </p:animEffect>
                                  </p:childTnLst>
                                </p:cTn>
                              </p:par>
                              <p:par>
                                <p:cTn id="77" presetID="22" presetClass="entr" presetSubtype="2" fill="hold" nodeType="withEffect">
                                  <p:stCondLst>
                                    <p:cond delay="50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6000"/>
                            </p:stCondLst>
                            <p:childTnLst>
                              <p:par>
                                <p:cTn id="81" presetID="22" presetClass="entr" presetSubtype="8" fill="hold" nodeType="afterEffect">
                                  <p:stCondLst>
                                    <p:cond delay="50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childTnLst>
                          </p:cTn>
                        </p:par>
                        <p:par>
                          <p:cTn id="84" fill="hold">
                            <p:stCondLst>
                              <p:cond delay="7000"/>
                            </p:stCondLst>
                            <p:childTnLst>
                              <p:par>
                                <p:cTn id="85" presetID="22" presetClass="entr" presetSubtype="8" fill="hold" nodeType="afterEffect">
                                  <p:stCondLst>
                                    <p:cond delay="250"/>
                                  </p:stCondLst>
                                  <p:childTnLst>
                                    <p:set>
                                      <p:cBhvr>
                                        <p:cTn id="86" dur="1" fill="hold">
                                          <p:stCondLst>
                                            <p:cond delay="0"/>
                                          </p:stCondLst>
                                        </p:cTn>
                                        <p:tgtEl>
                                          <p:spTgt spid="60"/>
                                        </p:tgtEl>
                                        <p:attrNameLst>
                                          <p:attrName>style.visibility</p:attrName>
                                        </p:attrNameLst>
                                      </p:cBhvr>
                                      <p:to>
                                        <p:strVal val="visible"/>
                                      </p:to>
                                    </p:set>
                                    <p:animEffect transition="in" filter="wipe(left)">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765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80"/>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7651"/>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80"/>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63"/>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P spid="24" grpId="0"/>
      <p:bldP spid="26" grpId="0"/>
      <p:bldP spid="28" grpId="0"/>
      <p:bldP spid="27651" grpId="0" animBg="1"/>
      <p:bldP spid="27651" grpId="1" animBg="1"/>
      <p:bldP spid="80" grpId="0" animBg="1"/>
      <p:bldP spid="80" grpId="1" animBg="1"/>
    </p:bldLst>
  </p:timing>
</p:sld>
</file>

<file path=ppt/theme/theme1.xml><?xml version="1.0" encoding="utf-8"?>
<a:theme xmlns:a="http://schemas.openxmlformats.org/drawingml/2006/main" name="BancTec">
  <a:themeElements>
    <a:clrScheme name="Corporate Template 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orate Template 2010">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porate Template 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orate Template 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orate Template 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orate Template 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orate Template 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orate Template 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orate Template 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orate Template 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orate Template 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orate Template 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orate Template 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orate Template 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BancTec</Template>
  <TotalTime>5544</TotalTime>
  <Words>1604</Words>
  <Application>Microsoft Office PowerPoint</Application>
  <PresentationFormat>On-screen Show (4:3)</PresentationFormat>
  <Paragraphs>249</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BancTec</vt:lpstr>
      <vt:lpstr>BancTec and New Charter Housing Supporting the Contact Centre</vt:lpstr>
      <vt:lpstr>Some Aspects of the Subject</vt:lpstr>
      <vt:lpstr>About BancTec</vt:lpstr>
      <vt:lpstr>About New Charter</vt:lpstr>
      <vt:lpstr>The Challenge</vt:lpstr>
      <vt:lpstr>When is “CRM” not CRM?</vt:lpstr>
      <vt:lpstr>The Challenges</vt:lpstr>
      <vt:lpstr>What’s in a “customer” journey?</vt:lpstr>
      <vt:lpstr>But what’s really happening?</vt:lpstr>
      <vt:lpstr>The key to “CRM” is helping all role journeys</vt:lpstr>
      <vt:lpstr>Must my business participate in all Journeys?</vt:lpstr>
      <vt:lpstr>Community mediated journeys</vt:lpstr>
      <vt:lpstr>PowerPoint Presentation</vt:lpstr>
      <vt:lpstr>A platform for Tenant Services Support</vt:lpstr>
      <vt:lpstr>Not too much integration!</vt:lpstr>
      <vt:lpstr>Approach to implementation</vt:lpstr>
      <vt:lpstr>Development Processes</vt:lpstr>
      <vt:lpstr>Development Processes</vt:lpstr>
      <vt:lpstr>CaseVision helps to build in Business Slices</vt:lpstr>
      <vt:lpstr>So why did New Charter Win Their Award?</vt:lpstr>
      <vt:lpstr>Background</vt:lpstr>
      <vt:lpstr>Approach to Implementation</vt:lpstr>
      <vt:lpstr>The facts….</vt:lpstr>
      <vt:lpstr>The facts….</vt:lpstr>
      <vt:lpstr>What’s Next</vt:lpstr>
      <vt:lpstr>Social media and Natural Language Processing</vt:lpstr>
      <vt:lpstr>Increased Support for GIS</vt:lpstr>
      <vt:lpstr>Increased Support for GIS</vt:lpstr>
      <vt:lpstr>Big Data Analysis (and GIS)</vt:lpstr>
      <vt:lpstr>Thank You</vt:lpstr>
    </vt:vector>
  </TitlesOfParts>
  <Company>BancTec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BancTec and New Charter Housing Supporting the Contact Centre</dc:title>
  <dc:creator>Pete Dinham</dc:creator>
  <cp:lastModifiedBy>Pete Dinham</cp:lastModifiedBy>
  <cp:revision>55</cp:revision>
  <dcterms:created xsi:type="dcterms:W3CDTF">2015-02-27T16:24:56Z</dcterms:created>
  <dcterms:modified xsi:type="dcterms:W3CDTF">2015-03-05T11:56:39Z</dcterms:modified>
</cp:coreProperties>
</file>