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handoutMasterIdLst>
    <p:handoutMasterId r:id="rId27"/>
  </p:handoutMasterIdLst>
  <p:sldIdLst>
    <p:sldId id="257" r:id="rId2"/>
    <p:sldId id="285" r:id="rId3"/>
    <p:sldId id="259" r:id="rId4"/>
    <p:sldId id="264" r:id="rId5"/>
    <p:sldId id="265" r:id="rId6"/>
    <p:sldId id="267" r:id="rId7"/>
    <p:sldId id="268" r:id="rId8"/>
    <p:sldId id="269" r:id="rId9"/>
    <p:sldId id="270" r:id="rId10"/>
    <p:sldId id="271" r:id="rId11"/>
    <p:sldId id="272" r:id="rId12"/>
    <p:sldId id="273" r:id="rId13"/>
    <p:sldId id="274" r:id="rId14"/>
    <p:sldId id="275" r:id="rId15"/>
    <p:sldId id="276" r:id="rId16"/>
    <p:sldId id="277" r:id="rId17"/>
    <p:sldId id="280" r:id="rId18"/>
    <p:sldId id="278" r:id="rId19"/>
    <p:sldId id="279" r:id="rId20"/>
    <p:sldId id="281" r:id="rId21"/>
    <p:sldId id="282" r:id="rId22"/>
    <p:sldId id="283" r:id="rId23"/>
    <p:sldId id="284" r:id="rId24"/>
    <p:sldId id="286" r:id="rId25"/>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0286" autoAdjust="0"/>
  </p:normalViewPr>
  <p:slideViewPr>
    <p:cSldViewPr>
      <p:cViewPr varScale="1">
        <p:scale>
          <a:sx n="77" d="100"/>
          <a:sy n="77" d="100"/>
        </p:scale>
        <p:origin x="-2520" y="-96"/>
      </p:cViewPr>
      <p:guideLst>
        <p:guide orient="horz" pos="2160"/>
        <p:guide orient="horz" pos="4128"/>
        <p:guide pos="295"/>
        <p:guide pos="5497"/>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662AA9B1-19BA-4CEA-9E9D-D5BB99EA1A6B}" type="datetimeFigureOut">
              <a:rPr lang="en-GB" smtClean="0"/>
              <a:t>03/03/2015</a:t>
            </a:fld>
            <a:endParaRPr lang="en-GB"/>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C100A2EC-0049-4E1A-B89A-203021126703}" type="slidenum">
              <a:rPr lang="en-GB" smtClean="0"/>
              <a:t>‹#›</a:t>
            </a:fld>
            <a:endParaRPr lang="en-GB"/>
          </a:p>
        </p:txBody>
      </p:sp>
    </p:spTree>
    <p:extLst>
      <p:ext uri="{BB962C8B-B14F-4D97-AF65-F5344CB8AC3E}">
        <p14:creationId xmlns:p14="http://schemas.microsoft.com/office/powerpoint/2010/main" val="7281777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B663C952-82D1-473A-BBCA-80BD41D12A2B}" type="datetimeFigureOut">
              <a:rPr lang="en-GB" smtClean="0"/>
              <a:pPr/>
              <a:t>03/03/2015</a:t>
            </a:fld>
            <a:endParaRPr lang="en-GB" dirty="0"/>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7584F355-BCE5-440F-88F7-D893193EE9ED}" type="slidenum">
              <a:rPr lang="en-GB" smtClean="0"/>
              <a:pPr/>
              <a:t>‹#›</a:t>
            </a:fld>
            <a:endParaRPr lang="en-GB" dirty="0"/>
          </a:p>
        </p:txBody>
      </p:sp>
    </p:spTree>
    <p:extLst>
      <p:ext uri="{BB962C8B-B14F-4D97-AF65-F5344CB8AC3E}">
        <p14:creationId xmlns:p14="http://schemas.microsoft.com/office/powerpoint/2010/main" val="4320568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b="1" i="0" kern="1200" dirty="0" smtClean="0">
              <a:solidFill>
                <a:schemeClr val="tx1"/>
              </a:solidFill>
              <a:effectLst/>
              <a:latin typeface="+mn-lt"/>
              <a:ea typeface="+mn-ea"/>
              <a:cs typeface="+mn-cs"/>
            </a:endParaRPr>
          </a:p>
          <a:p>
            <a:r>
              <a:rPr lang="en-GB" sz="1200" b="1" i="0" kern="1200" dirty="0" smtClean="0">
                <a:solidFill>
                  <a:schemeClr val="tx1"/>
                </a:solidFill>
                <a:effectLst/>
                <a:latin typeface="+mn-lt"/>
                <a:ea typeface="+mn-ea"/>
                <a:cs typeface="+mn-cs"/>
              </a:rPr>
              <a:t>Community Housing </a:t>
            </a:r>
            <a:r>
              <a:rPr lang="en-GB" sz="1200" b="1" i="0" kern="1200" dirty="0" err="1" smtClean="0">
                <a:solidFill>
                  <a:schemeClr val="tx1"/>
                </a:solidFill>
                <a:effectLst/>
                <a:latin typeface="+mn-lt"/>
                <a:ea typeface="+mn-ea"/>
                <a:cs typeface="+mn-cs"/>
              </a:rPr>
              <a:t>Cymru</a:t>
            </a:r>
            <a:r>
              <a:rPr lang="en-GB" sz="1200" b="1" i="0" kern="1200" dirty="0" smtClean="0">
                <a:solidFill>
                  <a:schemeClr val="tx1"/>
                </a:solidFill>
                <a:effectLst/>
                <a:latin typeface="+mn-lt"/>
                <a:ea typeface="+mn-ea"/>
                <a:cs typeface="+mn-cs"/>
              </a:rPr>
              <a:t> Group (CHC Group)</a:t>
            </a:r>
            <a:r>
              <a:rPr lang="en-GB" sz="1200" b="0" i="0" kern="1200" dirty="0" smtClean="0">
                <a:solidFill>
                  <a:schemeClr val="tx1"/>
                </a:solidFill>
                <a:effectLst/>
                <a:latin typeface="+mn-lt"/>
                <a:ea typeface="+mn-ea"/>
                <a:cs typeface="+mn-cs"/>
              </a:rPr>
              <a:t> is made up of Community Housing </a:t>
            </a:r>
            <a:r>
              <a:rPr lang="en-GB" sz="1200" b="0" i="0" kern="1200" dirty="0" err="1" smtClean="0">
                <a:solidFill>
                  <a:schemeClr val="tx1"/>
                </a:solidFill>
                <a:effectLst/>
                <a:latin typeface="+mn-lt"/>
                <a:ea typeface="+mn-ea"/>
                <a:cs typeface="+mn-cs"/>
              </a:rPr>
              <a:t>Cymru</a:t>
            </a:r>
            <a:r>
              <a:rPr lang="en-GB" sz="1200" b="0" i="0" kern="1200" dirty="0" smtClean="0">
                <a:solidFill>
                  <a:schemeClr val="tx1"/>
                </a:solidFill>
                <a:effectLst/>
                <a:latin typeface="+mn-lt"/>
                <a:ea typeface="+mn-ea"/>
                <a:cs typeface="+mn-cs"/>
              </a:rPr>
              <a:t>, Care &amp; Repair </a:t>
            </a:r>
            <a:r>
              <a:rPr lang="en-GB" sz="1200" b="0" i="0" kern="1200" dirty="0" err="1" smtClean="0">
                <a:solidFill>
                  <a:schemeClr val="tx1"/>
                </a:solidFill>
                <a:effectLst/>
                <a:latin typeface="+mn-lt"/>
                <a:ea typeface="+mn-ea"/>
                <a:cs typeface="+mn-cs"/>
              </a:rPr>
              <a:t>Cymru</a:t>
            </a:r>
            <a:r>
              <a:rPr lang="en-GB" sz="1200" b="0" i="0" kern="1200" dirty="0" smtClean="0">
                <a:solidFill>
                  <a:schemeClr val="tx1"/>
                </a:solidFill>
                <a:effectLst/>
                <a:latin typeface="+mn-lt"/>
                <a:ea typeface="+mn-ea"/>
                <a:cs typeface="+mn-cs"/>
              </a:rPr>
              <a:t> and Crew Regeneration Wales, who came together to form a Group in 2010 to jointly champion not-for-profit housing, care and regeneration, effectively collaborating for communities.</a:t>
            </a:r>
          </a:p>
          <a:p>
            <a:endParaRPr lang="en-GB" sz="1200" b="0" i="0" kern="1200" dirty="0" smtClean="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7584F355-BCE5-440F-88F7-D893193EE9ED}" type="slidenum">
              <a:rPr lang="en-GB" smtClean="0"/>
              <a:pPr/>
              <a:t>3</a:t>
            </a:fld>
            <a:endParaRPr lang="en-GB" dirty="0"/>
          </a:p>
        </p:txBody>
      </p:sp>
    </p:spTree>
    <p:extLst>
      <p:ext uri="{BB962C8B-B14F-4D97-AF65-F5344CB8AC3E}">
        <p14:creationId xmlns:p14="http://schemas.microsoft.com/office/powerpoint/2010/main" val="4046915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GB" dirty="0" smtClean="0"/>
              <a:t>GHA supplied the tablets</a:t>
            </a:r>
          </a:p>
          <a:p>
            <a:pPr marL="171450" indent="-171450">
              <a:buFontTx/>
              <a:buChar char="-"/>
              <a:defRPr/>
            </a:pPr>
            <a:r>
              <a:rPr lang="en-GB" dirty="0" smtClean="0"/>
              <a:t>Two-thirds of tenants were now actively seeking employment opportunities online, with 4% gaining employment during the first six months of the project. Just over 60% of residents had also saved more than £100 thanks to the scheme, it reported.</a:t>
            </a:r>
          </a:p>
          <a:p>
            <a:endParaRPr lang="en-GB" dirty="0"/>
          </a:p>
        </p:txBody>
      </p:sp>
      <p:sp>
        <p:nvSpPr>
          <p:cNvPr id="4" name="Slide Number Placeholder 3"/>
          <p:cNvSpPr>
            <a:spLocks noGrp="1"/>
          </p:cNvSpPr>
          <p:nvPr>
            <p:ph type="sldNum" sz="quarter" idx="10"/>
          </p:nvPr>
        </p:nvSpPr>
        <p:spPr/>
        <p:txBody>
          <a:bodyPr/>
          <a:lstStyle/>
          <a:p>
            <a:fld id="{7584F355-BCE5-440F-88F7-D893193EE9ED}" type="slidenum">
              <a:rPr lang="en-GB" smtClean="0"/>
              <a:pPr/>
              <a:t>16</a:t>
            </a:fld>
            <a:endParaRPr lang="en-GB" dirty="0"/>
          </a:p>
        </p:txBody>
      </p:sp>
    </p:spTree>
    <p:extLst>
      <p:ext uri="{BB962C8B-B14F-4D97-AF65-F5344CB8AC3E}">
        <p14:creationId xmlns:p14="http://schemas.microsoft.com/office/powerpoint/2010/main" val="8473602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584F355-BCE5-440F-88F7-D893193EE9ED}" type="slidenum">
              <a:rPr lang="en-GB" smtClean="0"/>
              <a:pPr/>
              <a:t>17</a:t>
            </a:fld>
            <a:endParaRPr lang="en-GB" dirty="0"/>
          </a:p>
        </p:txBody>
      </p:sp>
    </p:spTree>
    <p:extLst>
      <p:ext uri="{BB962C8B-B14F-4D97-AF65-F5344CB8AC3E}">
        <p14:creationId xmlns:p14="http://schemas.microsoft.com/office/powerpoint/2010/main" val="13565585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GB" altLang="en-US" dirty="0" smtClean="0"/>
              <a:t>The picture shows Ian and Tom, volunteers from Digital Merthyr fitting Wi-Fi </a:t>
            </a:r>
          </a:p>
          <a:p>
            <a:r>
              <a:rPr lang="en-GB" altLang="en-US" dirty="0" smtClean="0"/>
              <a:t>Less than a third of the estate was connected to the web. 80% of residents affected by welfare reform- need to be online for UC</a:t>
            </a:r>
          </a:p>
          <a:p>
            <a:r>
              <a:rPr lang="en-GB" altLang="en-US" dirty="0" smtClean="0"/>
              <a:t>£50,000 grant funding from Nominet for design and setting up the prototype</a:t>
            </a:r>
          </a:p>
          <a:p>
            <a:r>
              <a:rPr lang="en-GB" altLang="en-US" dirty="0" smtClean="0"/>
              <a:t>Open- hybrid network from MVH transmitted by series of nodes </a:t>
            </a:r>
          </a:p>
          <a:p>
            <a:r>
              <a:rPr lang="en-GB" altLang="en-US" dirty="0" smtClean="0"/>
              <a:t>Digital Champions received training to help them undertake routine trouble-shooting and maintenance activities.</a:t>
            </a:r>
          </a:p>
          <a:p>
            <a:r>
              <a:rPr lang="en-GB" altLang="en-US" dirty="0" smtClean="0"/>
              <a:t>100% would recommend the network to others on the basis of price, quality of connection</a:t>
            </a:r>
          </a:p>
          <a:p>
            <a:r>
              <a:rPr lang="en-GB" altLang="en-US" dirty="0" smtClean="0"/>
              <a:t>Ian (on computer) holds the estates network phone so that residents can call him if something goes wrong because he is on hand to provide them with advice and support if needed. He reports his computer skills have ‘massively improved’ such that he now has a good understanding of mesh networking and networks in general.</a:t>
            </a:r>
          </a:p>
          <a:p>
            <a:endParaRPr lang="en-GB" altLang="en-US" dirty="0" smtClean="0"/>
          </a:p>
          <a:p>
            <a:r>
              <a:rPr lang="en-GB" altLang="en-US" dirty="0" smtClean="0"/>
              <a:t>Going forward….</a:t>
            </a:r>
          </a:p>
          <a:p>
            <a:r>
              <a:rPr lang="en-GB" altLang="en-US" dirty="0" smtClean="0"/>
              <a:t>About to start the next phase of the project. This includes installing another 62 homes on the </a:t>
            </a:r>
            <a:r>
              <a:rPr lang="en-GB" altLang="en-US" dirty="0" err="1" smtClean="0"/>
              <a:t>Gellideg</a:t>
            </a:r>
            <a:r>
              <a:rPr lang="en-GB" altLang="en-US" dirty="0" smtClean="0"/>
              <a:t> estate which will bring our total up to 104 connections in total.</a:t>
            </a:r>
            <a:br>
              <a:rPr lang="en-GB" altLang="en-US" dirty="0" smtClean="0"/>
            </a:br>
            <a:r>
              <a:rPr lang="en-GB" altLang="en-US" dirty="0" smtClean="0"/>
              <a:t/>
            </a:r>
            <a:br>
              <a:rPr lang="en-GB" altLang="en-US" dirty="0" smtClean="0"/>
            </a:br>
            <a:r>
              <a:rPr lang="en-GB" altLang="en-US" dirty="0" smtClean="0"/>
              <a:t>Following that MVH are looking at setting up another part of the network in </a:t>
            </a:r>
            <a:r>
              <a:rPr lang="en-GB" altLang="en-US" dirty="0" err="1" smtClean="0"/>
              <a:t>Mandeg</a:t>
            </a:r>
            <a:r>
              <a:rPr lang="en-GB" altLang="en-US" dirty="0" smtClean="0"/>
              <a:t>, </a:t>
            </a:r>
            <a:r>
              <a:rPr lang="en-GB" altLang="en-US" dirty="0" err="1" smtClean="0"/>
              <a:t>Trelewis</a:t>
            </a:r>
            <a:r>
              <a:rPr lang="en-GB" altLang="en-US" dirty="0" smtClean="0"/>
              <a:t>. They will install another 50 connections there bringing the total number up to 154 connections. MVH are hoping that all this work will be completed within the next 6 months.</a:t>
            </a:r>
            <a:br>
              <a:rPr lang="en-GB" altLang="en-US" dirty="0" smtClean="0"/>
            </a:br>
            <a:r>
              <a:rPr lang="en-GB" altLang="en-US" dirty="0" smtClean="0"/>
              <a:t/>
            </a:r>
            <a:br>
              <a:rPr lang="en-GB" altLang="en-US" dirty="0" smtClean="0"/>
            </a:br>
            <a:r>
              <a:rPr lang="en-GB" altLang="en-US" dirty="0" smtClean="0"/>
              <a:t>As for charging the residents MVH </a:t>
            </a:r>
            <a:r>
              <a:rPr lang="en-GB" altLang="en-US" dirty="0" err="1" smtClean="0"/>
              <a:t>havnt</a:t>
            </a:r>
            <a:r>
              <a:rPr lang="en-GB" altLang="en-US" dirty="0" smtClean="0"/>
              <a:t> started yet but its something that they are definitely looking into maybe for the next phase of the project.</a:t>
            </a:r>
            <a:br>
              <a:rPr lang="en-GB" altLang="en-US" dirty="0" smtClean="0"/>
            </a:br>
            <a:r>
              <a:rPr lang="en-GB" altLang="en-US" dirty="0" smtClean="0"/>
              <a:t/>
            </a:r>
            <a:br>
              <a:rPr lang="en-GB" altLang="en-US" dirty="0" smtClean="0"/>
            </a:br>
            <a:r>
              <a:rPr lang="en-GB" altLang="en-US" dirty="0" smtClean="0"/>
              <a:t>May consider merging with a neighbouring HA and look to make a joint application for funding. </a:t>
            </a:r>
          </a:p>
          <a:p>
            <a:endParaRPr lang="en-GB" dirty="0"/>
          </a:p>
        </p:txBody>
      </p:sp>
      <p:sp>
        <p:nvSpPr>
          <p:cNvPr id="4" name="Slide Number Placeholder 3"/>
          <p:cNvSpPr>
            <a:spLocks noGrp="1"/>
          </p:cNvSpPr>
          <p:nvPr>
            <p:ph type="sldNum" sz="quarter" idx="10"/>
          </p:nvPr>
        </p:nvSpPr>
        <p:spPr/>
        <p:txBody>
          <a:bodyPr/>
          <a:lstStyle/>
          <a:p>
            <a:fld id="{7584F355-BCE5-440F-88F7-D893193EE9ED}" type="slidenum">
              <a:rPr lang="en-GB" smtClean="0"/>
              <a:pPr/>
              <a:t>18</a:t>
            </a:fld>
            <a:endParaRPr lang="en-GB" dirty="0"/>
          </a:p>
        </p:txBody>
      </p:sp>
    </p:spTree>
    <p:extLst>
      <p:ext uri="{BB962C8B-B14F-4D97-AF65-F5344CB8AC3E}">
        <p14:creationId xmlns:p14="http://schemas.microsoft.com/office/powerpoint/2010/main" val="5614610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584F355-BCE5-440F-88F7-D893193EE9ED}" type="slidenum">
              <a:rPr lang="en-GB" smtClean="0"/>
              <a:pPr/>
              <a:t>19</a:t>
            </a:fld>
            <a:endParaRPr lang="en-GB" dirty="0"/>
          </a:p>
        </p:txBody>
      </p:sp>
    </p:spTree>
    <p:extLst>
      <p:ext uri="{BB962C8B-B14F-4D97-AF65-F5344CB8AC3E}">
        <p14:creationId xmlns:p14="http://schemas.microsoft.com/office/powerpoint/2010/main" val="29148908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584F355-BCE5-440F-88F7-D893193EE9ED}" type="slidenum">
              <a:rPr lang="en-GB" smtClean="0"/>
              <a:pPr/>
              <a:t>22</a:t>
            </a:fld>
            <a:endParaRPr lang="en-GB" dirty="0"/>
          </a:p>
        </p:txBody>
      </p:sp>
    </p:spTree>
    <p:extLst>
      <p:ext uri="{BB962C8B-B14F-4D97-AF65-F5344CB8AC3E}">
        <p14:creationId xmlns:p14="http://schemas.microsoft.com/office/powerpoint/2010/main" val="14680012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We</a:t>
            </a:r>
            <a:r>
              <a:rPr lang="en-GB" baseline="0" dirty="0" smtClean="0"/>
              <a:t> are in a changing world</a:t>
            </a:r>
          </a:p>
          <a:p>
            <a:r>
              <a:rPr lang="en-GB" baseline="0" dirty="0" smtClean="0"/>
              <a:t>Reforms and public service changes- welfare reform and universal credit</a:t>
            </a:r>
          </a:p>
          <a:p>
            <a:r>
              <a:rPr lang="en-GB" baseline="0" dirty="0" smtClean="0"/>
              <a:t>Williams Commission</a:t>
            </a:r>
          </a:p>
          <a:p>
            <a:r>
              <a:rPr lang="en-GB" baseline="0" dirty="0" smtClean="0"/>
              <a:t>Public service reform</a:t>
            </a:r>
          </a:p>
          <a:p>
            <a:r>
              <a:rPr lang="en-GB" baseline="0" dirty="0" smtClean="0"/>
              <a:t>Communication across largely rural country</a:t>
            </a:r>
          </a:p>
          <a:p>
            <a:r>
              <a:rPr lang="en-GB" baseline="0" dirty="0" smtClean="0"/>
              <a:t>Tackling poverty agenda- skills gap and poverty in Wales- disparity across wales- get some key stats. Developing digital skill seen as an economic opportunity </a:t>
            </a:r>
          </a:p>
          <a:p>
            <a:endParaRPr lang="en-GB" dirty="0"/>
          </a:p>
        </p:txBody>
      </p:sp>
      <p:sp>
        <p:nvSpPr>
          <p:cNvPr id="4" name="Slide Number Placeholder 3"/>
          <p:cNvSpPr>
            <a:spLocks noGrp="1"/>
          </p:cNvSpPr>
          <p:nvPr>
            <p:ph type="sldNum" sz="quarter" idx="10"/>
          </p:nvPr>
        </p:nvSpPr>
        <p:spPr/>
        <p:txBody>
          <a:bodyPr/>
          <a:lstStyle/>
          <a:p>
            <a:fld id="{7584F355-BCE5-440F-88F7-D893193EE9ED}" type="slidenum">
              <a:rPr lang="en-GB" smtClean="0"/>
              <a:pPr/>
              <a:t>4</a:t>
            </a:fld>
            <a:endParaRPr lang="en-GB" dirty="0"/>
          </a:p>
        </p:txBody>
      </p:sp>
    </p:spTree>
    <p:extLst>
      <p:ext uri="{BB962C8B-B14F-4D97-AF65-F5344CB8AC3E}">
        <p14:creationId xmlns:p14="http://schemas.microsoft.com/office/powerpoint/2010/main" val="9452748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GB" dirty="0" smtClean="0"/>
              <a:t>Dedicated</a:t>
            </a:r>
            <a:r>
              <a:rPr lang="en-GB" baseline="0" dirty="0" smtClean="0"/>
              <a:t> digital inclusion unit</a:t>
            </a:r>
          </a:p>
          <a:p>
            <a:r>
              <a:rPr lang="en-GB" baseline="0" dirty="0" smtClean="0"/>
              <a:t>Tackling poverty is seen as an overarching priority for WG. Digital inclusion features as a priority within the tackling poverty action plan</a:t>
            </a:r>
          </a:p>
          <a:p>
            <a:endParaRPr lang="en-GB" dirty="0" smtClean="0"/>
          </a:p>
          <a:p>
            <a:r>
              <a:rPr lang="en-GB" dirty="0" smtClean="0"/>
              <a:t>2010- </a:t>
            </a:r>
            <a:r>
              <a:rPr lang="en-GB" sz="1200" b="0" i="0" kern="1200" dirty="0" smtClean="0">
                <a:solidFill>
                  <a:schemeClr val="tx1"/>
                </a:solidFill>
                <a:effectLst/>
                <a:latin typeface="+mn-lt"/>
                <a:ea typeface="+mn-ea"/>
                <a:cs typeface="+mn-cs"/>
              </a:rPr>
              <a:t>In December 2010 we launched the "Delivering Digital Inclusion: A Strategic Framework for Wales" which offered a shared vision of how to get increasing numbers of people to use the internet. It analysed who were excluded, described the barriers that they faced, and identified steps that could be taken to start addressing the issues.</a:t>
            </a:r>
          </a:p>
          <a:p>
            <a:r>
              <a:rPr lang="en-GB" sz="1200" b="0" i="0" kern="1200" dirty="0" smtClean="0">
                <a:solidFill>
                  <a:schemeClr val="tx1"/>
                </a:solidFill>
                <a:effectLst/>
                <a:latin typeface="+mn-lt"/>
                <a:ea typeface="+mn-ea"/>
                <a:cs typeface="+mn-cs"/>
              </a:rPr>
              <a:t>It set out our commitment to providing strategic leadership to tackling digital exclusion. </a:t>
            </a:r>
          </a:p>
          <a:p>
            <a:endParaRPr lang="en-GB" dirty="0" smtClean="0"/>
          </a:p>
          <a:p>
            <a:r>
              <a:rPr lang="en-GB" dirty="0" smtClean="0"/>
              <a:t>The "Digital Inclusion Delivery Plan" was first published in 2011. The Plan set out the key objectives, tasks to be undertaken and the expected outputs and outcomes from 2011-2015.</a:t>
            </a:r>
            <a:r>
              <a:rPr lang="en-GB" baseline="0" dirty="0" smtClean="0"/>
              <a:t> </a:t>
            </a:r>
            <a:r>
              <a:rPr lang="en-GB" b="1" dirty="0" smtClean="0"/>
              <a:t>Find out the targets</a:t>
            </a:r>
            <a:endParaRPr lang="en-GB" baseline="0" dirty="0" smtClean="0"/>
          </a:p>
          <a:p>
            <a:endParaRPr lang="en-GB" baseline="0" dirty="0" smtClean="0"/>
          </a:p>
          <a:p>
            <a:r>
              <a:rPr lang="en-GB" baseline="0" dirty="0" smtClean="0"/>
              <a:t>Used ERDF funding to create a programme called </a:t>
            </a:r>
            <a:r>
              <a:rPr lang="en-GB" sz="1200" b="0" i="0" kern="1200" dirty="0" smtClean="0">
                <a:solidFill>
                  <a:schemeClr val="tx1"/>
                </a:solidFill>
                <a:effectLst/>
                <a:latin typeface="+mn-lt"/>
                <a:ea typeface="+mn-ea"/>
                <a:cs typeface="+mn-cs"/>
              </a:rPr>
              <a:t>Communities 2.0 which</a:t>
            </a:r>
            <a:r>
              <a:rPr lang="en-GB" sz="1200" b="0" i="0" kern="1200" baseline="0" dirty="0" smtClean="0">
                <a:solidFill>
                  <a:schemeClr val="tx1"/>
                </a:solidFill>
                <a:effectLst/>
                <a:latin typeface="+mn-lt"/>
                <a:ea typeface="+mn-ea"/>
                <a:cs typeface="+mn-cs"/>
              </a:rPr>
              <a:t> has run since 2009</a:t>
            </a:r>
            <a:r>
              <a:rPr lang="en-GB" sz="1200" b="1" i="0" kern="1200" baseline="0" dirty="0" smtClean="0">
                <a:solidFill>
                  <a:schemeClr val="tx1"/>
                </a:solidFill>
                <a:effectLst/>
                <a:latin typeface="+mn-lt"/>
                <a:ea typeface="+mn-ea"/>
                <a:cs typeface="+mn-cs"/>
              </a:rPr>
              <a:t>. </a:t>
            </a:r>
            <a:r>
              <a:rPr lang="en-GB" sz="1200" b="0" i="0" kern="1200" dirty="0" smtClean="0">
                <a:solidFill>
                  <a:schemeClr val="tx1"/>
                </a:solidFill>
                <a:effectLst/>
                <a:latin typeface="+mn-lt"/>
                <a:ea typeface="+mn-ea"/>
                <a:cs typeface="+mn-cs"/>
              </a:rPr>
              <a:t>It prioritises support to the most digitally excluded groups in society by helping them overcome barriers, building their confidence and creating opportunities for them to use new skills. It also helps support social enterprises and new micro enterprises to improve their operations and competitiveness through ICT.</a:t>
            </a:r>
          </a:p>
          <a:p>
            <a:endParaRPr lang="en-GB" sz="1200" b="0" i="0" kern="1200" dirty="0" smtClean="0">
              <a:solidFill>
                <a:schemeClr val="tx1"/>
              </a:solidFill>
              <a:effectLst/>
              <a:latin typeface="+mn-lt"/>
              <a:ea typeface="+mn-ea"/>
              <a:cs typeface="+mn-cs"/>
            </a:endParaRPr>
          </a:p>
          <a:p>
            <a:r>
              <a:rPr lang="en-GB" sz="1200" b="0" i="0" kern="1200" dirty="0" smtClean="0">
                <a:solidFill>
                  <a:schemeClr val="tx1"/>
                </a:solidFill>
                <a:effectLst/>
                <a:latin typeface="+mn-lt"/>
                <a:ea typeface="+mn-ea"/>
                <a:cs typeface="+mn-cs"/>
              </a:rPr>
              <a:t>Communities</a:t>
            </a:r>
            <a:r>
              <a:rPr lang="en-GB" sz="1200" b="0" i="0" kern="1200" baseline="0" dirty="0" smtClean="0">
                <a:solidFill>
                  <a:schemeClr val="tx1"/>
                </a:solidFill>
                <a:effectLst/>
                <a:latin typeface="+mn-lt"/>
                <a:ea typeface="+mn-ea"/>
                <a:cs typeface="+mn-cs"/>
              </a:rPr>
              <a:t> 2.0 videos </a:t>
            </a:r>
            <a:endParaRPr lang="en-GB" sz="1200" b="0" i="0" kern="1200" dirty="0" smtClean="0">
              <a:solidFill>
                <a:schemeClr val="tx1"/>
              </a:solidFill>
              <a:effectLst/>
              <a:latin typeface="+mn-lt"/>
              <a:ea typeface="+mn-ea"/>
              <a:cs typeface="+mn-cs"/>
            </a:endParaRPr>
          </a:p>
          <a:p>
            <a:endParaRPr lang="en-GB" baseline="0" dirty="0" smtClean="0"/>
          </a:p>
        </p:txBody>
      </p:sp>
      <p:sp>
        <p:nvSpPr>
          <p:cNvPr id="4" name="Slide Number Placeholder 3"/>
          <p:cNvSpPr>
            <a:spLocks noGrp="1"/>
          </p:cNvSpPr>
          <p:nvPr>
            <p:ph type="sldNum" sz="quarter" idx="10"/>
          </p:nvPr>
        </p:nvSpPr>
        <p:spPr/>
        <p:txBody>
          <a:bodyPr/>
          <a:lstStyle/>
          <a:p>
            <a:fld id="{7584F355-BCE5-440F-88F7-D893193EE9ED}" type="slidenum">
              <a:rPr lang="en-GB" smtClean="0"/>
              <a:pPr/>
              <a:t>5</a:t>
            </a:fld>
            <a:endParaRPr lang="en-GB" dirty="0"/>
          </a:p>
        </p:txBody>
      </p:sp>
    </p:spTree>
    <p:extLst>
      <p:ext uri="{BB962C8B-B14F-4D97-AF65-F5344CB8AC3E}">
        <p14:creationId xmlns:p14="http://schemas.microsoft.com/office/powerpoint/2010/main" val="2128026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Norman</a:t>
            </a:r>
            <a:r>
              <a:rPr lang="en-GB" baseline="0" dirty="0" smtClean="0"/>
              <a:t> from RCT Homes sheltered accommodation </a:t>
            </a:r>
            <a:endParaRPr lang="en-GB" dirty="0"/>
          </a:p>
        </p:txBody>
      </p:sp>
      <p:sp>
        <p:nvSpPr>
          <p:cNvPr id="4" name="Slide Number Placeholder 3"/>
          <p:cNvSpPr>
            <a:spLocks noGrp="1"/>
          </p:cNvSpPr>
          <p:nvPr>
            <p:ph type="sldNum" sz="quarter" idx="10"/>
          </p:nvPr>
        </p:nvSpPr>
        <p:spPr/>
        <p:txBody>
          <a:bodyPr/>
          <a:lstStyle/>
          <a:p>
            <a:fld id="{7584F355-BCE5-440F-88F7-D893193EE9ED}" type="slidenum">
              <a:rPr lang="en-GB" smtClean="0"/>
              <a:pPr/>
              <a:t>6</a:t>
            </a:fld>
            <a:endParaRPr lang="en-GB" dirty="0"/>
          </a:p>
        </p:txBody>
      </p:sp>
    </p:spTree>
    <p:extLst>
      <p:ext uri="{BB962C8B-B14F-4D97-AF65-F5344CB8AC3E}">
        <p14:creationId xmlns:p14="http://schemas.microsoft.com/office/powerpoint/2010/main" val="35077418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GB" dirty="0" smtClean="0"/>
              <a:t>We frequently hear of statistics stating the rise in the number of people using the internet, but these figures often overshadow those most deprived in society who still do not have access to the internet- and these people are becoming increasingly marginalised and socially deprived as a society moves to a digital movement</a:t>
            </a:r>
          </a:p>
          <a:p>
            <a:pPr>
              <a:defRPr/>
            </a:pPr>
            <a:endParaRPr lang="en-GB" dirty="0" smtClean="0"/>
          </a:p>
          <a:p>
            <a:pPr>
              <a:defRPr/>
            </a:pPr>
            <a:r>
              <a:rPr lang="en-GB" dirty="0" smtClean="0"/>
              <a:t>In Wales, 46% of social housing tenants do not have access the internet in their own home. This figure is from welsh government internet access use figures and is supported by our own survey results.</a:t>
            </a:r>
          </a:p>
          <a:p>
            <a:pPr>
              <a:defRPr/>
            </a:pPr>
            <a:endParaRPr lang="en-GB" dirty="0" smtClean="0"/>
          </a:p>
          <a:p>
            <a:pPr>
              <a:defRPr/>
            </a:pPr>
            <a:r>
              <a:rPr lang="en-GB" dirty="0" smtClean="0"/>
              <a:t>These social housing tenants lack access due to any of these three barriers- motivation, skills or cost of access. Either they don't see the benefits of using the internet, they don't have the skills, or they cannot afford to purchase a home internet package. </a:t>
            </a:r>
          </a:p>
          <a:p>
            <a:pPr>
              <a:defRPr/>
            </a:pPr>
            <a:endParaRPr lang="en-GB" dirty="0" smtClean="0"/>
          </a:p>
          <a:p>
            <a:pPr>
              <a:defRPr/>
            </a:pPr>
            <a:r>
              <a:rPr lang="en-GB" dirty="0" smtClean="0"/>
              <a:t>Those not online cite </a:t>
            </a:r>
          </a:p>
          <a:p>
            <a:pPr>
              <a:defRPr/>
            </a:pPr>
            <a:r>
              <a:rPr lang="en-GB" dirty="0" smtClean="0"/>
              <a:t>46% cost barrier</a:t>
            </a:r>
          </a:p>
          <a:p>
            <a:pPr>
              <a:defRPr/>
            </a:pPr>
            <a:r>
              <a:rPr lang="en-GB" dirty="0" smtClean="0"/>
              <a:t>Motivation- 34%</a:t>
            </a:r>
          </a:p>
          <a:p>
            <a:pPr>
              <a:defRPr/>
            </a:pPr>
            <a:r>
              <a:rPr lang="en-GB" dirty="0" smtClean="0"/>
              <a:t>Skills- 20% </a:t>
            </a:r>
          </a:p>
          <a:p>
            <a:endParaRPr lang="en-GB" dirty="0"/>
          </a:p>
        </p:txBody>
      </p:sp>
      <p:sp>
        <p:nvSpPr>
          <p:cNvPr id="4" name="Slide Number Placeholder 3"/>
          <p:cNvSpPr>
            <a:spLocks noGrp="1"/>
          </p:cNvSpPr>
          <p:nvPr>
            <p:ph type="sldNum" sz="quarter" idx="10"/>
          </p:nvPr>
        </p:nvSpPr>
        <p:spPr/>
        <p:txBody>
          <a:bodyPr/>
          <a:lstStyle/>
          <a:p>
            <a:fld id="{7584F355-BCE5-440F-88F7-D893193EE9ED}" type="slidenum">
              <a:rPr lang="en-GB" smtClean="0"/>
              <a:pPr/>
              <a:t>8</a:t>
            </a:fld>
            <a:endParaRPr lang="en-GB" dirty="0"/>
          </a:p>
        </p:txBody>
      </p:sp>
    </p:spTree>
    <p:extLst>
      <p:ext uri="{BB962C8B-B14F-4D97-AF65-F5344CB8AC3E}">
        <p14:creationId xmlns:p14="http://schemas.microsoft.com/office/powerpoint/2010/main" val="27641243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GB" dirty="0" smtClean="0"/>
              <a:t>Will it inadvertently</a:t>
            </a:r>
            <a:r>
              <a:rPr lang="en-GB" baseline="0" dirty="0" smtClean="0"/>
              <a:t> be addressed with the introduction of universal credit?</a:t>
            </a:r>
          </a:p>
          <a:p>
            <a:endParaRPr lang="en-GB" baseline="0" dirty="0" smtClean="0"/>
          </a:p>
          <a:p>
            <a:r>
              <a:rPr lang="en-GB" dirty="0" smtClean="0"/>
              <a:t>MHA- recognised</a:t>
            </a:r>
            <a:r>
              <a:rPr lang="en-GB" baseline="0" dirty="0" smtClean="0"/>
              <a:t> that skills, employment and digital inclusion go hand in hand. Made sense to team  them together- easier to engage and motivate if shown benefits of getting online. </a:t>
            </a:r>
          </a:p>
          <a:p>
            <a:endParaRPr lang="en-GB"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smtClean="0"/>
              <a:t>Computers in the Community’ is a scheme that forms part of the ‘Work &amp; Skills Wise Service’. The ‘Work &amp; Skills Wise Service’ is the name given to our training, education and employment programme. ‘Computers in the Community’ is a computer loan scheme that allows MHA tenants to borrow laptop computers from MHA for a certain period of time. The laptops are provided in order to help you complete educational courses and learn computer related skills.</a:t>
            </a:r>
            <a:endParaRPr lang="en-GB" sz="1200" b="1" dirty="0" smtClean="0"/>
          </a:p>
          <a:p>
            <a:endParaRPr lang="en-GB" dirty="0" smtClean="0"/>
          </a:p>
          <a:p>
            <a:r>
              <a:rPr lang="en-GB" dirty="0" smtClean="0"/>
              <a:t>If you are successful with your application, the laptop will be loaned to you free of charge. Any other fees such as the cost of an internet connection and other equipment are your responsibility.</a:t>
            </a:r>
          </a:p>
          <a:p>
            <a:endParaRPr lang="en-GB" dirty="0" smtClean="0"/>
          </a:p>
          <a:p>
            <a:r>
              <a:rPr lang="en-GB" dirty="0" smtClean="0"/>
              <a:t>Upon approval for the scheme and signing the user agreement, MHA will deliver the laptop computer to you ready for use. MHA will take care of any fault that develops during the loan of the laptop. However, any wilful damage will be the responsibility of the user. The laptop will be ‘Wi-Fi’ (wireless internet) enabled and you will be able to immediately access the internet if you have a wireless connection. Note: MHA will not provide or pay for an Internet connection. It will be up to you, the user, to provide this. </a:t>
            </a:r>
          </a:p>
          <a:p>
            <a:endParaRPr lang="en-GB" dirty="0" smtClean="0"/>
          </a:p>
          <a:p>
            <a:r>
              <a:rPr lang="en-GB" dirty="0" smtClean="0"/>
              <a:t>1. The applicant must be a tenant of MHA - as part of the family named on the Tenancy Agreement. 2. The applicant must be on a course. 3. He/she must have completed two courses already, adding up to a total of 12 weeks. 4. He/she must be willing to enrol on further courses. If the participant is only willing to take one course, the participant will have the laptop for the duration of the course plus six further weeks. 5. He/she must be willing to engage with MHA and other providers who offer support for employment. 6. The recipient must not normally have access to a computer in the home. 7. Only one laptop can be issued per household. 8. MHA reserves the right to use discretion in the loan of laptops by the waiver of certain conditions, or the refusal of a loan.</a:t>
            </a:r>
            <a:endParaRPr lang="en-GB" dirty="0"/>
          </a:p>
        </p:txBody>
      </p:sp>
      <p:sp>
        <p:nvSpPr>
          <p:cNvPr id="4" name="Slide Number Placeholder 3"/>
          <p:cNvSpPr>
            <a:spLocks noGrp="1"/>
          </p:cNvSpPr>
          <p:nvPr>
            <p:ph type="sldNum" sz="quarter" idx="10"/>
          </p:nvPr>
        </p:nvSpPr>
        <p:spPr/>
        <p:txBody>
          <a:bodyPr/>
          <a:lstStyle/>
          <a:p>
            <a:fld id="{7584F355-BCE5-440F-88F7-D893193EE9ED}" type="slidenum">
              <a:rPr lang="en-GB" smtClean="0"/>
              <a:pPr/>
              <a:t>9</a:t>
            </a:fld>
            <a:endParaRPr lang="en-GB" dirty="0"/>
          </a:p>
        </p:txBody>
      </p:sp>
    </p:spTree>
    <p:extLst>
      <p:ext uri="{BB962C8B-B14F-4D97-AF65-F5344CB8AC3E}">
        <p14:creationId xmlns:p14="http://schemas.microsoft.com/office/powerpoint/2010/main" val="22697906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Coastal received funding from Communities 2.0 which helped employ a tutor to help run the course as well. Nigel also provided additional one to one support in their homes to help them set up and connect to Wi-Fi, download Apps, and any support they required.</a:t>
            </a:r>
          </a:p>
          <a:p>
            <a:endParaRPr lang="en-GB" dirty="0" smtClean="0"/>
          </a:p>
          <a:p>
            <a:endParaRPr lang="en-GB" dirty="0"/>
          </a:p>
        </p:txBody>
      </p:sp>
      <p:sp>
        <p:nvSpPr>
          <p:cNvPr id="4" name="Slide Number Placeholder 3"/>
          <p:cNvSpPr>
            <a:spLocks noGrp="1"/>
          </p:cNvSpPr>
          <p:nvPr>
            <p:ph type="sldNum" sz="quarter" idx="10"/>
          </p:nvPr>
        </p:nvSpPr>
        <p:spPr/>
        <p:txBody>
          <a:bodyPr/>
          <a:lstStyle/>
          <a:p>
            <a:fld id="{7584F355-BCE5-440F-88F7-D893193EE9ED}" type="slidenum">
              <a:rPr lang="en-GB" smtClean="0"/>
              <a:pPr/>
              <a:t>10</a:t>
            </a:fld>
            <a:endParaRPr lang="en-GB" dirty="0"/>
          </a:p>
        </p:txBody>
      </p:sp>
    </p:spTree>
    <p:extLst>
      <p:ext uri="{BB962C8B-B14F-4D97-AF65-F5344CB8AC3E}">
        <p14:creationId xmlns:p14="http://schemas.microsoft.com/office/powerpoint/2010/main" val="10558025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United Welsh has developed a new app for tenants on mobile phones and tablets. Louise Taggart explains the thinking… The decision to create an app for our tenants was the next logical step for United Welsh. When we looked at how our main website was accessed, we found that only 33 per cent of visits were from traditional desktops or laptops; the other 67 per cent were from tablets or smart phones. Our tenants clearly want to interact with us at a time and place which fits around their lives so we needed a more mobile-friendly solution. The tenant web portal for our website and app allows tenants to do a range of things including: update contact details; view important tenancy documents; see live rent balances and statements; make a payment; report repairs; and see what community events and projects are happening in their area. As part of our digital inclusion strategy we are targeting tenants that are not online and offering free training, affordable equipment schemes and the use of free Wi-Fi which we’ve installed in the shared areas of all of our communal schemes. We have recently started providing mobile IT lessons in the community using our brand new ‘Information Station’ van. With Wi-Fi, comfy seats and the ability to travel to any area, we have been using the van to access communities across our 5,000+ properties to ensure nobody is left behind. We also use this as a chance to let tenants know about the app and show them how to use it. All frontline staff will be trained in how to download and use the app so they can help as many tenants as possible sign up. </a:t>
            </a:r>
          </a:p>
          <a:p>
            <a:endParaRPr lang="en-GB" dirty="0" smtClean="0"/>
          </a:p>
          <a:p>
            <a:r>
              <a:rPr lang="en-GB" dirty="0" smtClean="0"/>
              <a:t>Also many examples</a:t>
            </a:r>
            <a:r>
              <a:rPr lang="en-GB" baseline="0" dirty="0" smtClean="0"/>
              <a:t> across wales of laptop and computer loan schemes, working with local credit unions </a:t>
            </a:r>
            <a:endParaRPr lang="en-GB" dirty="0"/>
          </a:p>
        </p:txBody>
      </p:sp>
      <p:sp>
        <p:nvSpPr>
          <p:cNvPr id="4" name="Slide Number Placeholder 3"/>
          <p:cNvSpPr>
            <a:spLocks noGrp="1"/>
          </p:cNvSpPr>
          <p:nvPr>
            <p:ph type="sldNum" sz="quarter" idx="10"/>
          </p:nvPr>
        </p:nvSpPr>
        <p:spPr/>
        <p:txBody>
          <a:bodyPr/>
          <a:lstStyle/>
          <a:p>
            <a:fld id="{7584F355-BCE5-440F-88F7-D893193EE9ED}" type="slidenum">
              <a:rPr lang="en-GB" smtClean="0"/>
              <a:pPr/>
              <a:t>11</a:t>
            </a:fld>
            <a:endParaRPr lang="en-GB" dirty="0"/>
          </a:p>
        </p:txBody>
      </p:sp>
    </p:spTree>
    <p:extLst>
      <p:ext uri="{BB962C8B-B14F-4D97-AF65-F5344CB8AC3E}">
        <p14:creationId xmlns:p14="http://schemas.microsoft.com/office/powerpoint/2010/main" val="12135168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584F355-BCE5-440F-88F7-D893193EE9ED}" type="slidenum">
              <a:rPr lang="en-GB" smtClean="0"/>
              <a:pPr/>
              <a:t>12</a:t>
            </a:fld>
            <a:endParaRPr lang="en-GB" dirty="0"/>
          </a:p>
        </p:txBody>
      </p:sp>
    </p:spTree>
    <p:extLst>
      <p:ext uri="{BB962C8B-B14F-4D97-AF65-F5344CB8AC3E}">
        <p14:creationId xmlns:p14="http://schemas.microsoft.com/office/powerpoint/2010/main" val="293886025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HC - Cover slide">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64616" y="2700000"/>
            <a:ext cx="7144615" cy="1080000"/>
          </a:xfrm>
        </p:spPr>
        <p:txBody>
          <a:bodyPr>
            <a:normAutofit/>
          </a:bodyPr>
          <a:lstStyle>
            <a:lvl1pPr algn="l">
              <a:lnSpc>
                <a:spcPts val="4200"/>
              </a:lnSpc>
              <a:spcBef>
                <a:spcPts val="0"/>
              </a:spcBef>
              <a:spcAft>
                <a:spcPts val="0"/>
              </a:spcAft>
              <a:defRPr sz="4000" b="0">
                <a:solidFill>
                  <a:schemeClr val="bg1"/>
                </a:solidFill>
                <a:latin typeface="Arial" pitchFamily="34" charset="0"/>
                <a:cs typeface="Arial" pitchFamily="34" charset="0"/>
              </a:defRPr>
            </a:lvl1pPr>
          </a:lstStyle>
          <a:p>
            <a:r>
              <a:rPr lang="en-US" smtClean="0"/>
              <a:t>Click to edit Master title style</a:t>
            </a:r>
            <a:endParaRPr lang="en-GB" dirty="0"/>
          </a:p>
        </p:txBody>
      </p:sp>
      <p:sp>
        <p:nvSpPr>
          <p:cNvPr id="3" name="Subtitle 2"/>
          <p:cNvSpPr>
            <a:spLocks noGrp="1"/>
          </p:cNvSpPr>
          <p:nvPr>
            <p:ph type="subTitle" idx="1"/>
          </p:nvPr>
        </p:nvSpPr>
        <p:spPr>
          <a:xfrm>
            <a:off x="664616" y="4140000"/>
            <a:ext cx="7144615" cy="360000"/>
          </a:xfrm>
        </p:spPr>
        <p:txBody>
          <a:bodyPr>
            <a:normAutofit/>
          </a:bodyPr>
          <a:lstStyle>
            <a:lvl1pPr marL="0" indent="0" algn="l">
              <a:lnSpc>
                <a:spcPct val="100000"/>
              </a:lnSpc>
              <a:buNone/>
              <a:defRPr sz="2000" b="0">
                <a:solidFill>
                  <a:schemeClr val="bg1"/>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dirty="0"/>
          </a:p>
        </p:txBody>
      </p:sp>
      <p:sp>
        <p:nvSpPr>
          <p:cNvPr id="6" name="Picture Placeholder 5"/>
          <p:cNvSpPr>
            <a:spLocks noGrp="1"/>
          </p:cNvSpPr>
          <p:nvPr>
            <p:ph type="pic" sz="quarter" idx="10"/>
          </p:nvPr>
        </p:nvSpPr>
        <p:spPr>
          <a:xfrm>
            <a:off x="5109964" y="440848"/>
            <a:ext cx="3600000" cy="1620000"/>
          </a:xfrm>
        </p:spPr>
        <p:txBody>
          <a:bodyPr/>
          <a:lstStyle/>
          <a:p>
            <a:r>
              <a:rPr lang="en-US" smtClean="0"/>
              <a:t>Click icon to add picture</a:t>
            </a:r>
            <a:endParaRPr lang="en-GB"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HC - 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4" name="Content Placeholder 3"/>
          <p:cNvSpPr>
            <a:spLocks noGrp="1"/>
          </p:cNvSpPr>
          <p:nvPr>
            <p:ph sz="quarter" idx="10"/>
          </p:nvPr>
        </p:nvSpPr>
        <p:spPr>
          <a:xfrm>
            <a:off x="432000" y="2160000"/>
            <a:ext cx="8286750" cy="2808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Slide Number Placeholder 4"/>
          <p:cNvSpPr>
            <a:spLocks noGrp="1"/>
          </p:cNvSpPr>
          <p:nvPr>
            <p:ph type="sldNum" sz="quarter" idx="11"/>
          </p:nvPr>
        </p:nvSpPr>
        <p:spPr/>
        <p:txBody>
          <a:bodyPr/>
          <a:lstStyle/>
          <a:p>
            <a:fld id="{03328584-FD60-42F8-A4C7-BC7D1D18E9F5}" type="slidenum">
              <a:rPr lang="en-GB" smtClean="0"/>
              <a:pPr/>
              <a:t>‹#›</a:t>
            </a:fld>
            <a:endParaRPr lang="en-GB"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CHC - Image/Graph/Char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hasCustomPrompt="1"/>
          </p:nvPr>
        </p:nvSpPr>
        <p:spPr/>
        <p:txBody>
          <a:bodyPr/>
          <a:lstStyle>
            <a:lvl1pPr>
              <a:buNone/>
              <a:defRPr b="0"/>
            </a:lvl1pPr>
          </a:lstStyle>
          <a:p>
            <a:pPr lvl="0"/>
            <a:r>
              <a:rPr lang="en-US" dirty="0" smtClean="0"/>
              <a:t>Image / Graphic / Chart area</a:t>
            </a:r>
          </a:p>
        </p:txBody>
      </p:sp>
      <p:sp>
        <p:nvSpPr>
          <p:cNvPr id="7" name="Slide Number Placeholder 6"/>
          <p:cNvSpPr>
            <a:spLocks noGrp="1"/>
          </p:cNvSpPr>
          <p:nvPr>
            <p:ph type="sldNum" sz="quarter" idx="10"/>
          </p:nvPr>
        </p:nvSpPr>
        <p:spPr/>
        <p:txBody>
          <a:bodyPr/>
          <a:lstStyle/>
          <a:p>
            <a:fld id="{03328584-FD60-42F8-A4C7-BC7D1D18E9F5}" type="slidenum">
              <a:rPr lang="en-GB" smtClean="0"/>
              <a:pPr/>
              <a:t>‹#›</a:t>
            </a:fld>
            <a:endParaRPr lang="en-GB"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HC - 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Slide Number Placeholder 2"/>
          <p:cNvSpPr>
            <a:spLocks noGrp="1"/>
          </p:cNvSpPr>
          <p:nvPr>
            <p:ph type="sldNum" sz="quarter" idx="10"/>
          </p:nvPr>
        </p:nvSpPr>
        <p:spPr/>
        <p:txBody>
          <a:bodyPr/>
          <a:lstStyle/>
          <a:p>
            <a:fld id="{03328584-FD60-42F8-A4C7-BC7D1D18E9F5}" type="slidenum">
              <a:rPr lang="en-GB" smtClean="0"/>
              <a:pPr/>
              <a:t>‹#›</a:t>
            </a:fld>
            <a:endParaRPr lang="en-GB"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32000" y="1440000"/>
            <a:ext cx="8280000" cy="548840"/>
          </a:xfrm>
          <a:prstGeom prst="rect">
            <a:avLst/>
          </a:prstGeom>
        </p:spPr>
        <p:txBody>
          <a:bodyPr vert="horz" lIns="0" tIns="0" rIns="91440" bIns="45720" rtlCol="0" anchor="t" anchorCtr="0">
            <a:normAutofit/>
          </a:bodyPr>
          <a:lstStyle/>
          <a:p>
            <a:r>
              <a:rPr lang="en-US" smtClean="0"/>
              <a:t>Click to edit Master title style</a:t>
            </a:r>
            <a:endParaRPr lang="en-GB" dirty="0"/>
          </a:p>
        </p:txBody>
      </p:sp>
      <p:sp>
        <p:nvSpPr>
          <p:cNvPr id="3" name="Text Placeholder 2"/>
          <p:cNvSpPr>
            <a:spLocks noGrp="1"/>
          </p:cNvSpPr>
          <p:nvPr>
            <p:ph type="body" idx="1"/>
          </p:nvPr>
        </p:nvSpPr>
        <p:spPr>
          <a:xfrm>
            <a:off x="432000" y="2160000"/>
            <a:ext cx="8280000" cy="3420000"/>
          </a:xfrm>
          <a:prstGeom prst="rect">
            <a:avLst/>
          </a:prstGeom>
        </p:spPr>
        <p:txBody>
          <a:bodyPr vert="horz" lIns="0" tIns="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pic>
        <p:nvPicPr>
          <p:cNvPr id="7" name="Picture 6" descr="CHC_Powerpoint_Slide_masthead.png"/>
          <p:cNvPicPr>
            <a:picLocks noChangeAspect="1"/>
          </p:cNvPicPr>
          <p:nvPr/>
        </p:nvPicPr>
        <p:blipFill>
          <a:blip r:embed="rId6" cstate="print"/>
          <a:srcRect l="3539" t="32949" r="4679"/>
          <a:stretch>
            <a:fillRect/>
          </a:stretch>
        </p:blipFill>
        <p:spPr>
          <a:xfrm>
            <a:off x="333617" y="374844"/>
            <a:ext cx="8392871" cy="732668"/>
          </a:xfrm>
          <a:prstGeom prst="rect">
            <a:avLst/>
          </a:prstGeom>
        </p:spPr>
      </p:pic>
      <p:pic>
        <p:nvPicPr>
          <p:cNvPr id="10" name="Picture 9" descr="CHC_Powerpoint_Slide_footer.png"/>
          <p:cNvPicPr>
            <a:picLocks noChangeAspect="1"/>
          </p:cNvPicPr>
          <p:nvPr/>
        </p:nvPicPr>
        <p:blipFill>
          <a:blip r:embed="rId7" cstate="print"/>
          <a:stretch>
            <a:fillRect/>
          </a:stretch>
        </p:blipFill>
        <p:spPr>
          <a:xfrm>
            <a:off x="-19" y="5545833"/>
            <a:ext cx="9144019" cy="1312167"/>
          </a:xfrm>
          <a:prstGeom prst="rect">
            <a:avLst/>
          </a:prstGeom>
        </p:spPr>
      </p:pic>
      <p:sp>
        <p:nvSpPr>
          <p:cNvPr id="12" name="Slide Number Placeholder 11"/>
          <p:cNvSpPr>
            <a:spLocks noGrp="1"/>
          </p:cNvSpPr>
          <p:nvPr>
            <p:ph type="sldNum" sz="quarter" idx="4"/>
          </p:nvPr>
        </p:nvSpPr>
        <p:spPr>
          <a:xfrm>
            <a:off x="6553200" y="6312806"/>
            <a:ext cx="2133600" cy="365125"/>
          </a:xfrm>
          <a:prstGeom prst="rect">
            <a:avLst/>
          </a:prstGeom>
        </p:spPr>
        <p:txBody>
          <a:bodyPr vert="horz" lIns="91440" tIns="45720" rIns="0" bIns="45720" rtlCol="0" anchor="ctr"/>
          <a:lstStyle>
            <a:lvl1pPr algn="r">
              <a:defRPr sz="1000">
                <a:solidFill>
                  <a:schemeClr val="tx1">
                    <a:tint val="75000"/>
                  </a:schemeClr>
                </a:solidFill>
              </a:defRPr>
            </a:lvl1pPr>
          </a:lstStyle>
          <a:p>
            <a:fld id="{03328584-FD60-42F8-A4C7-BC7D1D18E9F5}" type="slidenum">
              <a:rPr lang="en-GB" smtClean="0"/>
              <a:pPr/>
              <a:t>‹#›</a:t>
            </a:fld>
            <a:endParaRPr lang="en-GB"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50" r:id="rId3"/>
    <p:sldLayoutId id="2147483663" r:id="rId4"/>
  </p:sldLayoutIdLst>
  <p:hf sldNum="0" hdr="0" ftr="0" dt="0"/>
  <p:txStyles>
    <p:titleStyle>
      <a:lvl1pPr algn="l" defTabSz="914400" rtl="0" eaLnBrk="1" latinLnBrk="0" hangingPunct="1">
        <a:spcBef>
          <a:spcPts val="2200"/>
        </a:spcBef>
        <a:spcAft>
          <a:spcPts val="2200"/>
        </a:spcAft>
        <a:buNone/>
        <a:defRPr sz="2000" b="1" kern="1200">
          <a:solidFill>
            <a:schemeClr val="tx1"/>
          </a:solidFill>
          <a:latin typeface="Arial" pitchFamily="34" charset="0"/>
          <a:ea typeface="+mj-ea"/>
          <a:cs typeface="Arial" pitchFamily="34" charset="0"/>
        </a:defRPr>
      </a:lvl1pPr>
    </p:titleStyle>
    <p:bodyStyle>
      <a:lvl1pPr marL="0" indent="0" algn="l" defTabSz="914400" rtl="0" eaLnBrk="1" latinLnBrk="0" hangingPunct="1">
        <a:lnSpc>
          <a:spcPts val="2200"/>
        </a:lnSpc>
        <a:spcBef>
          <a:spcPts val="0"/>
        </a:spcBef>
        <a:spcAft>
          <a:spcPts val="0"/>
        </a:spcAft>
        <a:buFont typeface="Arial" pitchFamily="34" charset="0"/>
        <a:buNone/>
        <a:defRPr sz="1500" b="1" kern="1200">
          <a:solidFill>
            <a:schemeClr val="accent2"/>
          </a:solidFill>
          <a:latin typeface="Arial" pitchFamily="34" charset="0"/>
          <a:ea typeface="+mn-ea"/>
          <a:cs typeface="Arial" pitchFamily="34" charset="0"/>
        </a:defRPr>
      </a:lvl1pPr>
      <a:lvl2pPr marL="0" indent="0" algn="l" defTabSz="914400" rtl="0" eaLnBrk="1" latinLnBrk="0" hangingPunct="1">
        <a:lnSpc>
          <a:spcPts val="2200"/>
        </a:lnSpc>
        <a:spcBef>
          <a:spcPts val="0"/>
        </a:spcBef>
        <a:spcAft>
          <a:spcPts val="0"/>
        </a:spcAft>
        <a:buFont typeface="Arial" pitchFamily="34" charset="0"/>
        <a:buNone/>
        <a:defRPr sz="1500" kern="1200">
          <a:solidFill>
            <a:schemeClr val="tx1"/>
          </a:solidFill>
          <a:latin typeface="Arial" pitchFamily="34" charset="0"/>
          <a:ea typeface="+mn-ea"/>
          <a:cs typeface="Arial" pitchFamily="34" charset="0"/>
        </a:defRPr>
      </a:lvl2pPr>
      <a:lvl3pPr marL="271463" indent="-271463" algn="l" defTabSz="914400" rtl="0" eaLnBrk="1" latinLnBrk="0" hangingPunct="1">
        <a:lnSpc>
          <a:spcPts val="2200"/>
        </a:lnSpc>
        <a:spcBef>
          <a:spcPts val="0"/>
        </a:spcBef>
        <a:spcAft>
          <a:spcPts val="0"/>
        </a:spcAft>
        <a:buClr>
          <a:srgbClr val="AF1C3B"/>
        </a:buClr>
        <a:buFont typeface="Arial" pitchFamily="34" charset="0"/>
        <a:buChar char="•"/>
        <a:defRPr sz="1500" kern="1200">
          <a:solidFill>
            <a:schemeClr val="tx1"/>
          </a:solidFill>
          <a:latin typeface="+mn-lt"/>
          <a:ea typeface="+mn-ea"/>
          <a:cs typeface="+mn-cs"/>
        </a:defRPr>
      </a:lvl3pPr>
      <a:lvl4pPr marL="533400" indent="-261938" algn="l" defTabSz="914400" rtl="0" eaLnBrk="1" latinLnBrk="0" hangingPunct="1">
        <a:lnSpc>
          <a:spcPts val="2200"/>
        </a:lnSpc>
        <a:spcBef>
          <a:spcPts val="0"/>
        </a:spcBef>
        <a:spcAft>
          <a:spcPts val="0"/>
        </a:spcAft>
        <a:buClr>
          <a:srgbClr val="AF1C3B"/>
        </a:buClr>
        <a:buFont typeface="Arial" pitchFamily="34" charset="0"/>
        <a:buChar char="–"/>
        <a:defRPr sz="1500" kern="1200">
          <a:solidFill>
            <a:schemeClr val="tx1"/>
          </a:solidFill>
          <a:latin typeface="+mn-lt"/>
          <a:ea typeface="+mn-ea"/>
          <a:cs typeface="+mn-cs"/>
        </a:defRPr>
      </a:lvl4pPr>
      <a:lvl5pPr marL="804863" indent="-271463" algn="l" defTabSz="914400" rtl="0" eaLnBrk="1" latinLnBrk="0" hangingPunct="1">
        <a:lnSpc>
          <a:spcPts val="2200"/>
        </a:lnSpc>
        <a:spcBef>
          <a:spcPts val="0"/>
        </a:spcBef>
        <a:spcAft>
          <a:spcPts val="0"/>
        </a:spcAft>
        <a:buClr>
          <a:schemeClr val="accent2"/>
        </a:buClr>
        <a:buFont typeface="Arial" pitchFamily="34" charset="0"/>
        <a:buChar char="•"/>
        <a:defRPr sz="15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10.jpeg"/></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12.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3.xml"/><Relationship Id="rId1" Type="http://schemas.openxmlformats.org/officeDocument/2006/relationships/video" Target="https://www.youtube.com/embed/2jZ4wuBGJXU" TargetMode="External"/><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hyperlink" Target="http://www.digitalmerthyr.org.uk/"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video" Target="https://www.youtube.com/embed/SfnSTerSo6w" TargetMode="Externa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n-GB" dirty="0" smtClean="0"/>
              <a:t>	</a:t>
            </a:r>
            <a:endParaRPr lang="en-GB" dirty="0"/>
          </a:p>
        </p:txBody>
      </p:sp>
      <p:sp>
        <p:nvSpPr>
          <p:cNvPr id="2" name="TextBox 1"/>
          <p:cNvSpPr txBox="1"/>
          <p:nvPr/>
        </p:nvSpPr>
        <p:spPr>
          <a:xfrm>
            <a:off x="439738" y="3212976"/>
            <a:ext cx="8286750" cy="892552"/>
          </a:xfrm>
          <a:prstGeom prst="rect">
            <a:avLst/>
          </a:prstGeom>
          <a:noFill/>
        </p:spPr>
        <p:txBody>
          <a:bodyPr wrap="square" rtlCol="0">
            <a:spAutoFit/>
          </a:bodyPr>
          <a:lstStyle/>
          <a:p>
            <a:r>
              <a:rPr lang="en-GB" sz="2800" dirty="0" smtClean="0">
                <a:solidFill>
                  <a:schemeClr val="bg1"/>
                </a:solidFill>
              </a:rPr>
              <a:t>Getting tenants online in Wales; </a:t>
            </a:r>
          </a:p>
          <a:p>
            <a:r>
              <a:rPr lang="en-GB" sz="2400" dirty="0" smtClean="0">
                <a:solidFill>
                  <a:schemeClr val="bg1"/>
                </a:solidFill>
              </a:rPr>
              <a:t>overcoming skills, motivation and affordability barriers</a:t>
            </a:r>
            <a:endParaRPr lang="en-GB" sz="2400" dirty="0">
              <a:solidFill>
                <a:schemeClr val="bg1"/>
              </a:solidFill>
            </a:endParaRPr>
          </a:p>
        </p:txBody>
      </p:sp>
      <p:sp>
        <p:nvSpPr>
          <p:cNvPr id="3" name="TextBox 2"/>
          <p:cNvSpPr txBox="1"/>
          <p:nvPr/>
        </p:nvSpPr>
        <p:spPr>
          <a:xfrm>
            <a:off x="439738" y="4365104"/>
            <a:ext cx="7588646" cy="646331"/>
          </a:xfrm>
          <a:prstGeom prst="rect">
            <a:avLst/>
          </a:prstGeom>
          <a:noFill/>
        </p:spPr>
        <p:txBody>
          <a:bodyPr wrap="square" rtlCol="0">
            <a:spAutoFit/>
          </a:bodyPr>
          <a:lstStyle/>
          <a:p>
            <a:r>
              <a:rPr lang="en-GB" dirty="0" smtClean="0">
                <a:solidFill>
                  <a:schemeClr val="bg1"/>
                </a:solidFill>
              </a:rPr>
              <a:t>Hayley MacNamara</a:t>
            </a:r>
          </a:p>
          <a:p>
            <a:r>
              <a:rPr lang="en-GB" dirty="0" smtClean="0">
                <a:solidFill>
                  <a:schemeClr val="bg1"/>
                </a:solidFill>
              </a:rPr>
              <a:t>Regeneration Officer, Community Housing </a:t>
            </a:r>
            <a:r>
              <a:rPr lang="en-GB" dirty="0" err="1" smtClean="0">
                <a:solidFill>
                  <a:schemeClr val="bg1"/>
                </a:solidFill>
              </a:rPr>
              <a:t>Cymru</a:t>
            </a:r>
            <a:r>
              <a:rPr lang="en-GB" sz="1600" dirty="0" smtClean="0"/>
              <a:t> </a:t>
            </a:r>
            <a:endParaRPr lang="en-GB" sz="16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Skills</a:t>
            </a:r>
            <a:endParaRPr lang="en-GB" dirty="0"/>
          </a:p>
        </p:txBody>
      </p:sp>
      <p:sp>
        <p:nvSpPr>
          <p:cNvPr id="3" name="Content Placeholder 2"/>
          <p:cNvSpPr>
            <a:spLocks noGrp="1"/>
          </p:cNvSpPr>
          <p:nvPr>
            <p:ph idx="1"/>
          </p:nvPr>
        </p:nvSpPr>
        <p:spPr/>
        <p:txBody>
          <a:bodyPr>
            <a:normAutofit/>
          </a:bodyPr>
          <a:lstStyle/>
          <a:p>
            <a:r>
              <a:rPr lang="en-GB" sz="2000" b="1" dirty="0" smtClean="0"/>
              <a:t>Case study:</a:t>
            </a:r>
          </a:p>
          <a:p>
            <a:endParaRPr lang="en-GB" sz="2000" b="1" dirty="0"/>
          </a:p>
          <a:p>
            <a:r>
              <a:rPr lang="en-GB" sz="2000" b="1" dirty="0" smtClean="0"/>
              <a:t>Coastal Housing: Digital Training Sessions </a:t>
            </a:r>
            <a:endParaRPr lang="en-GB" sz="2000" b="1" dirty="0"/>
          </a:p>
        </p:txBody>
      </p:sp>
      <p:pic>
        <p:nvPicPr>
          <p:cNvPr id="5122" name="Picture 2" descr="Mike Gwyther.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76445" y="1508955"/>
            <a:ext cx="2880066" cy="3840089"/>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Nigel.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87624" y="3049822"/>
            <a:ext cx="4269034" cy="23266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069504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Access: going mobile </a:t>
            </a:r>
            <a:endParaRPr lang="en-GB" dirty="0"/>
          </a:p>
        </p:txBody>
      </p:sp>
      <p:sp>
        <p:nvSpPr>
          <p:cNvPr id="3" name="Content Placeholder 2"/>
          <p:cNvSpPr>
            <a:spLocks noGrp="1"/>
          </p:cNvSpPr>
          <p:nvPr>
            <p:ph idx="1"/>
          </p:nvPr>
        </p:nvSpPr>
        <p:spPr/>
        <p:txBody>
          <a:bodyPr>
            <a:normAutofit/>
          </a:bodyPr>
          <a:lstStyle/>
          <a:p>
            <a:r>
              <a:rPr lang="en-GB" sz="2000" b="1" dirty="0" smtClean="0"/>
              <a:t>Case study:</a:t>
            </a:r>
          </a:p>
          <a:p>
            <a:endParaRPr lang="en-GB" sz="2000" b="1" dirty="0"/>
          </a:p>
          <a:p>
            <a:r>
              <a:rPr lang="en-GB" sz="2000" b="1" dirty="0" smtClean="0"/>
              <a:t>United Welsh: Going Mobile </a:t>
            </a:r>
            <a:endParaRPr lang="en-GB" sz="2000" b="1"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19297" y="1158937"/>
            <a:ext cx="1967081" cy="4342976"/>
          </a:xfrm>
          <a:prstGeom prst="rect">
            <a:avLst/>
          </a:prstGeom>
        </p:spPr>
      </p:pic>
      <p:pic>
        <p:nvPicPr>
          <p:cNvPr id="6146" name="Picture 2" descr="http://www.unitedwelsh.com/media/images/thumbs/1088.jpg"/>
          <p:cNvPicPr>
            <a:picLocks noChangeAspect="1" noChangeArrowheads="1"/>
          </p:cNvPicPr>
          <p:nvPr/>
        </p:nvPicPr>
        <p:blipFill rotWithShape="1">
          <a:blip r:embed="rId4">
            <a:extLst>
              <a:ext uri="{28A0092B-C50C-407E-A947-70E740481C1C}">
                <a14:useLocalDpi xmlns:a14="http://schemas.microsoft.com/office/drawing/2010/main" val="0"/>
              </a:ext>
            </a:extLst>
          </a:blip>
          <a:srcRect t="12224" b="11215"/>
          <a:stretch/>
        </p:blipFill>
        <p:spPr bwMode="auto">
          <a:xfrm>
            <a:off x="2483768" y="3296232"/>
            <a:ext cx="2808312" cy="21500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657677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313" y="1268760"/>
            <a:ext cx="8280000" cy="548840"/>
          </a:xfrm>
        </p:spPr>
        <p:txBody>
          <a:bodyPr/>
          <a:lstStyle/>
          <a:p>
            <a:r>
              <a:rPr lang="en-GB" dirty="0" smtClean="0"/>
              <a:t>Access: getting online in the home. Issues for tenants:</a:t>
            </a:r>
            <a:endParaRPr lang="en-GB" dirty="0"/>
          </a:p>
        </p:txBody>
      </p:sp>
      <p:sp>
        <p:nvSpPr>
          <p:cNvPr id="3" name="Content Placeholder 2"/>
          <p:cNvSpPr>
            <a:spLocks noGrp="1"/>
          </p:cNvSpPr>
          <p:nvPr>
            <p:ph idx="1"/>
          </p:nvPr>
        </p:nvSpPr>
        <p:spPr>
          <a:xfrm>
            <a:off x="431620" y="1484784"/>
            <a:ext cx="8280000" cy="5688632"/>
          </a:xfrm>
        </p:spPr>
        <p:txBody>
          <a:bodyPr>
            <a:normAutofit/>
          </a:bodyPr>
          <a:lstStyle/>
          <a:p>
            <a:endParaRPr lang="en-GB" sz="2000" dirty="0"/>
          </a:p>
          <a:p>
            <a:r>
              <a:rPr lang="en-GB" altLang="en-US" sz="2000" b="1" dirty="0"/>
              <a:t>What use is it to me?  - </a:t>
            </a:r>
            <a:r>
              <a:rPr lang="en-GB" altLang="en-US" sz="2000" b="1" dirty="0" smtClean="0"/>
              <a:t>Motivation</a:t>
            </a:r>
          </a:p>
          <a:p>
            <a:endParaRPr lang="en-GB" altLang="en-US" sz="2000" b="1" dirty="0"/>
          </a:p>
          <a:p>
            <a:r>
              <a:rPr lang="en-GB" altLang="en-US" sz="2000" b="1" dirty="0"/>
              <a:t>Lack of landlines, mobile use – </a:t>
            </a:r>
            <a:r>
              <a:rPr lang="en-GB" altLang="en-US" sz="2000" b="1" dirty="0" smtClean="0"/>
              <a:t>practical</a:t>
            </a:r>
          </a:p>
          <a:p>
            <a:endParaRPr lang="en-GB" altLang="en-US" sz="2000" b="1" dirty="0"/>
          </a:p>
          <a:p>
            <a:r>
              <a:rPr lang="en-GB" altLang="en-US" sz="2000" b="1" dirty="0"/>
              <a:t>I don’t know how to use it – </a:t>
            </a:r>
            <a:r>
              <a:rPr lang="en-GB" altLang="en-US" sz="2000" b="1" dirty="0" smtClean="0"/>
              <a:t>Skills</a:t>
            </a:r>
          </a:p>
          <a:p>
            <a:endParaRPr lang="en-GB" altLang="en-US" sz="2000" b="1" dirty="0"/>
          </a:p>
          <a:p>
            <a:r>
              <a:rPr lang="en-GB" altLang="en-US" sz="2000" b="1" dirty="0"/>
              <a:t>Cost of broadband - regular outlay v “pay as you go</a:t>
            </a:r>
            <a:r>
              <a:rPr lang="en-GB" altLang="en-US" sz="2000" b="1" dirty="0" smtClean="0"/>
              <a:t>”</a:t>
            </a:r>
          </a:p>
          <a:p>
            <a:endParaRPr lang="en-GB" altLang="en-US" sz="2000" b="1" dirty="0"/>
          </a:p>
          <a:p>
            <a:r>
              <a:rPr lang="en-GB" altLang="en-US" sz="2000" b="1" dirty="0"/>
              <a:t>Cost and choice – of </a:t>
            </a:r>
            <a:r>
              <a:rPr lang="en-GB" altLang="en-US" sz="2000" b="1" dirty="0" smtClean="0"/>
              <a:t>equipment</a:t>
            </a:r>
          </a:p>
          <a:p>
            <a:endParaRPr lang="en-GB" altLang="en-US" sz="2000" b="1" dirty="0"/>
          </a:p>
          <a:p>
            <a:r>
              <a:rPr lang="en-GB" altLang="en-US" sz="2000" b="1" dirty="0"/>
              <a:t>If I don’t have I might lose my benefits </a:t>
            </a:r>
            <a:r>
              <a:rPr lang="en-GB" altLang="en-US" sz="2000" b="1" dirty="0" smtClean="0"/>
              <a:t>– Consequences</a:t>
            </a:r>
          </a:p>
          <a:p>
            <a:endParaRPr lang="en-GB" altLang="en-US" sz="2000" b="1" dirty="0"/>
          </a:p>
          <a:p>
            <a:r>
              <a:rPr lang="en-GB" altLang="en-US" sz="2000" b="1" dirty="0"/>
              <a:t>I could save a lot of money and other Benefits</a:t>
            </a:r>
          </a:p>
          <a:p>
            <a:endParaRPr lang="en-GB" dirty="0"/>
          </a:p>
        </p:txBody>
      </p:sp>
    </p:spTree>
    <p:extLst>
      <p:ext uri="{BB962C8B-B14F-4D97-AF65-F5344CB8AC3E}">
        <p14:creationId xmlns:p14="http://schemas.microsoft.com/office/powerpoint/2010/main" val="392556139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313" y="1196752"/>
            <a:ext cx="8280000" cy="548840"/>
          </a:xfrm>
        </p:spPr>
        <p:txBody>
          <a:bodyPr/>
          <a:lstStyle/>
          <a:p>
            <a:r>
              <a:rPr lang="en-GB" dirty="0" smtClean="0"/>
              <a:t>Issues and Challenges for Housing Associations</a:t>
            </a:r>
            <a:endParaRPr lang="en-GB" dirty="0"/>
          </a:p>
        </p:txBody>
      </p:sp>
      <p:sp>
        <p:nvSpPr>
          <p:cNvPr id="3" name="Content Placeholder 2"/>
          <p:cNvSpPr>
            <a:spLocks noGrp="1"/>
          </p:cNvSpPr>
          <p:nvPr>
            <p:ph idx="1"/>
          </p:nvPr>
        </p:nvSpPr>
        <p:spPr>
          <a:xfrm>
            <a:off x="463488" y="1772816"/>
            <a:ext cx="8280000" cy="4095216"/>
          </a:xfrm>
        </p:spPr>
        <p:txBody>
          <a:bodyPr>
            <a:normAutofit/>
          </a:bodyPr>
          <a:lstStyle/>
          <a:p>
            <a:r>
              <a:rPr lang="en-GB" altLang="en-US" sz="2000" b="1" dirty="0"/>
              <a:t>Why bother? – the business case – the benefits for us and tenants</a:t>
            </a:r>
          </a:p>
          <a:p>
            <a:endParaRPr lang="en-GB" altLang="en-US" sz="2000" b="1" dirty="0"/>
          </a:p>
          <a:p>
            <a:r>
              <a:rPr lang="en-GB" altLang="en-US" sz="2000" b="1" dirty="0"/>
              <a:t>Threat to income - tenants lose benefits</a:t>
            </a:r>
          </a:p>
          <a:p>
            <a:endParaRPr lang="en-GB" altLang="en-US" sz="2000" b="1" dirty="0"/>
          </a:p>
          <a:p>
            <a:r>
              <a:rPr lang="en-GB" altLang="en-US" sz="2000" b="1" dirty="0"/>
              <a:t>Lack of technical knowledge – what’s best solution?</a:t>
            </a:r>
          </a:p>
          <a:p>
            <a:endParaRPr lang="en-GB" altLang="en-US" sz="2000" b="1" dirty="0"/>
          </a:p>
          <a:p>
            <a:r>
              <a:rPr lang="en-GB" altLang="en-US" sz="2000" b="1" dirty="0"/>
              <a:t>Which supplier to go to -  Lambs to the slaughter?</a:t>
            </a:r>
          </a:p>
          <a:p>
            <a:endParaRPr lang="en-GB" altLang="en-US" sz="2000" b="1" dirty="0"/>
          </a:p>
          <a:p>
            <a:r>
              <a:rPr lang="en-GB" altLang="en-US" sz="2000" b="1" dirty="0"/>
              <a:t>Shifting risk – from supplier to RSL</a:t>
            </a:r>
          </a:p>
          <a:p>
            <a:endParaRPr lang="en-GB" altLang="en-US" sz="2000" b="1" dirty="0"/>
          </a:p>
          <a:p>
            <a:r>
              <a:rPr lang="en-GB" altLang="en-US" sz="2000" b="1" dirty="0"/>
              <a:t>Who bears the cost; Subsidy or not? Tenant or RSL</a:t>
            </a:r>
          </a:p>
          <a:p>
            <a:endParaRPr lang="en-GB" altLang="en-US" sz="2000" b="1" dirty="0"/>
          </a:p>
          <a:p>
            <a:r>
              <a:rPr lang="en-GB" altLang="en-US" sz="2000" b="1" dirty="0"/>
              <a:t>Who trains and supports them</a:t>
            </a:r>
          </a:p>
          <a:p>
            <a:endParaRPr lang="en-GB" dirty="0"/>
          </a:p>
        </p:txBody>
      </p:sp>
    </p:spTree>
    <p:extLst>
      <p:ext uri="{BB962C8B-B14F-4D97-AF65-F5344CB8AC3E}">
        <p14:creationId xmlns:p14="http://schemas.microsoft.com/office/powerpoint/2010/main" val="28508221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8008" y="1196752"/>
            <a:ext cx="8280000" cy="548840"/>
          </a:xfrm>
        </p:spPr>
        <p:txBody>
          <a:bodyPr/>
          <a:lstStyle/>
          <a:p>
            <a:r>
              <a:rPr lang="en-GB" dirty="0" smtClean="0"/>
              <a:t>Issues and </a:t>
            </a:r>
            <a:r>
              <a:rPr lang="en-GB" dirty="0"/>
              <a:t>C</a:t>
            </a:r>
            <a:r>
              <a:rPr lang="en-GB" dirty="0" smtClean="0"/>
              <a:t>hallenges for Suppliers </a:t>
            </a:r>
            <a:endParaRPr lang="en-GB" dirty="0"/>
          </a:p>
        </p:txBody>
      </p:sp>
      <p:sp>
        <p:nvSpPr>
          <p:cNvPr id="3" name="Content Placeholder 2"/>
          <p:cNvSpPr>
            <a:spLocks noGrp="1"/>
          </p:cNvSpPr>
          <p:nvPr>
            <p:ph idx="1"/>
          </p:nvPr>
        </p:nvSpPr>
        <p:spPr>
          <a:xfrm>
            <a:off x="446488" y="1916832"/>
            <a:ext cx="8280000" cy="3384376"/>
          </a:xfrm>
        </p:spPr>
        <p:txBody>
          <a:bodyPr/>
          <a:lstStyle/>
          <a:p>
            <a:r>
              <a:rPr lang="en-GB" altLang="en-US" sz="2000" b="1" dirty="0"/>
              <a:t>Untapped potential market</a:t>
            </a:r>
          </a:p>
          <a:p>
            <a:endParaRPr lang="en-GB" altLang="en-US" sz="2000" b="1" dirty="0"/>
          </a:p>
          <a:p>
            <a:r>
              <a:rPr lang="en-GB" altLang="en-US" sz="2000" b="1" dirty="0"/>
              <a:t>Current delivery models profitable – landlines make the money</a:t>
            </a:r>
          </a:p>
          <a:p>
            <a:endParaRPr lang="en-GB" altLang="en-US" sz="2000" b="1" dirty="0"/>
          </a:p>
          <a:p>
            <a:r>
              <a:rPr lang="en-GB" altLang="en-US" sz="2000" b="1" dirty="0"/>
              <a:t>New delivery models could undermine mainstream models</a:t>
            </a:r>
          </a:p>
          <a:p>
            <a:endParaRPr lang="en-GB" altLang="en-US" sz="2000" b="1" dirty="0"/>
          </a:p>
          <a:p>
            <a:r>
              <a:rPr lang="en-GB" altLang="en-US" sz="2000" b="1" dirty="0"/>
              <a:t>Risk of payment defaults</a:t>
            </a:r>
          </a:p>
          <a:p>
            <a:endParaRPr lang="en-GB" altLang="en-US" sz="2000" b="1" dirty="0"/>
          </a:p>
          <a:p>
            <a:r>
              <a:rPr lang="en-GB" altLang="en-US" sz="2000" b="1" dirty="0"/>
              <a:t>Upfront investment –  who pays</a:t>
            </a:r>
          </a:p>
          <a:p>
            <a:endParaRPr lang="en-GB" altLang="en-US" sz="2000" b="1" dirty="0"/>
          </a:p>
          <a:p>
            <a:r>
              <a:rPr lang="en-GB" altLang="en-US" sz="2000" b="1" dirty="0"/>
              <a:t>Shifting the burden of risk and investment</a:t>
            </a:r>
          </a:p>
          <a:p>
            <a:endParaRPr lang="en-GB" dirty="0"/>
          </a:p>
        </p:txBody>
      </p:sp>
    </p:spTree>
    <p:extLst>
      <p:ext uri="{BB962C8B-B14F-4D97-AF65-F5344CB8AC3E}">
        <p14:creationId xmlns:p14="http://schemas.microsoft.com/office/powerpoint/2010/main" val="271757426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Work so far</a:t>
            </a:r>
            <a:endParaRPr lang="en-GB" dirty="0"/>
          </a:p>
        </p:txBody>
      </p:sp>
      <p:sp>
        <p:nvSpPr>
          <p:cNvPr id="3" name="Content Placeholder 2"/>
          <p:cNvSpPr>
            <a:spLocks noGrp="1"/>
          </p:cNvSpPr>
          <p:nvPr>
            <p:ph idx="1"/>
          </p:nvPr>
        </p:nvSpPr>
        <p:spPr>
          <a:xfrm>
            <a:off x="441784" y="1916832"/>
            <a:ext cx="8280000" cy="3420000"/>
          </a:xfrm>
        </p:spPr>
        <p:txBody>
          <a:bodyPr/>
          <a:lstStyle/>
          <a:p>
            <a:r>
              <a:rPr lang="en-GB" altLang="en-US" sz="2000" b="1" dirty="0"/>
              <a:t>Community Housing </a:t>
            </a:r>
            <a:r>
              <a:rPr lang="en-GB" altLang="en-US" sz="2000" b="1" dirty="0" err="1"/>
              <a:t>Cymru</a:t>
            </a:r>
            <a:r>
              <a:rPr lang="en-GB" altLang="en-US" sz="2000" b="1" dirty="0"/>
              <a:t> set up a task and finish group with members from RSLs in July 2013</a:t>
            </a:r>
            <a:r>
              <a:rPr lang="en-GB" altLang="en-US" sz="2000" b="1" dirty="0" smtClean="0"/>
              <a:t>.</a:t>
            </a:r>
          </a:p>
          <a:p>
            <a:endParaRPr lang="en-GB" altLang="en-US" sz="2000" b="1" dirty="0"/>
          </a:p>
          <a:p>
            <a:r>
              <a:rPr lang="en-GB" altLang="en-US" sz="2000" b="1" dirty="0"/>
              <a:t>Communities 2.0 has provided support to CHC and the task </a:t>
            </a:r>
            <a:r>
              <a:rPr lang="en-GB" altLang="en-US" sz="2000" b="1" dirty="0" smtClean="0"/>
              <a:t>group</a:t>
            </a:r>
          </a:p>
          <a:p>
            <a:endParaRPr lang="en-GB" altLang="en-US" sz="2000" b="1" dirty="0"/>
          </a:p>
          <a:p>
            <a:r>
              <a:rPr lang="en-GB" altLang="en-US" sz="2000" b="1" dirty="0"/>
              <a:t>A preliminary report presented to WG in Dec 2013 and to RSL CEOs in Feb 14  </a:t>
            </a:r>
            <a:endParaRPr lang="en-GB" altLang="en-US" sz="2000" b="1" dirty="0" smtClean="0"/>
          </a:p>
          <a:p>
            <a:endParaRPr lang="en-GB" altLang="en-US" sz="2000" b="1" dirty="0"/>
          </a:p>
          <a:p>
            <a:r>
              <a:rPr lang="en-GB" altLang="en-US" sz="2000" b="1" dirty="0"/>
              <a:t>Business case and project proposals put to WG in May </a:t>
            </a:r>
            <a:r>
              <a:rPr lang="en-GB" altLang="en-US" sz="2000" b="1" dirty="0" smtClean="0"/>
              <a:t>2014</a:t>
            </a:r>
          </a:p>
          <a:p>
            <a:endParaRPr lang="en-GB" altLang="en-US" sz="2000" b="1" dirty="0"/>
          </a:p>
          <a:p>
            <a:r>
              <a:rPr lang="en-GB" altLang="en-US" sz="2000" b="1" dirty="0"/>
              <a:t>Ongoing work with National Procurement Service, WG Infrastructure, Housing and DIU teams</a:t>
            </a:r>
          </a:p>
          <a:p>
            <a:endParaRPr lang="en-GB" dirty="0"/>
          </a:p>
        </p:txBody>
      </p:sp>
    </p:spTree>
    <p:extLst>
      <p:ext uri="{BB962C8B-B14F-4D97-AF65-F5344CB8AC3E}">
        <p14:creationId xmlns:p14="http://schemas.microsoft.com/office/powerpoint/2010/main" val="319292847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Examples in action: Glasgow Housing Association </a:t>
            </a:r>
            <a:endParaRPr lang="en-GB" dirty="0"/>
          </a:p>
        </p:txBody>
      </p:sp>
      <p:pic>
        <p:nvPicPr>
          <p:cNvPr id="4" name="2jZ4wuBGJXU"/>
          <p:cNvPicPr>
            <a:picLocks noRot="1" noChangeAspect="1"/>
          </p:cNvPicPr>
          <p:nvPr>
            <a:videoFile r:link="rId1"/>
          </p:nvPr>
        </p:nvPicPr>
        <p:blipFill>
          <a:blip r:embed="rId4">
            <a:extLst>
              <a:ext uri="{28A0092B-C50C-407E-A947-70E740481C1C}">
                <a14:useLocalDpi xmlns:a14="http://schemas.microsoft.com/office/drawing/2010/main" val="0"/>
              </a:ext>
            </a:extLst>
          </a:blip>
          <a:srcRect/>
          <a:stretch>
            <a:fillRect/>
          </a:stretch>
        </p:blipFill>
        <p:spPr bwMode="auto">
          <a:xfrm>
            <a:off x="4641823" y="2564904"/>
            <a:ext cx="4098217" cy="2305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445731" y="2426952"/>
            <a:ext cx="4126736" cy="2862322"/>
          </a:xfrm>
          <a:prstGeom prst="rect">
            <a:avLst/>
          </a:prstGeom>
        </p:spPr>
        <p:txBody>
          <a:bodyPr wrap="square">
            <a:spAutoFit/>
          </a:bodyPr>
          <a:lstStyle/>
          <a:p>
            <a:pPr>
              <a:defRPr/>
            </a:pPr>
            <a:r>
              <a:rPr lang="en-GB" altLang="en-US" b="1" dirty="0">
                <a:solidFill>
                  <a:schemeClr val="accent2"/>
                </a:solidFill>
              </a:rPr>
              <a:t>Glasgow HA / BT Affordable Wi-Fi </a:t>
            </a:r>
            <a:r>
              <a:rPr lang="en-GB" altLang="en-US" b="1" dirty="0" smtClean="0">
                <a:solidFill>
                  <a:schemeClr val="accent2"/>
                </a:solidFill>
              </a:rPr>
              <a:t>Access</a:t>
            </a:r>
          </a:p>
          <a:p>
            <a:pPr marL="285750" indent="-285750">
              <a:buFont typeface="Arial" panose="020B0604020202020204" pitchFamily="34" charset="0"/>
              <a:buChar char="•"/>
              <a:defRPr/>
            </a:pPr>
            <a:r>
              <a:rPr lang="en-GB" altLang="en-US" dirty="0" smtClean="0">
                <a:solidFill>
                  <a:schemeClr val="accent2"/>
                </a:solidFill>
              </a:rPr>
              <a:t>Teamed </a:t>
            </a:r>
            <a:r>
              <a:rPr lang="en-GB" altLang="en-US" dirty="0">
                <a:solidFill>
                  <a:schemeClr val="accent2"/>
                </a:solidFill>
              </a:rPr>
              <a:t>up with Scottish Govt. and BT</a:t>
            </a:r>
          </a:p>
          <a:p>
            <a:pPr marL="285750" indent="-285750">
              <a:buFont typeface="Arial" panose="020B0604020202020204" pitchFamily="34" charset="0"/>
              <a:buChar char="•"/>
              <a:defRPr/>
            </a:pPr>
            <a:r>
              <a:rPr lang="en-GB" altLang="en-US" dirty="0">
                <a:solidFill>
                  <a:schemeClr val="accent2"/>
                </a:solidFill>
              </a:rPr>
              <a:t>£70,000 from Scottish Govt.</a:t>
            </a:r>
          </a:p>
          <a:p>
            <a:pPr marL="285750" indent="-285750">
              <a:buFont typeface="Arial" panose="020B0604020202020204" pitchFamily="34" charset="0"/>
              <a:buChar char="•"/>
              <a:defRPr/>
            </a:pPr>
            <a:r>
              <a:rPr lang="en-GB" altLang="en-US" dirty="0">
                <a:solidFill>
                  <a:schemeClr val="accent2"/>
                </a:solidFill>
              </a:rPr>
              <a:t>138 homes in multi-storey block offered tablet to connect to free hi-speed access points</a:t>
            </a:r>
          </a:p>
          <a:p>
            <a:pPr marL="285750" indent="-285750">
              <a:buFont typeface="Arial" panose="020B0604020202020204" pitchFamily="34" charset="0"/>
              <a:buChar char="•"/>
              <a:defRPr/>
            </a:pPr>
            <a:r>
              <a:rPr lang="en-GB" dirty="0">
                <a:solidFill>
                  <a:schemeClr val="accent2"/>
                </a:solidFill>
              </a:rPr>
              <a:t>Costs GHA around £5 per tenant a month </a:t>
            </a:r>
            <a:endParaRPr lang="en-GB" dirty="0">
              <a:solidFill>
                <a:schemeClr val="accent2"/>
              </a:solidFill>
            </a:endParaRPr>
          </a:p>
        </p:txBody>
      </p:sp>
    </p:spTree>
    <p:extLst>
      <p:ext uri="{BB962C8B-B14F-4D97-AF65-F5344CB8AC3E}">
        <p14:creationId xmlns:p14="http://schemas.microsoft.com/office/powerpoint/2010/main" val="7491243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vol="80000">
                <p:cTn id="7" fill="hold" display="0">
                  <p:stCondLst>
                    <p:cond delay="indefinite"/>
                  </p:stCondLst>
                </p:cTn>
                <p:tgtEl>
                  <p:spTgt spid="4"/>
                </p:tgtEl>
              </p:cMediaNode>
            </p:vide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Examples in action: sheltered accommodation </a:t>
            </a:r>
            <a:endParaRPr lang="en-GB" dirty="0"/>
          </a:p>
        </p:txBody>
      </p:sp>
      <p:sp>
        <p:nvSpPr>
          <p:cNvPr id="3" name="Content Placeholder 2"/>
          <p:cNvSpPr>
            <a:spLocks noGrp="1"/>
          </p:cNvSpPr>
          <p:nvPr>
            <p:ph idx="1"/>
          </p:nvPr>
        </p:nvSpPr>
        <p:spPr>
          <a:xfrm>
            <a:off x="444415" y="2348880"/>
            <a:ext cx="8280000" cy="3420000"/>
          </a:xfrm>
        </p:spPr>
        <p:txBody>
          <a:bodyPr/>
          <a:lstStyle/>
          <a:p>
            <a:pPr>
              <a:defRPr/>
            </a:pPr>
            <a:r>
              <a:rPr lang="en-GB" altLang="en-US" sz="2000" b="1" kern="0" dirty="0">
                <a:solidFill>
                  <a:srgbClr val="C00000"/>
                </a:solidFill>
                <a:latin typeface="+mn-lt"/>
              </a:rPr>
              <a:t>Wales &amp; West HA / BT Sheltered </a:t>
            </a:r>
            <a:r>
              <a:rPr lang="en-GB" altLang="en-US" sz="2000" b="1" kern="0" dirty="0" err="1">
                <a:solidFill>
                  <a:srgbClr val="C00000"/>
                </a:solidFill>
                <a:latin typeface="+mn-lt"/>
              </a:rPr>
              <a:t>Accom</a:t>
            </a:r>
            <a:endParaRPr lang="en-GB" altLang="en-US" sz="2000" b="1" kern="0" dirty="0">
              <a:solidFill>
                <a:srgbClr val="C00000"/>
              </a:solidFill>
              <a:latin typeface="+mn-lt"/>
            </a:endParaRPr>
          </a:p>
          <a:p>
            <a:pPr marL="342900" indent="-342900">
              <a:buFont typeface="Arial" panose="020B0604020202020204" pitchFamily="34" charset="0"/>
              <a:buChar char="•"/>
              <a:defRPr/>
            </a:pPr>
            <a:r>
              <a:rPr lang="en-GB" altLang="en-US" sz="2000" kern="0" dirty="0" err="1">
                <a:solidFill>
                  <a:srgbClr val="C00000"/>
                </a:solidFill>
                <a:latin typeface="+mn-lt"/>
              </a:rPr>
              <a:t>Meraki</a:t>
            </a:r>
            <a:r>
              <a:rPr lang="en-GB" altLang="en-US" sz="2000" kern="0" dirty="0">
                <a:solidFill>
                  <a:srgbClr val="C00000"/>
                </a:solidFill>
                <a:latin typeface="+mn-lt"/>
              </a:rPr>
              <a:t> Wireless access points installed in over 100 sheltered schemes across Wales</a:t>
            </a:r>
          </a:p>
          <a:p>
            <a:pPr marL="342900" indent="-342900">
              <a:buFont typeface="Arial" panose="020B0604020202020204" pitchFamily="34" charset="0"/>
              <a:buChar char="•"/>
              <a:defRPr/>
            </a:pPr>
            <a:r>
              <a:rPr lang="en-GB" altLang="en-US" sz="2000" kern="0" dirty="0">
                <a:solidFill>
                  <a:srgbClr val="C00000"/>
                </a:solidFill>
                <a:latin typeface="+mn-lt"/>
              </a:rPr>
              <a:t>Offered free of charge to residents</a:t>
            </a:r>
          </a:p>
          <a:p>
            <a:pPr marL="342900" indent="-342900">
              <a:buFont typeface="Arial" panose="020B0604020202020204" pitchFamily="34" charset="0"/>
              <a:buChar char="•"/>
              <a:defRPr/>
            </a:pPr>
            <a:r>
              <a:rPr lang="en-GB" altLang="en-US" sz="2000" kern="0" dirty="0">
                <a:solidFill>
                  <a:srgbClr val="C00000"/>
                </a:solidFill>
                <a:latin typeface="+mn-lt"/>
              </a:rPr>
              <a:t>Communities 2.0 and BT to train tenants </a:t>
            </a:r>
            <a:endParaRPr lang="en-GB" altLang="en-US" sz="2000" kern="0" dirty="0" smtClean="0">
              <a:solidFill>
                <a:srgbClr val="C00000"/>
              </a:solidFill>
              <a:latin typeface="+mn-lt"/>
            </a:endParaRPr>
          </a:p>
          <a:p>
            <a:pPr>
              <a:buFontTx/>
              <a:buChar char="-"/>
              <a:defRPr/>
            </a:pPr>
            <a:endParaRPr lang="en-GB" altLang="en-US" sz="2000" kern="0" dirty="0">
              <a:solidFill>
                <a:srgbClr val="C00000"/>
              </a:solidFill>
              <a:latin typeface="+mn-lt"/>
            </a:endParaRPr>
          </a:p>
          <a:p>
            <a:pPr>
              <a:defRPr/>
            </a:pPr>
            <a:r>
              <a:rPr lang="en-GB" altLang="en-US" sz="2000" b="1" dirty="0">
                <a:solidFill>
                  <a:srgbClr val="C00000"/>
                </a:solidFill>
                <a:latin typeface="+mn-lt"/>
              </a:rPr>
              <a:t>Community UK.net</a:t>
            </a:r>
            <a:endParaRPr lang="en-GB" altLang="en-US" sz="2000" dirty="0">
              <a:solidFill>
                <a:srgbClr val="C00000"/>
              </a:solidFill>
              <a:latin typeface="+mn-lt"/>
            </a:endParaRPr>
          </a:p>
          <a:p>
            <a:pPr marL="342900" indent="-342900">
              <a:buFont typeface="Arial" panose="020B0604020202020204" pitchFamily="34" charset="0"/>
              <a:buChar char="•"/>
              <a:defRPr/>
            </a:pPr>
            <a:r>
              <a:rPr lang="en-GB" altLang="en-US" sz="2000" dirty="0">
                <a:solidFill>
                  <a:srgbClr val="C00000"/>
                </a:solidFill>
                <a:latin typeface="+mn-lt"/>
              </a:rPr>
              <a:t>Offer </a:t>
            </a:r>
            <a:r>
              <a:rPr lang="en-GB" altLang="en-US" sz="2000" dirty="0" err="1">
                <a:solidFill>
                  <a:srgbClr val="C00000"/>
                </a:solidFill>
                <a:latin typeface="+mn-lt"/>
              </a:rPr>
              <a:t>WiFi</a:t>
            </a:r>
            <a:r>
              <a:rPr lang="en-GB" altLang="en-US" sz="2000" dirty="0">
                <a:solidFill>
                  <a:srgbClr val="C00000"/>
                </a:solidFill>
                <a:latin typeface="+mn-lt"/>
              </a:rPr>
              <a:t> Broadband Network for general needs housing</a:t>
            </a:r>
          </a:p>
          <a:p>
            <a:pPr>
              <a:buFontTx/>
              <a:buChar char="-"/>
              <a:defRPr/>
            </a:pPr>
            <a:endParaRPr lang="en-GB" altLang="en-US" sz="2000" kern="0" dirty="0">
              <a:solidFill>
                <a:srgbClr val="C00000"/>
              </a:solidFill>
              <a:latin typeface="+mn-lt"/>
            </a:endParaRPr>
          </a:p>
          <a:p>
            <a:endParaRPr lang="en-GB" dirty="0"/>
          </a:p>
        </p:txBody>
      </p:sp>
    </p:spTree>
    <p:extLst>
      <p:ext uri="{BB962C8B-B14F-4D97-AF65-F5344CB8AC3E}">
        <p14:creationId xmlns:p14="http://schemas.microsoft.com/office/powerpoint/2010/main" val="312036269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6487" y="1196752"/>
            <a:ext cx="8280000" cy="548840"/>
          </a:xfrm>
        </p:spPr>
        <p:txBody>
          <a:bodyPr/>
          <a:lstStyle/>
          <a:p>
            <a:r>
              <a:rPr lang="en-GB" dirty="0" smtClean="0"/>
              <a:t>Examples in action: Merthyr Valley Homes </a:t>
            </a:r>
            <a:endParaRPr lang="en-GB" dirty="0"/>
          </a:p>
        </p:txBody>
      </p:sp>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a:xfrm>
            <a:off x="2699792" y="1633865"/>
            <a:ext cx="3628884" cy="1795354"/>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377055" y="3461805"/>
            <a:ext cx="8274358" cy="2031325"/>
          </a:xfrm>
          <a:prstGeom prst="rect">
            <a:avLst/>
          </a:prstGeom>
        </p:spPr>
        <p:txBody>
          <a:bodyPr wrap="square">
            <a:spAutoFit/>
          </a:bodyPr>
          <a:lstStyle/>
          <a:p>
            <a:pPr marL="285750" indent="-285750">
              <a:spcBef>
                <a:spcPct val="20000"/>
              </a:spcBef>
              <a:buClr>
                <a:srgbClr val="CC1A3E"/>
              </a:buClr>
              <a:buFont typeface="Arial" panose="020B0604020202020204" pitchFamily="34" charset="0"/>
              <a:buChar char="•"/>
              <a:defRPr/>
            </a:pPr>
            <a:r>
              <a:rPr lang="en-GB" altLang="en-US" b="1" kern="0" dirty="0">
                <a:solidFill>
                  <a:schemeClr val="accent2"/>
                </a:solidFill>
              </a:rPr>
              <a:t>Merthyr Valley Homes/ </a:t>
            </a:r>
            <a:r>
              <a:rPr lang="en-GB" altLang="en-US" b="1" kern="0" dirty="0" err="1">
                <a:solidFill>
                  <a:schemeClr val="accent2"/>
                </a:solidFill>
              </a:rPr>
              <a:t>Guifi</a:t>
            </a:r>
            <a:r>
              <a:rPr lang="en-GB" altLang="en-US" b="1" kern="0" dirty="0">
                <a:solidFill>
                  <a:schemeClr val="accent2"/>
                </a:solidFill>
              </a:rPr>
              <a:t> Spain</a:t>
            </a:r>
          </a:p>
          <a:p>
            <a:pPr marL="285750" indent="-285750">
              <a:spcBef>
                <a:spcPct val="20000"/>
              </a:spcBef>
              <a:buClr>
                <a:srgbClr val="CC1A3E"/>
              </a:buClr>
              <a:buFont typeface="Arial" panose="020B0604020202020204" pitchFamily="34" charset="0"/>
              <a:buChar char="•"/>
              <a:defRPr/>
            </a:pPr>
            <a:r>
              <a:rPr lang="en-GB" b="1" kern="0" dirty="0">
                <a:solidFill>
                  <a:schemeClr val="accent2"/>
                </a:solidFill>
              </a:rPr>
              <a:t>General Housing Stock on </a:t>
            </a:r>
            <a:r>
              <a:rPr lang="en-GB" b="1" kern="0" dirty="0" err="1">
                <a:solidFill>
                  <a:schemeClr val="accent2"/>
                </a:solidFill>
              </a:rPr>
              <a:t>Gellideg</a:t>
            </a:r>
            <a:r>
              <a:rPr lang="en-GB" b="1" kern="0" dirty="0">
                <a:solidFill>
                  <a:schemeClr val="accent2"/>
                </a:solidFill>
              </a:rPr>
              <a:t> Estate, Merthyr</a:t>
            </a:r>
          </a:p>
          <a:p>
            <a:pPr marL="285750" indent="-285750">
              <a:spcBef>
                <a:spcPct val="20000"/>
              </a:spcBef>
              <a:buClr>
                <a:srgbClr val="CC1A3E"/>
              </a:buClr>
              <a:buFont typeface="Arial" panose="020B0604020202020204" pitchFamily="34" charset="0"/>
              <a:buChar char="•"/>
              <a:defRPr/>
            </a:pPr>
            <a:r>
              <a:rPr lang="en-GB" b="1" kern="0" dirty="0">
                <a:solidFill>
                  <a:schemeClr val="accent2"/>
                </a:solidFill>
              </a:rPr>
              <a:t>Funded by Nominet Trust and MVH. Support from Guifi.net</a:t>
            </a:r>
          </a:p>
          <a:p>
            <a:pPr marL="285750" indent="-285750">
              <a:spcBef>
                <a:spcPct val="20000"/>
              </a:spcBef>
              <a:buClr>
                <a:srgbClr val="CC1A3E"/>
              </a:buClr>
              <a:buFont typeface="Arial" panose="020B0604020202020204" pitchFamily="34" charset="0"/>
              <a:buChar char="•"/>
              <a:defRPr/>
            </a:pPr>
            <a:r>
              <a:rPr lang="en-GB" b="1" kern="0" dirty="0">
                <a:solidFill>
                  <a:schemeClr val="accent2"/>
                </a:solidFill>
              </a:rPr>
              <a:t>40 homes piloted community-led network</a:t>
            </a:r>
          </a:p>
          <a:p>
            <a:pPr marL="285750" indent="-285750">
              <a:spcBef>
                <a:spcPct val="20000"/>
              </a:spcBef>
              <a:buClr>
                <a:srgbClr val="CC1A3E"/>
              </a:buClr>
              <a:buFont typeface="Arial" panose="020B0604020202020204" pitchFamily="34" charset="0"/>
              <a:buChar char="•"/>
              <a:defRPr/>
            </a:pPr>
            <a:r>
              <a:rPr lang="en-GB" b="1" kern="0" dirty="0">
                <a:solidFill>
                  <a:schemeClr val="accent2"/>
                </a:solidFill>
              </a:rPr>
              <a:t>100% recommended</a:t>
            </a:r>
          </a:p>
          <a:p>
            <a:pPr marL="285750" indent="-285750">
              <a:spcBef>
                <a:spcPct val="20000"/>
              </a:spcBef>
              <a:buClr>
                <a:srgbClr val="CC1A3E"/>
              </a:buClr>
              <a:buFont typeface="Arial" panose="020B0604020202020204" pitchFamily="34" charset="0"/>
              <a:buChar char="•"/>
              <a:defRPr/>
            </a:pPr>
            <a:r>
              <a:rPr lang="en-GB" b="1" kern="0" dirty="0">
                <a:solidFill>
                  <a:schemeClr val="accent2"/>
                </a:solidFill>
                <a:hlinkClick r:id="rId4"/>
              </a:rPr>
              <a:t>www.digitalmerthyr.org.uk</a:t>
            </a:r>
            <a:r>
              <a:rPr lang="en-GB" b="1" kern="0" dirty="0">
                <a:solidFill>
                  <a:schemeClr val="accent2"/>
                </a:solidFill>
              </a:rPr>
              <a:t>  </a:t>
            </a:r>
            <a:endParaRPr lang="en-GB" b="1" kern="0" dirty="0">
              <a:solidFill>
                <a:schemeClr val="accent2"/>
              </a:solidFill>
            </a:endParaRPr>
          </a:p>
        </p:txBody>
      </p:sp>
    </p:spTree>
    <p:extLst>
      <p:ext uri="{BB962C8B-B14F-4D97-AF65-F5344CB8AC3E}">
        <p14:creationId xmlns:p14="http://schemas.microsoft.com/office/powerpoint/2010/main" val="201699930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Examples in action: Digital Den</a:t>
            </a:r>
            <a:endParaRPr lang="en-GB" dirty="0"/>
          </a:p>
        </p:txBody>
      </p:sp>
      <p:sp>
        <p:nvSpPr>
          <p:cNvPr id="5" name="Rectangle 4"/>
          <p:cNvSpPr/>
          <p:nvPr/>
        </p:nvSpPr>
        <p:spPr>
          <a:xfrm>
            <a:off x="468313" y="1844824"/>
            <a:ext cx="8258175" cy="1366528"/>
          </a:xfrm>
          <a:prstGeom prst="rect">
            <a:avLst/>
          </a:prstGeom>
        </p:spPr>
        <p:txBody>
          <a:bodyPr wrap="square">
            <a:spAutoFit/>
          </a:bodyPr>
          <a:lstStyle/>
          <a:p>
            <a:pPr marL="285750" indent="-285750">
              <a:spcBef>
                <a:spcPct val="20000"/>
              </a:spcBef>
              <a:buClr>
                <a:srgbClr val="CC1A3E"/>
              </a:buClr>
              <a:buFont typeface="Arial" panose="020B0604020202020204" pitchFamily="34" charset="0"/>
              <a:buChar char="•"/>
              <a:defRPr/>
            </a:pPr>
            <a:r>
              <a:rPr lang="en-GB" altLang="en-US" b="1" kern="0" dirty="0" err="1" smtClean="0">
                <a:solidFill>
                  <a:srgbClr val="C00000"/>
                </a:solidFill>
              </a:rPr>
              <a:t>Severnside</a:t>
            </a:r>
            <a:r>
              <a:rPr lang="en-GB" altLang="en-US" b="1" kern="0" dirty="0" smtClean="0">
                <a:solidFill>
                  <a:srgbClr val="C00000"/>
                </a:solidFill>
              </a:rPr>
              <a:t> </a:t>
            </a:r>
            <a:r>
              <a:rPr lang="en-GB" altLang="en-US" b="1" kern="0" dirty="0">
                <a:solidFill>
                  <a:srgbClr val="C00000"/>
                </a:solidFill>
              </a:rPr>
              <a:t>Housing Association</a:t>
            </a:r>
          </a:p>
          <a:p>
            <a:pPr marL="285750" indent="-285750">
              <a:spcBef>
                <a:spcPct val="20000"/>
              </a:spcBef>
              <a:buClr>
                <a:srgbClr val="CC1A3E"/>
              </a:buClr>
              <a:buFont typeface="Arial" panose="020B0604020202020204" pitchFamily="34" charset="0"/>
              <a:buChar char="•"/>
              <a:defRPr/>
            </a:pPr>
            <a:r>
              <a:rPr lang="en-GB" altLang="en-US" b="1" kern="0" dirty="0">
                <a:solidFill>
                  <a:srgbClr val="C00000"/>
                </a:solidFill>
              </a:rPr>
              <a:t>Digital Den community hub and internet café in Shrewsbury</a:t>
            </a:r>
          </a:p>
          <a:p>
            <a:pPr marL="285750" indent="-285750">
              <a:spcBef>
                <a:spcPct val="20000"/>
              </a:spcBef>
              <a:buClr>
                <a:srgbClr val="CC1A3E"/>
              </a:buClr>
              <a:buFont typeface="Arial" panose="020B0604020202020204" pitchFamily="34" charset="0"/>
              <a:buChar char="•"/>
              <a:defRPr/>
            </a:pPr>
            <a:r>
              <a:rPr lang="en-GB" altLang="en-US" b="1" kern="0" dirty="0" err="1">
                <a:solidFill>
                  <a:srgbClr val="C00000"/>
                </a:solidFill>
              </a:rPr>
              <a:t>Wifi</a:t>
            </a:r>
            <a:r>
              <a:rPr lang="en-GB" altLang="en-US" b="1" kern="0" dirty="0">
                <a:solidFill>
                  <a:srgbClr val="C00000"/>
                </a:solidFill>
              </a:rPr>
              <a:t> to local residents in </a:t>
            </a:r>
            <a:r>
              <a:rPr lang="en-GB" altLang="en-US" b="1" kern="0" dirty="0" err="1">
                <a:solidFill>
                  <a:srgbClr val="C00000"/>
                </a:solidFill>
              </a:rPr>
              <a:t>Meole</a:t>
            </a:r>
            <a:r>
              <a:rPr lang="en-GB" altLang="en-US" b="1" kern="0" dirty="0">
                <a:solidFill>
                  <a:srgbClr val="C00000"/>
                </a:solidFill>
              </a:rPr>
              <a:t> Brace estate</a:t>
            </a:r>
          </a:p>
          <a:p>
            <a:pPr marL="285750" indent="-285750">
              <a:spcBef>
                <a:spcPct val="20000"/>
              </a:spcBef>
              <a:buClr>
                <a:srgbClr val="CC1A3E"/>
              </a:buClr>
              <a:buFont typeface="Arial" panose="020B0604020202020204" pitchFamily="34" charset="0"/>
              <a:buChar char="•"/>
              <a:defRPr/>
            </a:pPr>
            <a:r>
              <a:rPr lang="en-GB" altLang="en-US" b="1" kern="0" dirty="0">
                <a:solidFill>
                  <a:srgbClr val="C00000"/>
                </a:solidFill>
              </a:rPr>
              <a:t>Training, and refurbished computers</a:t>
            </a:r>
            <a:endParaRPr lang="en-GB" altLang="en-US" b="1" kern="0" dirty="0">
              <a:solidFill>
                <a:srgbClr val="C00000"/>
              </a:solidFill>
            </a:endParaRPr>
          </a:p>
        </p:txBody>
      </p:sp>
      <p:pic>
        <p:nvPicPr>
          <p:cNvPr id="6" name="Picture 2" descr="http://www.socialenterprisewm.org.uk/wp-content/uploads/2013/10/digitaldenimages-1-1024x595.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37241" y="3300580"/>
            <a:ext cx="3744416" cy="22172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2779437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This workshop</a:t>
            </a:r>
            <a:endParaRPr lang="en-GB" dirty="0"/>
          </a:p>
        </p:txBody>
      </p:sp>
      <p:sp>
        <p:nvSpPr>
          <p:cNvPr id="3" name="Content Placeholder 2"/>
          <p:cNvSpPr>
            <a:spLocks noGrp="1"/>
          </p:cNvSpPr>
          <p:nvPr>
            <p:ph sz="quarter" idx="10"/>
          </p:nvPr>
        </p:nvSpPr>
        <p:spPr>
          <a:xfrm>
            <a:off x="432000" y="2160000"/>
            <a:ext cx="8286750" cy="3141208"/>
          </a:xfrm>
        </p:spPr>
        <p:txBody>
          <a:bodyPr>
            <a:normAutofit/>
          </a:bodyPr>
          <a:lstStyle/>
          <a:p>
            <a:pPr marL="457200" indent="-457200">
              <a:buFont typeface="+mj-lt"/>
              <a:buAutoNum type="arabicPeriod"/>
            </a:pPr>
            <a:r>
              <a:rPr lang="en-GB" sz="2000" dirty="0" smtClean="0"/>
              <a:t>Policy level</a:t>
            </a:r>
          </a:p>
          <a:p>
            <a:pPr marL="457200" indent="-457200">
              <a:buFont typeface="+mj-lt"/>
              <a:buAutoNum type="arabicPeriod"/>
            </a:pPr>
            <a:endParaRPr lang="en-GB" sz="2000" dirty="0"/>
          </a:p>
          <a:p>
            <a:pPr marL="457200" indent="-457200">
              <a:buFont typeface="+mj-lt"/>
              <a:buAutoNum type="arabicPeriod"/>
            </a:pPr>
            <a:r>
              <a:rPr lang="en-GB" sz="2000" dirty="0" smtClean="0"/>
              <a:t>Interventions </a:t>
            </a:r>
          </a:p>
          <a:p>
            <a:pPr marL="457200" indent="-457200">
              <a:buFont typeface="+mj-lt"/>
              <a:buAutoNum type="arabicPeriod"/>
            </a:pPr>
            <a:endParaRPr lang="en-GB" sz="2000" dirty="0"/>
          </a:p>
          <a:p>
            <a:pPr marL="457200" indent="-457200">
              <a:buFont typeface="+mj-lt"/>
              <a:buAutoNum type="arabicPeriod"/>
            </a:pPr>
            <a:r>
              <a:rPr lang="en-GB" sz="2000" dirty="0" smtClean="0"/>
              <a:t>Housing associations role</a:t>
            </a:r>
          </a:p>
          <a:p>
            <a:pPr marL="457200" indent="-457200">
              <a:buFont typeface="+mj-lt"/>
              <a:buAutoNum type="arabicPeriod"/>
            </a:pPr>
            <a:endParaRPr lang="en-GB" sz="2000" dirty="0"/>
          </a:p>
          <a:p>
            <a:pPr marL="457200" indent="-457200">
              <a:buFont typeface="+mj-lt"/>
              <a:buAutoNum type="arabicPeriod"/>
            </a:pPr>
            <a:r>
              <a:rPr lang="en-GB" sz="2000" dirty="0" smtClean="0"/>
              <a:t>Overcoming the key barriers: skills, motivation and access</a:t>
            </a:r>
          </a:p>
          <a:p>
            <a:pPr marL="457200" indent="-457200">
              <a:buFont typeface="+mj-lt"/>
              <a:buAutoNum type="arabicPeriod"/>
            </a:pPr>
            <a:endParaRPr lang="en-GB" sz="2000" dirty="0"/>
          </a:p>
          <a:p>
            <a:pPr marL="457200" indent="-457200">
              <a:buFont typeface="+mj-lt"/>
              <a:buAutoNum type="arabicPeriod"/>
            </a:pPr>
            <a:r>
              <a:rPr lang="en-GB" sz="2000" dirty="0" smtClean="0"/>
              <a:t>Our work at CHC with the sector to look at overcoming affordability barrier </a:t>
            </a:r>
          </a:p>
          <a:p>
            <a:endParaRPr lang="en-GB" dirty="0"/>
          </a:p>
          <a:p>
            <a:endParaRPr lang="en-GB" dirty="0"/>
          </a:p>
        </p:txBody>
      </p:sp>
    </p:spTree>
    <p:extLst>
      <p:ext uri="{BB962C8B-B14F-4D97-AF65-F5344CB8AC3E}">
        <p14:creationId xmlns:p14="http://schemas.microsoft.com/office/powerpoint/2010/main" val="149651134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Key findings and conclusions</a:t>
            </a:r>
            <a:endParaRPr lang="en-GB" dirty="0"/>
          </a:p>
        </p:txBody>
      </p:sp>
      <p:sp>
        <p:nvSpPr>
          <p:cNvPr id="4" name="Content Placeholder 2"/>
          <p:cNvSpPr>
            <a:spLocks noGrp="1"/>
          </p:cNvSpPr>
          <p:nvPr>
            <p:ph idx="1"/>
          </p:nvPr>
        </p:nvSpPr>
        <p:spPr>
          <a:xfrm>
            <a:off x="446488" y="2132856"/>
            <a:ext cx="8280000" cy="3384376"/>
          </a:xfrm>
        </p:spPr>
        <p:txBody>
          <a:bodyPr/>
          <a:lstStyle/>
          <a:p>
            <a:pPr marL="342900" indent="-342900">
              <a:buFont typeface="Arial" panose="020B0604020202020204" pitchFamily="34" charset="0"/>
              <a:buChar char="•"/>
            </a:pPr>
            <a:r>
              <a:rPr lang="en-GB" altLang="en-US" sz="2000" b="1" dirty="0" smtClean="0"/>
              <a:t>General market failure – limited alternatives to landlines/fixed </a:t>
            </a:r>
            <a:r>
              <a:rPr lang="en-GB" altLang="en-US" sz="2000" b="1" dirty="0" smtClean="0"/>
              <a:t>contracts</a:t>
            </a:r>
            <a:endParaRPr lang="en-GB" altLang="en-US" sz="2000" b="1" dirty="0" smtClean="0"/>
          </a:p>
          <a:p>
            <a:pPr marL="342900" indent="-342900">
              <a:buFont typeface="Arial" panose="020B0604020202020204" pitchFamily="34" charset="0"/>
              <a:buChar char="•"/>
            </a:pPr>
            <a:r>
              <a:rPr lang="en-GB" altLang="en-US" sz="2000" b="1" dirty="0" smtClean="0"/>
              <a:t>Intervention required – but be wary of state aid </a:t>
            </a:r>
            <a:r>
              <a:rPr lang="en-GB" altLang="en-US" sz="2000" b="1" dirty="0" smtClean="0"/>
              <a:t>issues</a:t>
            </a:r>
            <a:endParaRPr lang="en-GB" altLang="en-US" sz="2000" b="1" dirty="0" smtClean="0"/>
          </a:p>
          <a:p>
            <a:pPr marL="342900" indent="-342900">
              <a:buFont typeface="Arial" panose="020B0604020202020204" pitchFamily="34" charset="0"/>
              <a:buChar char="•"/>
            </a:pPr>
            <a:r>
              <a:rPr lang="en-GB" altLang="en-US" sz="2000" b="1" dirty="0" smtClean="0"/>
              <a:t>Broadband is only part of broader intervention – kit, skills and support </a:t>
            </a:r>
          </a:p>
          <a:p>
            <a:pPr marL="342900" indent="-342900">
              <a:buFont typeface="Arial" panose="020B0604020202020204" pitchFamily="34" charset="0"/>
              <a:buChar char="•"/>
            </a:pPr>
            <a:r>
              <a:rPr lang="en-GB" altLang="en-US" sz="2000" b="1" dirty="0" smtClean="0"/>
              <a:t>RSLs could use combined purchasing power to </a:t>
            </a:r>
            <a:r>
              <a:rPr lang="en-GB" altLang="en-US" sz="2000" b="1" dirty="0" smtClean="0"/>
              <a:t>influence</a:t>
            </a:r>
            <a:endParaRPr lang="en-GB" altLang="en-US" sz="2000" b="1" dirty="0" smtClean="0"/>
          </a:p>
          <a:p>
            <a:pPr marL="342900" indent="-342900">
              <a:buFont typeface="Arial" panose="020B0604020202020204" pitchFamily="34" charset="0"/>
              <a:buChar char="•"/>
            </a:pPr>
            <a:r>
              <a:rPr lang="en-GB" altLang="en-US" sz="2000" b="1" dirty="0" smtClean="0"/>
              <a:t>Absence of technical knowledge in individual </a:t>
            </a:r>
            <a:r>
              <a:rPr lang="en-GB" altLang="en-US" sz="2000" b="1" dirty="0" smtClean="0"/>
              <a:t>RSLs</a:t>
            </a:r>
            <a:endParaRPr lang="en-GB" altLang="en-US" sz="2000" b="1" dirty="0" smtClean="0"/>
          </a:p>
          <a:p>
            <a:pPr marL="342900" indent="-342900">
              <a:buFont typeface="Arial" panose="020B0604020202020204" pitchFamily="34" charset="0"/>
              <a:buChar char="•"/>
            </a:pPr>
            <a:r>
              <a:rPr lang="en-GB" altLang="en-US" sz="2000" b="1" dirty="0" smtClean="0"/>
              <a:t>Wide variation of technical solutions needed at local level</a:t>
            </a:r>
          </a:p>
          <a:p>
            <a:pPr marL="342900" indent="-342900">
              <a:buFont typeface="Arial" panose="020B0604020202020204" pitchFamily="34" charset="0"/>
              <a:buChar char="•"/>
            </a:pPr>
            <a:r>
              <a:rPr lang="en-GB" altLang="en-US" sz="2000" b="1" dirty="0" smtClean="0"/>
              <a:t>Decisions to be made by RSLs on whether to subsidise costs</a:t>
            </a:r>
          </a:p>
          <a:p>
            <a:pPr marL="342900" indent="-342900">
              <a:buFont typeface="Arial" panose="020B0604020202020204" pitchFamily="34" charset="0"/>
              <a:buChar char="•"/>
            </a:pPr>
            <a:r>
              <a:rPr lang="en-GB" altLang="en-US" sz="2000" b="1" dirty="0" smtClean="0"/>
              <a:t>Relationship with suppliers needs to be inverted</a:t>
            </a:r>
          </a:p>
        </p:txBody>
      </p:sp>
    </p:spTree>
    <p:extLst>
      <p:ext uri="{BB962C8B-B14F-4D97-AF65-F5344CB8AC3E}">
        <p14:creationId xmlns:p14="http://schemas.microsoft.com/office/powerpoint/2010/main" val="210115253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is missing?</a:t>
            </a:r>
            <a:endParaRPr lang="en-GB" dirty="0"/>
          </a:p>
        </p:txBody>
      </p:sp>
      <p:sp>
        <p:nvSpPr>
          <p:cNvPr id="4" name="Rectangle 3"/>
          <p:cNvSpPr>
            <a:spLocks noGrp="1" noChangeArrowheads="1"/>
          </p:cNvSpPr>
          <p:nvPr>
            <p:ph idx="1"/>
          </p:nvPr>
        </p:nvSpPr>
        <p:spPr/>
        <p:txBody>
          <a:bodyPr/>
          <a:lstStyle/>
          <a:p>
            <a:pPr marL="342900" indent="-342900" eaLnBrk="1" hangingPunct="1">
              <a:buFont typeface="Arial" panose="020B0604020202020204" pitchFamily="34" charset="0"/>
              <a:buChar char="•"/>
              <a:defRPr/>
            </a:pPr>
            <a:r>
              <a:rPr lang="en-GB" sz="2000" b="1" dirty="0" smtClean="0"/>
              <a:t>Lack of right technical expertise within the housing sector</a:t>
            </a:r>
          </a:p>
          <a:p>
            <a:pPr marL="342900" indent="-342900" eaLnBrk="1" hangingPunct="1">
              <a:buFont typeface="Arial" panose="020B0604020202020204" pitchFamily="34" charset="0"/>
              <a:buChar char="•"/>
              <a:defRPr/>
            </a:pPr>
            <a:endParaRPr lang="en-GB" sz="2000" b="1" dirty="0" smtClean="0"/>
          </a:p>
          <a:p>
            <a:pPr marL="342900" indent="-342900" eaLnBrk="1" hangingPunct="1">
              <a:buFont typeface="Arial" panose="020B0604020202020204" pitchFamily="34" charset="0"/>
              <a:buChar char="•"/>
              <a:defRPr/>
            </a:pPr>
            <a:r>
              <a:rPr lang="en-GB" sz="2000" b="1" dirty="0" smtClean="0"/>
              <a:t>A list of proven and trusted suppliers</a:t>
            </a:r>
          </a:p>
          <a:p>
            <a:pPr marL="342900" indent="-342900" eaLnBrk="1" hangingPunct="1">
              <a:buFont typeface="Arial" panose="020B0604020202020204" pitchFamily="34" charset="0"/>
              <a:buChar char="•"/>
              <a:defRPr/>
            </a:pPr>
            <a:endParaRPr lang="en-GB" sz="2000" b="1" dirty="0" smtClean="0"/>
          </a:p>
          <a:p>
            <a:pPr marL="342900" indent="-342900" eaLnBrk="1" hangingPunct="1">
              <a:buFont typeface="Arial" panose="020B0604020202020204" pitchFamily="34" charset="0"/>
              <a:buChar char="•"/>
              <a:defRPr/>
            </a:pPr>
            <a:r>
              <a:rPr lang="en-GB" sz="2000" b="1" dirty="0" smtClean="0"/>
              <a:t>Avoiding legal challenges and state aid issues</a:t>
            </a:r>
          </a:p>
          <a:p>
            <a:pPr marL="342900" indent="-342900" eaLnBrk="1" hangingPunct="1">
              <a:buFont typeface="Arial" panose="020B0604020202020204" pitchFamily="34" charset="0"/>
              <a:buChar char="•"/>
              <a:defRPr/>
            </a:pPr>
            <a:endParaRPr lang="en-GB" sz="2000" b="1" dirty="0" smtClean="0"/>
          </a:p>
          <a:p>
            <a:pPr marL="342900" indent="-342900" eaLnBrk="1" hangingPunct="1">
              <a:buFont typeface="Arial" panose="020B0604020202020204" pitchFamily="34" charset="0"/>
              <a:buChar char="•"/>
              <a:defRPr/>
            </a:pPr>
            <a:r>
              <a:rPr lang="en-GB" sz="2000" b="1" dirty="0" smtClean="0"/>
              <a:t>Variety of end user packages that minimise risk</a:t>
            </a:r>
          </a:p>
          <a:p>
            <a:pPr marL="342900" indent="-342900" eaLnBrk="1" hangingPunct="1">
              <a:buFont typeface="Arial" panose="020B0604020202020204" pitchFamily="34" charset="0"/>
              <a:buChar char="•"/>
              <a:defRPr/>
            </a:pPr>
            <a:endParaRPr lang="en-GB" sz="2000" b="1" dirty="0" smtClean="0"/>
          </a:p>
          <a:p>
            <a:pPr marL="342900" indent="-342900" eaLnBrk="1" hangingPunct="1">
              <a:buFont typeface="Arial" panose="020B0604020202020204" pitchFamily="34" charset="0"/>
              <a:buChar char="•"/>
              <a:defRPr/>
            </a:pPr>
            <a:r>
              <a:rPr lang="en-GB" sz="2000" b="1" dirty="0" smtClean="0"/>
              <a:t>Who provides support when things go wrong</a:t>
            </a:r>
          </a:p>
          <a:p>
            <a:pPr eaLnBrk="1" hangingPunct="1">
              <a:defRPr/>
            </a:pPr>
            <a:endParaRPr lang="en-GB" sz="2400" dirty="0">
              <a:solidFill>
                <a:schemeClr val="accent6"/>
              </a:solidFill>
            </a:endParaRPr>
          </a:p>
          <a:p>
            <a:pPr marL="0" indent="0" eaLnBrk="1" hangingPunct="1">
              <a:buFontTx/>
              <a:buNone/>
              <a:defRPr/>
            </a:pPr>
            <a:endParaRPr lang="en-GB" dirty="0" smtClean="0"/>
          </a:p>
        </p:txBody>
      </p:sp>
    </p:spTree>
    <p:extLst>
      <p:ext uri="{BB962C8B-B14F-4D97-AF65-F5344CB8AC3E}">
        <p14:creationId xmlns:p14="http://schemas.microsoft.com/office/powerpoint/2010/main" val="276752946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6488" y="1268760"/>
            <a:ext cx="8280000" cy="548840"/>
          </a:xfrm>
        </p:spPr>
        <p:txBody>
          <a:bodyPr/>
          <a:lstStyle/>
          <a:p>
            <a:r>
              <a:rPr lang="en-GB" dirty="0" smtClean="0"/>
              <a:t>Key decisions</a:t>
            </a:r>
            <a:endParaRPr lang="en-GB" dirty="0"/>
          </a:p>
        </p:txBody>
      </p:sp>
      <p:sp>
        <p:nvSpPr>
          <p:cNvPr id="4" name="Content Placeholder 2"/>
          <p:cNvSpPr>
            <a:spLocks noGrp="1"/>
          </p:cNvSpPr>
          <p:nvPr>
            <p:ph idx="1"/>
          </p:nvPr>
        </p:nvSpPr>
        <p:spPr>
          <a:xfrm>
            <a:off x="432000" y="1772816"/>
            <a:ext cx="8280000" cy="3807184"/>
          </a:xfrm>
        </p:spPr>
        <p:txBody>
          <a:bodyPr>
            <a:normAutofit/>
          </a:bodyPr>
          <a:lstStyle/>
          <a:p>
            <a:pPr marL="342900" indent="-342900">
              <a:buFont typeface="Arial" panose="020B0604020202020204" pitchFamily="34" charset="0"/>
              <a:buChar char="•"/>
            </a:pPr>
            <a:r>
              <a:rPr lang="en-GB" altLang="en-US" sz="2000" b="1" dirty="0" smtClean="0"/>
              <a:t>To leave it to the market or </a:t>
            </a:r>
            <a:r>
              <a:rPr lang="en-GB" altLang="en-US" sz="2000" b="1" dirty="0" smtClean="0"/>
              <a:t>not</a:t>
            </a:r>
          </a:p>
          <a:p>
            <a:pPr marL="342900" indent="-342900">
              <a:buFont typeface="Arial" panose="020B0604020202020204" pitchFamily="34" charset="0"/>
              <a:buChar char="•"/>
            </a:pPr>
            <a:endParaRPr lang="en-GB" altLang="en-US" sz="2000" b="1" dirty="0" smtClean="0"/>
          </a:p>
          <a:p>
            <a:pPr marL="342900" indent="-342900">
              <a:buFont typeface="Arial" panose="020B0604020202020204" pitchFamily="34" charset="0"/>
              <a:buChar char="•"/>
            </a:pPr>
            <a:r>
              <a:rPr lang="en-GB" altLang="en-US" sz="2000" b="1" dirty="0" smtClean="0"/>
              <a:t>To work collectively or </a:t>
            </a:r>
            <a:r>
              <a:rPr lang="en-GB" altLang="en-US" sz="2000" b="1" dirty="0" smtClean="0"/>
              <a:t>not</a:t>
            </a:r>
          </a:p>
          <a:p>
            <a:pPr marL="342900" indent="-342900">
              <a:buFont typeface="Arial" panose="020B0604020202020204" pitchFamily="34" charset="0"/>
              <a:buChar char="•"/>
            </a:pPr>
            <a:endParaRPr lang="en-GB" altLang="en-US" sz="2000" b="1" dirty="0" smtClean="0"/>
          </a:p>
          <a:p>
            <a:pPr marL="342900" indent="-342900">
              <a:buFont typeface="Arial" panose="020B0604020202020204" pitchFamily="34" charset="0"/>
              <a:buChar char="•"/>
            </a:pPr>
            <a:r>
              <a:rPr lang="en-GB" altLang="en-US" sz="2000" b="1" dirty="0" smtClean="0"/>
              <a:t>To employ missing expertise directly or </a:t>
            </a:r>
            <a:r>
              <a:rPr lang="en-GB" altLang="en-US" sz="2000" b="1" dirty="0" smtClean="0"/>
              <a:t>not</a:t>
            </a:r>
          </a:p>
          <a:p>
            <a:pPr marL="342900" indent="-342900">
              <a:buFont typeface="Arial" panose="020B0604020202020204" pitchFamily="34" charset="0"/>
              <a:buChar char="•"/>
            </a:pPr>
            <a:endParaRPr lang="en-GB" altLang="en-US" sz="2000" b="1" dirty="0" smtClean="0"/>
          </a:p>
          <a:p>
            <a:pPr marL="342900" indent="-342900">
              <a:buFont typeface="Arial" panose="020B0604020202020204" pitchFamily="34" charset="0"/>
              <a:buChar char="•"/>
            </a:pPr>
            <a:r>
              <a:rPr lang="en-GB" altLang="en-US" sz="2000" b="1" dirty="0" smtClean="0"/>
              <a:t>DSW v Procurement </a:t>
            </a:r>
            <a:r>
              <a:rPr lang="en-GB" altLang="en-US" sz="2000" b="1" dirty="0" smtClean="0"/>
              <a:t>Frameworks</a:t>
            </a:r>
          </a:p>
          <a:p>
            <a:pPr marL="342900" indent="-342900">
              <a:buFont typeface="Arial" panose="020B0604020202020204" pitchFamily="34" charset="0"/>
              <a:buChar char="•"/>
            </a:pPr>
            <a:endParaRPr lang="en-GB" altLang="en-US" sz="2000" b="1" dirty="0" smtClean="0"/>
          </a:p>
          <a:p>
            <a:pPr marL="342900" indent="-342900">
              <a:buFont typeface="Arial" panose="020B0604020202020204" pitchFamily="34" charset="0"/>
              <a:buChar char="•"/>
            </a:pPr>
            <a:r>
              <a:rPr lang="en-GB" altLang="en-US" sz="2000" b="1" dirty="0" smtClean="0"/>
              <a:t>How to pump </a:t>
            </a:r>
            <a:r>
              <a:rPr lang="en-GB" altLang="en-US" sz="2000" b="1" dirty="0" smtClean="0"/>
              <a:t>prime</a:t>
            </a:r>
          </a:p>
          <a:p>
            <a:pPr marL="342900" indent="-342900">
              <a:buFont typeface="Arial" panose="020B0604020202020204" pitchFamily="34" charset="0"/>
              <a:buChar char="•"/>
            </a:pPr>
            <a:endParaRPr lang="en-GB" altLang="en-US" sz="2000" b="1" dirty="0" smtClean="0"/>
          </a:p>
          <a:p>
            <a:pPr marL="342900" indent="-342900">
              <a:buFont typeface="Arial" panose="020B0604020202020204" pitchFamily="34" charset="0"/>
              <a:buChar char="•"/>
            </a:pPr>
            <a:r>
              <a:rPr lang="en-GB" altLang="en-US" sz="2000" b="1" dirty="0" smtClean="0"/>
              <a:t>Who pays – RSLs, WG, </a:t>
            </a:r>
            <a:r>
              <a:rPr lang="en-GB" altLang="en-US" sz="2000" b="1" dirty="0" smtClean="0"/>
              <a:t>Market</a:t>
            </a:r>
          </a:p>
          <a:p>
            <a:pPr marL="342900" indent="-342900">
              <a:buFont typeface="Arial" panose="020B0604020202020204" pitchFamily="34" charset="0"/>
              <a:buChar char="•"/>
            </a:pPr>
            <a:endParaRPr lang="en-GB" altLang="en-US" sz="2000" b="1" dirty="0" smtClean="0"/>
          </a:p>
          <a:p>
            <a:pPr marL="342900" indent="-342900">
              <a:buFont typeface="Arial" panose="020B0604020202020204" pitchFamily="34" charset="0"/>
              <a:buChar char="•"/>
            </a:pPr>
            <a:r>
              <a:rPr lang="en-GB" altLang="en-US" sz="2000" b="1" dirty="0" smtClean="0"/>
              <a:t>Should tenants pay full </a:t>
            </a:r>
            <a:r>
              <a:rPr lang="en-GB" altLang="en-US" sz="2000" b="1" dirty="0" smtClean="0"/>
              <a:t>cost?</a:t>
            </a:r>
            <a:endParaRPr lang="en-GB" altLang="en-US" sz="2000" b="1" dirty="0" smtClean="0"/>
          </a:p>
        </p:txBody>
      </p:sp>
    </p:spTree>
    <p:extLst>
      <p:ext uri="{BB962C8B-B14F-4D97-AF65-F5344CB8AC3E}">
        <p14:creationId xmlns:p14="http://schemas.microsoft.com/office/powerpoint/2010/main" val="253440473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5885" y="1556792"/>
            <a:ext cx="8280000" cy="548840"/>
          </a:xfrm>
        </p:spPr>
        <p:txBody>
          <a:bodyPr/>
          <a:lstStyle/>
          <a:p>
            <a:r>
              <a:rPr lang="en-GB" dirty="0" smtClean="0"/>
              <a:t>Digital Solutions Wales</a:t>
            </a:r>
            <a:endParaRPr lang="en-GB" dirty="0"/>
          </a:p>
        </p:txBody>
      </p:sp>
      <p:sp>
        <p:nvSpPr>
          <p:cNvPr id="3" name="Content Placeholder 2"/>
          <p:cNvSpPr>
            <a:spLocks noGrp="1"/>
          </p:cNvSpPr>
          <p:nvPr>
            <p:ph idx="1"/>
          </p:nvPr>
        </p:nvSpPr>
        <p:spPr>
          <a:xfrm>
            <a:off x="446488" y="2492896"/>
            <a:ext cx="8280000" cy="2349120"/>
          </a:xfrm>
        </p:spPr>
        <p:txBody>
          <a:bodyPr/>
          <a:lstStyle/>
          <a:p>
            <a:r>
              <a:rPr lang="en-GB" altLang="en-US" sz="2000" b="1" dirty="0"/>
              <a:t>A small team employed within CHC</a:t>
            </a:r>
          </a:p>
          <a:p>
            <a:endParaRPr lang="en-GB" altLang="en-US" sz="2000" b="1" dirty="0"/>
          </a:p>
          <a:p>
            <a:r>
              <a:rPr lang="en-GB" altLang="en-US" sz="2000" b="1" dirty="0"/>
              <a:t>Project lead</a:t>
            </a:r>
          </a:p>
          <a:p>
            <a:endParaRPr lang="en-GB" altLang="en-US" sz="2000" b="1" dirty="0"/>
          </a:p>
          <a:p>
            <a:r>
              <a:rPr lang="en-GB" altLang="en-US" sz="2000" b="1" dirty="0"/>
              <a:t>Technical officer</a:t>
            </a:r>
          </a:p>
          <a:p>
            <a:endParaRPr lang="en-GB" altLang="en-US" sz="2000" b="1" dirty="0"/>
          </a:p>
          <a:p>
            <a:r>
              <a:rPr lang="en-GB" altLang="en-US" sz="2000" b="1" dirty="0"/>
              <a:t>Procurement &amp; contracts officer</a:t>
            </a:r>
          </a:p>
          <a:p>
            <a:endParaRPr lang="en-GB" dirty="0"/>
          </a:p>
        </p:txBody>
      </p:sp>
    </p:spTree>
    <p:extLst>
      <p:ext uri="{BB962C8B-B14F-4D97-AF65-F5344CB8AC3E}">
        <p14:creationId xmlns:p14="http://schemas.microsoft.com/office/powerpoint/2010/main" val="43923965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My details</a:t>
            </a:r>
            <a:endParaRPr lang="en-GB" dirty="0"/>
          </a:p>
        </p:txBody>
      </p:sp>
      <p:sp>
        <p:nvSpPr>
          <p:cNvPr id="3" name="Content Placeholder 2"/>
          <p:cNvSpPr>
            <a:spLocks noGrp="1"/>
          </p:cNvSpPr>
          <p:nvPr>
            <p:ph idx="1"/>
          </p:nvPr>
        </p:nvSpPr>
        <p:spPr>
          <a:xfrm>
            <a:off x="446488" y="2348880"/>
            <a:ext cx="8280000" cy="2565144"/>
          </a:xfrm>
        </p:spPr>
        <p:txBody>
          <a:bodyPr>
            <a:normAutofit/>
          </a:bodyPr>
          <a:lstStyle/>
          <a:p>
            <a:r>
              <a:rPr lang="en-GB" sz="2000" b="1" dirty="0" smtClean="0"/>
              <a:t>Hayley MacNamara</a:t>
            </a:r>
          </a:p>
          <a:p>
            <a:r>
              <a:rPr lang="en-GB" sz="2000" b="1" dirty="0" smtClean="0"/>
              <a:t>Regeneration Officer</a:t>
            </a:r>
          </a:p>
          <a:p>
            <a:r>
              <a:rPr lang="en-GB" sz="2000" b="1" dirty="0" smtClean="0"/>
              <a:t>Community Housing </a:t>
            </a:r>
            <a:r>
              <a:rPr lang="en-GB" sz="2000" b="1" dirty="0" err="1" smtClean="0"/>
              <a:t>Cymru</a:t>
            </a:r>
            <a:endParaRPr lang="en-GB" sz="2000" b="1" dirty="0" smtClean="0"/>
          </a:p>
          <a:p>
            <a:endParaRPr lang="en-GB" sz="2000" b="1" dirty="0"/>
          </a:p>
          <a:p>
            <a:r>
              <a:rPr lang="en-GB" sz="2000" b="1" dirty="0" smtClean="0"/>
              <a:t>E-mail: hayley-macnamara@chcymru.org.uk</a:t>
            </a:r>
          </a:p>
          <a:p>
            <a:endParaRPr lang="en-GB" sz="2000" b="1" dirty="0"/>
          </a:p>
          <a:p>
            <a:r>
              <a:rPr lang="en-GB" sz="2000" b="1" dirty="0" smtClean="0"/>
              <a:t>Twitter: @</a:t>
            </a:r>
            <a:r>
              <a:rPr lang="en-GB" sz="2000" b="1" dirty="0" err="1" smtClean="0"/>
              <a:t>hayley_CHC</a:t>
            </a:r>
            <a:r>
              <a:rPr lang="en-GB" sz="2000" b="1" dirty="0" smtClean="0"/>
              <a:t> </a:t>
            </a:r>
          </a:p>
        </p:txBody>
      </p:sp>
    </p:spTree>
    <p:extLst>
      <p:ext uri="{BB962C8B-B14F-4D97-AF65-F5344CB8AC3E}">
        <p14:creationId xmlns:p14="http://schemas.microsoft.com/office/powerpoint/2010/main" val="243777224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smtClean="0"/>
              <a:t>Who are we? </a:t>
            </a:r>
            <a:endParaRPr lang="en-GB" dirty="0"/>
          </a:p>
        </p:txBody>
      </p:sp>
      <p:sp>
        <p:nvSpPr>
          <p:cNvPr id="6" name="Content Placeholder 5"/>
          <p:cNvSpPr>
            <a:spLocks noGrp="1"/>
          </p:cNvSpPr>
          <p:nvPr>
            <p:ph sz="quarter" idx="10"/>
          </p:nvPr>
        </p:nvSpPr>
        <p:spPr>
          <a:xfrm>
            <a:off x="439738" y="2420888"/>
            <a:ext cx="8286750" cy="2808288"/>
          </a:xfrm>
        </p:spPr>
        <p:txBody>
          <a:bodyPr>
            <a:normAutofit/>
          </a:bodyPr>
          <a:lstStyle/>
          <a:p>
            <a:pPr marL="285750" indent="-285750">
              <a:buFont typeface="Arial" panose="020B0604020202020204" pitchFamily="34" charset="0"/>
              <a:buChar char="•"/>
            </a:pPr>
            <a:r>
              <a:rPr lang="en-GB" sz="2000" dirty="0" smtClean="0"/>
              <a:t>Membership body for housing associations in Wales</a:t>
            </a:r>
          </a:p>
          <a:p>
            <a:endParaRPr lang="en-GB" sz="2000" dirty="0" smtClean="0"/>
          </a:p>
          <a:p>
            <a:pPr marL="285750" indent="-285750">
              <a:buFont typeface="Arial" panose="020B0604020202020204" pitchFamily="34" charset="0"/>
              <a:buChar char="•"/>
            </a:pPr>
            <a:r>
              <a:rPr lang="en-GB" sz="2000" dirty="0" smtClean="0"/>
              <a:t>Group structure with Care and Repair </a:t>
            </a:r>
            <a:r>
              <a:rPr lang="en-GB" sz="2000" dirty="0" err="1" smtClean="0"/>
              <a:t>Cymru</a:t>
            </a:r>
            <a:r>
              <a:rPr lang="en-GB" sz="2000" dirty="0" smtClean="0"/>
              <a:t> and CREW Regeneration Wales</a:t>
            </a:r>
          </a:p>
          <a:p>
            <a:endParaRPr lang="en-GB" sz="2000" dirty="0" smtClean="0"/>
          </a:p>
          <a:p>
            <a:pPr marL="285750" indent="-285750">
              <a:buFont typeface="Arial" panose="020B0604020202020204" pitchFamily="34" charset="0"/>
              <a:buChar char="•"/>
            </a:pPr>
            <a:r>
              <a:rPr lang="en-GB" sz="2000" dirty="0" smtClean="0"/>
              <a:t>Policy, lobbying, networking &amp; events </a:t>
            </a:r>
          </a:p>
          <a:p>
            <a:pPr marL="285750" indent="-285750">
              <a:buFont typeface="Arial" panose="020B0604020202020204" pitchFamily="34" charset="0"/>
              <a:buChar char="•"/>
            </a:pPr>
            <a:endParaRPr lang="en-GB" sz="2000" dirty="0"/>
          </a:p>
          <a:p>
            <a:pPr marL="285750" indent="-285750">
              <a:buFont typeface="Arial" panose="020B0604020202020204" pitchFamily="34" charset="0"/>
              <a:buChar char="•"/>
            </a:pPr>
            <a:r>
              <a:rPr lang="en-GB" sz="2000" dirty="0" smtClean="0"/>
              <a:t>@</a:t>
            </a:r>
            <a:r>
              <a:rPr lang="en-GB" sz="2000" dirty="0" err="1" smtClean="0"/>
              <a:t>chcymru</a:t>
            </a:r>
            <a:r>
              <a:rPr lang="en-GB" sz="2000" dirty="0"/>
              <a:t> </a:t>
            </a:r>
            <a:r>
              <a:rPr lang="en-GB" sz="2000" dirty="0" smtClean="0"/>
              <a:t>  www.chcymru.org.uk</a:t>
            </a:r>
            <a:endParaRPr lang="en-GB" sz="20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Drivers for digital Inclusion in Wales</a:t>
            </a:r>
            <a:endParaRPr lang="en-GB" dirty="0"/>
          </a:p>
        </p:txBody>
      </p:sp>
      <p:sp>
        <p:nvSpPr>
          <p:cNvPr id="3" name="Content Placeholder 2"/>
          <p:cNvSpPr>
            <a:spLocks noGrp="1"/>
          </p:cNvSpPr>
          <p:nvPr>
            <p:ph sz="quarter" idx="10"/>
          </p:nvPr>
        </p:nvSpPr>
        <p:spPr>
          <a:xfrm>
            <a:off x="432000" y="2160000"/>
            <a:ext cx="8286750" cy="3501248"/>
          </a:xfrm>
        </p:spPr>
        <p:txBody>
          <a:bodyPr>
            <a:normAutofit/>
          </a:bodyPr>
          <a:lstStyle/>
          <a:p>
            <a:pPr marL="285750" indent="-285750">
              <a:buFontTx/>
              <a:buChar char="-"/>
            </a:pPr>
            <a:r>
              <a:rPr lang="en-GB" sz="2000" dirty="0" smtClean="0"/>
              <a:t>Changing digital world</a:t>
            </a:r>
          </a:p>
          <a:p>
            <a:endParaRPr lang="en-GB" sz="2000" dirty="0" smtClean="0"/>
          </a:p>
          <a:p>
            <a:pPr marL="285750" indent="-285750">
              <a:buFontTx/>
              <a:buChar char="-"/>
            </a:pPr>
            <a:r>
              <a:rPr lang="en-GB" sz="2000" dirty="0" smtClean="0"/>
              <a:t>Welfare reform and universal credit</a:t>
            </a:r>
          </a:p>
          <a:p>
            <a:endParaRPr lang="en-GB" sz="2000" dirty="0"/>
          </a:p>
          <a:p>
            <a:pPr marL="285750" indent="-285750">
              <a:buFontTx/>
              <a:buChar char="-"/>
            </a:pPr>
            <a:r>
              <a:rPr lang="en-GB" sz="2000" dirty="0" smtClean="0"/>
              <a:t>Williams Commission- reform of Local Authorities in Wales</a:t>
            </a:r>
          </a:p>
          <a:p>
            <a:endParaRPr lang="en-GB" sz="2000" dirty="0" smtClean="0"/>
          </a:p>
          <a:p>
            <a:pPr marL="285750" indent="-285750">
              <a:buFontTx/>
              <a:buChar char="-"/>
            </a:pPr>
            <a:r>
              <a:rPr lang="en-GB" sz="2000" dirty="0" smtClean="0"/>
              <a:t>Change in public services </a:t>
            </a:r>
          </a:p>
          <a:p>
            <a:pPr marL="285750" indent="-285750">
              <a:buFontTx/>
              <a:buChar char="-"/>
            </a:pPr>
            <a:endParaRPr lang="en-GB" sz="2000" dirty="0"/>
          </a:p>
          <a:p>
            <a:pPr marL="285750" indent="-285750">
              <a:buFontTx/>
              <a:buChar char="-"/>
            </a:pPr>
            <a:r>
              <a:rPr lang="en-GB" sz="2000" dirty="0"/>
              <a:t>Communicating in a rural country</a:t>
            </a:r>
          </a:p>
          <a:p>
            <a:pPr marL="285750" indent="-285750">
              <a:buFontTx/>
              <a:buChar char="-"/>
            </a:pPr>
            <a:endParaRPr lang="en-GB" sz="2000" dirty="0"/>
          </a:p>
          <a:p>
            <a:pPr marL="285750" indent="-285750">
              <a:buFontTx/>
              <a:buChar char="-"/>
            </a:pPr>
            <a:r>
              <a:rPr lang="en-GB" sz="2000" dirty="0" smtClean="0"/>
              <a:t>Tackling poverty agenda</a:t>
            </a:r>
          </a:p>
          <a:p>
            <a:pPr marL="285750" indent="-285750">
              <a:buFontTx/>
              <a:buChar char="-"/>
            </a:pPr>
            <a:endParaRPr lang="en-GB" dirty="0" smtClean="0"/>
          </a:p>
          <a:p>
            <a:pPr marL="285750" indent="-285750">
              <a:buFontTx/>
              <a:buChar char="-"/>
            </a:pPr>
            <a:endParaRPr lang="en-GB" dirty="0"/>
          </a:p>
        </p:txBody>
      </p:sp>
    </p:spTree>
    <p:extLst>
      <p:ext uri="{BB962C8B-B14F-4D97-AF65-F5344CB8AC3E}">
        <p14:creationId xmlns:p14="http://schemas.microsoft.com/office/powerpoint/2010/main" val="148578787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Welsh Government </a:t>
            </a:r>
            <a:endParaRPr lang="en-GB" dirty="0"/>
          </a:p>
        </p:txBody>
      </p:sp>
      <p:sp>
        <p:nvSpPr>
          <p:cNvPr id="3" name="Content Placeholder 2"/>
          <p:cNvSpPr>
            <a:spLocks noGrp="1"/>
          </p:cNvSpPr>
          <p:nvPr>
            <p:ph sz="quarter" idx="10"/>
          </p:nvPr>
        </p:nvSpPr>
        <p:spPr/>
        <p:txBody>
          <a:bodyPr/>
          <a:lstStyle/>
          <a:p>
            <a:pPr marL="285750" indent="-285750">
              <a:buFont typeface="Arial" panose="020B0604020202020204" pitchFamily="34" charset="0"/>
              <a:buChar char="•"/>
            </a:pPr>
            <a:r>
              <a:rPr lang="en-GB" sz="2000" dirty="0" smtClean="0"/>
              <a:t>Digital Inclusion Unit</a:t>
            </a:r>
          </a:p>
          <a:p>
            <a:pPr marL="285750" indent="-285750">
              <a:buFont typeface="Arial" panose="020B0604020202020204" pitchFamily="34" charset="0"/>
              <a:buChar char="•"/>
            </a:pPr>
            <a:endParaRPr lang="en-GB" sz="2000" dirty="0" smtClean="0"/>
          </a:p>
          <a:p>
            <a:pPr marL="285750" indent="-285750">
              <a:buFont typeface="Arial" panose="020B0604020202020204" pitchFamily="34" charset="0"/>
              <a:buChar char="•"/>
            </a:pPr>
            <a:r>
              <a:rPr lang="en-GB" sz="2000" dirty="0" smtClean="0"/>
              <a:t>Tackling poverty and digital inclusion are closely linked</a:t>
            </a:r>
          </a:p>
          <a:p>
            <a:pPr marL="285750" indent="-285750">
              <a:buFont typeface="Arial" panose="020B0604020202020204" pitchFamily="34" charset="0"/>
              <a:buChar char="•"/>
            </a:pPr>
            <a:endParaRPr lang="en-GB" sz="2000" dirty="0" smtClean="0"/>
          </a:p>
          <a:p>
            <a:pPr marL="285750" indent="-285750">
              <a:buFont typeface="Arial" panose="020B0604020202020204" pitchFamily="34" charset="0"/>
              <a:buChar char="•"/>
            </a:pPr>
            <a:r>
              <a:rPr lang="en-GB" sz="2000" dirty="0" smtClean="0"/>
              <a:t>2010- Strategic Framework for Wales</a:t>
            </a:r>
          </a:p>
          <a:p>
            <a:pPr marL="285750" indent="-285750">
              <a:buFont typeface="Arial" panose="020B0604020202020204" pitchFamily="34" charset="0"/>
              <a:buChar char="•"/>
            </a:pPr>
            <a:endParaRPr lang="en-GB" sz="2000" dirty="0" smtClean="0"/>
          </a:p>
          <a:p>
            <a:pPr marL="285750" indent="-285750">
              <a:buFont typeface="Arial" panose="020B0604020202020204" pitchFamily="34" charset="0"/>
              <a:buChar char="•"/>
            </a:pPr>
            <a:r>
              <a:rPr lang="en-GB" sz="2000" dirty="0" smtClean="0"/>
              <a:t>2011- Digital Inclusion Delivery Plan and 2014 update</a:t>
            </a:r>
          </a:p>
          <a:p>
            <a:pPr marL="285750" indent="-285750">
              <a:buFont typeface="Arial" panose="020B0604020202020204" pitchFamily="34" charset="0"/>
              <a:buChar char="•"/>
            </a:pPr>
            <a:endParaRPr lang="en-GB" sz="2000" dirty="0" smtClean="0"/>
          </a:p>
          <a:p>
            <a:pPr marL="285750" indent="-285750">
              <a:buFont typeface="Arial" panose="020B0604020202020204" pitchFamily="34" charset="0"/>
              <a:buChar char="•"/>
            </a:pPr>
            <a:r>
              <a:rPr lang="en-GB" sz="2000" dirty="0" smtClean="0"/>
              <a:t>Communities 2.0</a:t>
            </a:r>
          </a:p>
          <a:p>
            <a:pPr marL="285750" indent="-285750">
              <a:buFont typeface="Arial" panose="020B0604020202020204" pitchFamily="34" charset="0"/>
              <a:buChar char="•"/>
            </a:pPr>
            <a:endParaRPr lang="en-GB" dirty="0" smtClean="0"/>
          </a:p>
          <a:p>
            <a:pPr marL="285750" indent="-285750">
              <a:buFont typeface="Arial" panose="020B0604020202020204" pitchFamily="34" charset="0"/>
              <a:buChar char="•"/>
            </a:pPr>
            <a:endParaRPr lang="en-GB" dirty="0"/>
          </a:p>
        </p:txBody>
      </p:sp>
      <p:sp>
        <p:nvSpPr>
          <p:cNvPr id="4" name="AutoShape 2" descr="Image result for communities 2.0"/>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2051"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b="17057"/>
          <a:stretch/>
        </p:blipFill>
        <p:spPr bwMode="auto">
          <a:xfrm>
            <a:off x="5352587" y="4149080"/>
            <a:ext cx="3381375" cy="11218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6303431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Case study- Norman, RCT Homes</a:t>
            </a:r>
            <a:endParaRPr lang="en-GB" dirty="0"/>
          </a:p>
        </p:txBody>
      </p:sp>
      <p:pic>
        <p:nvPicPr>
          <p:cNvPr id="4" name="SfnSTerSo6w"/>
          <p:cNvPicPr>
            <a:picLocks noGrp="1" noRot="1" noChangeAspect="1"/>
          </p:cNvPicPr>
          <p:nvPr>
            <p:ph sz="quarter" idx="10"/>
            <a:videoFile r:link="rId1"/>
          </p:nvPr>
        </p:nvPicPr>
        <p:blipFill>
          <a:blip r:embed="rId4"/>
          <a:stretch>
            <a:fillRect/>
          </a:stretch>
        </p:blipFill>
        <p:spPr>
          <a:xfrm>
            <a:off x="1691680" y="1988840"/>
            <a:ext cx="5760640" cy="3240360"/>
          </a:xfrm>
          <a:prstGeom prst="rect">
            <a:avLst/>
          </a:prstGeom>
        </p:spPr>
      </p:pic>
    </p:spTree>
    <p:extLst>
      <p:ext uri="{BB962C8B-B14F-4D97-AF65-F5344CB8AC3E}">
        <p14:creationId xmlns:p14="http://schemas.microsoft.com/office/powerpoint/2010/main" val="171587016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Beyond Communities 2.0</a:t>
            </a:r>
            <a:endParaRPr lang="en-GB" dirty="0"/>
          </a:p>
        </p:txBody>
      </p:sp>
      <p:sp>
        <p:nvSpPr>
          <p:cNvPr id="3" name="Content Placeholder 2"/>
          <p:cNvSpPr>
            <a:spLocks noGrp="1"/>
          </p:cNvSpPr>
          <p:nvPr>
            <p:ph idx="1"/>
          </p:nvPr>
        </p:nvSpPr>
        <p:spPr>
          <a:xfrm>
            <a:off x="468313" y="2348880"/>
            <a:ext cx="8280000" cy="2880320"/>
          </a:xfrm>
        </p:spPr>
        <p:txBody>
          <a:bodyPr>
            <a:normAutofit/>
          </a:bodyPr>
          <a:lstStyle/>
          <a:p>
            <a:pPr marL="285750" indent="-285750">
              <a:buFont typeface="Arial" panose="020B0604020202020204" pitchFamily="34" charset="0"/>
              <a:buChar char="•"/>
            </a:pPr>
            <a:r>
              <a:rPr lang="en-GB" sz="2000" b="1" dirty="0" smtClean="0"/>
              <a:t>Future of Communities 2.0…Digital Communities Wales </a:t>
            </a:r>
          </a:p>
          <a:p>
            <a:pPr marL="285750" indent="-285750">
              <a:buFont typeface="Arial" panose="020B0604020202020204" pitchFamily="34" charset="0"/>
              <a:buChar char="•"/>
            </a:pPr>
            <a:endParaRPr lang="en-GB" sz="2000" b="1" dirty="0" smtClean="0"/>
          </a:p>
          <a:p>
            <a:pPr marL="285750" indent="-285750">
              <a:buFont typeface="Arial" panose="020B0604020202020204" pitchFamily="34" charset="0"/>
              <a:buChar char="•"/>
            </a:pPr>
            <a:r>
              <a:rPr lang="en-GB" sz="2000" b="1" dirty="0" smtClean="0"/>
              <a:t>Scaled back strategic service</a:t>
            </a:r>
          </a:p>
          <a:p>
            <a:pPr marL="285750" indent="-285750">
              <a:buFont typeface="Arial" panose="020B0604020202020204" pitchFamily="34" charset="0"/>
              <a:buChar char="•"/>
            </a:pPr>
            <a:endParaRPr lang="en-GB" sz="2000" b="1" dirty="0" smtClean="0"/>
          </a:p>
          <a:p>
            <a:pPr marL="285750" indent="-285750">
              <a:buFont typeface="Arial" panose="020B0604020202020204" pitchFamily="34" charset="0"/>
              <a:buChar char="•"/>
            </a:pPr>
            <a:r>
              <a:rPr lang="en-GB" sz="2000" b="1" dirty="0" smtClean="0"/>
              <a:t>Focus on maintaining delivery with existing resource</a:t>
            </a:r>
          </a:p>
          <a:p>
            <a:pPr marL="285750" indent="-285750">
              <a:buFont typeface="Arial" panose="020B0604020202020204" pitchFamily="34" charset="0"/>
              <a:buChar char="•"/>
            </a:pPr>
            <a:endParaRPr lang="en-GB" sz="2000" b="1" dirty="0"/>
          </a:p>
          <a:p>
            <a:pPr marL="285750" indent="-285750">
              <a:buFont typeface="Arial" panose="020B0604020202020204" pitchFamily="34" charset="0"/>
              <a:buChar char="•"/>
            </a:pPr>
            <a:r>
              <a:rPr lang="en-GB" sz="2000" b="1" dirty="0" smtClean="0"/>
              <a:t>Volunteering, digital champions, best practice and network</a:t>
            </a:r>
          </a:p>
          <a:p>
            <a:pPr marL="285750" indent="-285750">
              <a:buFont typeface="Arial" panose="020B0604020202020204" pitchFamily="34" charset="0"/>
              <a:buChar char="•"/>
            </a:pPr>
            <a:endParaRPr lang="en-GB" dirty="0"/>
          </a:p>
        </p:txBody>
      </p:sp>
    </p:spTree>
    <p:extLst>
      <p:ext uri="{BB962C8B-B14F-4D97-AF65-F5344CB8AC3E}">
        <p14:creationId xmlns:p14="http://schemas.microsoft.com/office/powerpoint/2010/main" val="423759105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Housing Associations and Digital Inclusion</a:t>
            </a:r>
            <a:endParaRPr lang="en-GB" dirty="0"/>
          </a:p>
        </p:txBody>
      </p:sp>
      <p:sp>
        <p:nvSpPr>
          <p:cNvPr id="4" name="Rectangle 3"/>
          <p:cNvSpPr/>
          <p:nvPr/>
        </p:nvSpPr>
        <p:spPr>
          <a:xfrm>
            <a:off x="468312" y="2060848"/>
            <a:ext cx="8258175" cy="646331"/>
          </a:xfrm>
          <a:prstGeom prst="rect">
            <a:avLst/>
          </a:prstGeom>
        </p:spPr>
        <p:txBody>
          <a:bodyPr wrap="square">
            <a:spAutoFit/>
          </a:bodyPr>
          <a:lstStyle/>
          <a:p>
            <a:pPr>
              <a:buFont typeface="Arial" charset="0"/>
              <a:buNone/>
            </a:pPr>
            <a:r>
              <a:rPr lang="en-GB" altLang="en-US" b="1" dirty="0">
                <a:solidFill>
                  <a:schemeClr val="accent2"/>
                </a:solidFill>
                <a:latin typeface="Arial" charset="0"/>
                <a:cs typeface="Arial" charset="0"/>
              </a:rPr>
              <a:t>46% of social housing tenants do not have access to the internet </a:t>
            </a:r>
            <a:r>
              <a:rPr lang="en-GB" altLang="en-US" b="1" dirty="0" smtClean="0">
                <a:solidFill>
                  <a:schemeClr val="accent2"/>
                </a:solidFill>
                <a:latin typeface="Arial" charset="0"/>
                <a:cs typeface="Arial" charset="0"/>
              </a:rPr>
              <a:t>within </a:t>
            </a:r>
            <a:r>
              <a:rPr lang="en-GB" altLang="en-US" b="1" dirty="0">
                <a:solidFill>
                  <a:schemeClr val="accent2"/>
                </a:solidFill>
                <a:latin typeface="Arial" charset="0"/>
                <a:cs typeface="Arial" charset="0"/>
              </a:rPr>
              <a:t>their own home- 214,000 tenants across Wales</a:t>
            </a:r>
          </a:p>
        </p:txBody>
      </p:sp>
      <p:pic>
        <p:nvPicPr>
          <p:cNvPr id="5"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31840" y="2685275"/>
            <a:ext cx="3600400" cy="2852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1115616" y="3212976"/>
            <a:ext cx="2951560" cy="1502976"/>
          </a:xfrm>
          <a:prstGeom prst="rect">
            <a:avLst/>
          </a:prstGeom>
        </p:spPr>
        <p:txBody>
          <a:bodyPr wrap="square">
            <a:spAutoFit/>
          </a:bodyPr>
          <a:lstStyle/>
          <a:p>
            <a:pPr marL="342900" lvl="0" indent="-342900" eaLnBrk="0" fontAlgn="base" hangingPunct="0">
              <a:lnSpc>
                <a:spcPts val="2200"/>
              </a:lnSpc>
              <a:spcBef>
                <a:spcPct val="0"/>
              </a:spcBef>
              <a:spcAft>
                <a:spcPct val="0"/>
              </a:spcAft>
            </a:pPr>
            <a:r>
              <a:rPr lang="en-GB" altLang="en-US" b="1" dirty="0">
                <a:solidFill>
                  <a:prstClr val="black"/>
                </a:solidFill>
                <a:latin typeface="Arial" charset="0"/>
                <a:cs typeface="Arial" charset="0"/>
              </a:rPr>
              <a:t>Barriers to </a:t>
            </a:r>
            <a:r>
              <a:rPr lang="en-GB" altLang="en-US" b="1" dirty="0" smtClean="0">
                <a:solidFill>
                  <a:prstClr val="black"/>
                </a:solidFill>
                <a:latin typeface="Arial" charset="0"/>
                <a:cs typeface="Arial" charset="0"/>
              </a:rPr>
              <a:t>Digital</a:t>
            </a:r>
          </a:p>
          <a:p>
            <a:pPr marL="342900" lvl="0" indent="-342900" eaLnBrk="0" fontAlgn="base" hangingPunct="0">
              <a:lnSpc>
                <a:spcPts val="2200"/>
              </a:lnSpc>
              <a:spcBef>
                <a:spcPct val="0"/>
              </a:spcBef>
              <a:spcAft>
                <a:spcPct val="0"/>
              </a:spcAft>
            </a:pPr>
            <a:r>
              <a:rPr lang="en-GB" altLang="en-US" b="1" dirty="0" smtClean="0">
                <a:solidFill>
                  <a:prstClr val="black"/>
                </a:solidFill>
                <a:latin typeface="Arial" charset="0"/>
                <a:cs typeface="Arial" charset="0"/>
              </a:rPr>
              <a:t>Inclusion:</a:t>
            </a:r>
            <a:endParaRPr lang="en-GB" altLang="en-US" b="1" dirty="0">
              <a:solidFill>
                <a:prstClr val="black"/>
              </a:solidFill>
              <a:latin typeface="Arial" charset="0"/>
              <a:cs typeface="Arial" charset="0"/>
            </a:endParaRPr>
          </a:p>
          <a:p>
            <a:pPr marL="342900" lvl="0" indent="-342900" eaLnBrk="0" fontAlgn="base" hangingPunct="0">
              <a:lnSpc>
                <a:spcPts val="2200"/>
              </a:lnSpc>
              <a:spcBef>
                <a:spcPct val="0"/>
              </a:spcBef>
              <a:spcAft>
                <a:spcPct val="0"/>
              </a:spcAft>
            </a:pPr>
            <a:r>
              <a:rPr lang="en-GB" altLang="en-US" sz="2000" b="1" dirty="0">
                <a:solidFill>
                  <a:srgbClr val="AF1C3B"/>
                </a:solidFill>
                <a:latin typeface="Arial" charset="0"/>
                <a:cs typeface="Arial" charset="0"/>
              </a:rPr>
              <a:t>Motivation 34%</a:t>
            </a:r>
          </a:p>
          <a:p>
            <a:pPr marL="342900" lvl="0" indent="-342900" eaLnBrk="0" fontAlgn="base" hangingPunct="0">
              <a:lnSpc>
                <a:spcPts val="2200"/>
              </a:lnSpc>
              <a:spcBef>
                <a:spcPct val="0"/>
              </a:spcBef>
              <a:spcAft>
                <a:spcPct val="0"/>
              </a:spcAft>
            </a:pPr>
            <a:r>
              <a:rPr lang="en-GB" altLang="en-US" sz="2000" b="1" dirty="0">
                <a:solidFill>
                  <a:srgbClr val="AF1C3B"/>
                </a:solidFill>
                <a:latin typeface="Arial" charset="0"/>
                <a:cs typeface="Arial" charset="0"/>
              </a:rPr>
              <a:t>Skills 20%</a:t>
            </a:r>
          </a:p>
          <a:p>
            <a:pPr marL="342900" lvl="0" indent="-342900" eaLnBrk="0" fontAlgn="base" hangingPunct="0">
              <a:lnSpc>
                <a:spcPts val="2200"/>
              </a:lnSpc>
              <a:spcBef>
                <a:spcPct val="0"/>
              </a:spcBef>
              <a:spcAft>
                <a:spcPct val="0"/>
              </a:spcAft>
            </a:pPr>
            <a:r>
              <a:rPr lang="en-GB" altLang="en-US" sz="2000" b="1" dirty="0">
                <a:solidFill>
                  <a:srgbClr val="AF1C3B"/>
                </a:solidFill>
                <a:latin typeface="Arial" charset="0"/>
                <a:cs typeface="Arial" charset="0"/>
              </a:rPr>
              <a:t>Access (cost) 46%</a:t>
            </a:r>
          </a:p>
        </p:txBody>
      </p:sp>
    </p:spTree>
    <p:extLst>
      <p:ext uri="{BB962C8B-B14F-4D97-AF65-F5344CB8AC3E}">
        <p14:creationId xmlns:p14="http://schemas.microsoft.com/office/powerpoint/2010/main" val="397551332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Motivation</a:t>
            </a:r>
            <a:endParaRPr lang="en-GB" dirty="0"/>
          </a:p>
        </p:txBody>
      </p:sp>
      <p:sp>
        <p:nvSpPr>
          <p:cNvPr id="3" name="Content Placeholder 2"/>
          <p:cNvSpPr>
            <a:spLocks noGrp="1"/>
          </p:cNvSpPr>
          <p:nvPr>
            <p:ph idx="1"/>
          </p:nvPr>
        </p:nvSpPr>
        <p:spPr>
          <a:xfrm>
            <a:off x="468313" y="1988840"/>
            <a:ext cx="8280000" cy="3564016"/>
          </a:xfrm>
        </p:spPr>
        <p:txBody>
          <a:bodyPr>
            <a:normAutofit/>
          </a:bodyPr>
          <a:lstStyle/>
          <a:p>
            <a:r>
              <a:rPr lang="en-GB" sz="2000" b="1" dirty="0" smtClean="0"/>
              <a:t>Case study:</a:t>
            </a:r>
          </a:p>
          <a:p>
            <a:endParaRPr lang="en-GB" sz="2000" dirty="0"/>
          </a:p>
          <a:p>
            <a:r>
              <a:rPr lang="en-GB" sz="2000" b="1" dirty="0" smtClean="0"/>
              <a:t>Monmouthshire Housing Association: Computers in the community</a:t>
            </a:r>
          </a:p>
          <a:p>
            <a:endParaRPr lang="en-GB" sz="2000" b="1" dirty="0"/>
          </a:p>
        </p:txBody>
      </p:sp>
      <p:pic>
        <p:nvPicPr>
          <p:cNvPr id="3074" name="Picture 2" descr="A picture of the Work &amp; Skills Wise project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5616" y="3147187"/>
            <a:ext cx="3456384" cy="2281213"/>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www.specialistsecurityco.com/images/mhalogo9377.jpg?width=450"/>
          <p:cNvPicPr>
            <a:picLocks noChangeAspect="1" noChangeArrowheads="1"/>
          </p:cNvPicPr>
          <p:nvPr/>
        </p:nvPicPr>
        <p:blipFill rotWithShape="1">
          <a:blip r:embed="rId4">
            <a:extLst>
              <a:ext uri="{28A0092B-C50C-407E-A947-70E740481C1C}">
                <a14:useLocalDpi xmlns:a14="http://schemas.microsoft.com/office/drawing/2010/main" val="0"/>
              </a:ext>
            </a:extLst>
          </a:blip>
          <a:srcRect l="24575" t="16251" r="24914" b="15234"/>
          <a:stretch/>
        </p:blipFill>
        <p:spPr bwMode="auto">
          <a:xfrm>
            <a:off x="4788024" y="3147187"/>
            <a:ext cx="2930352" cy="20404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4428364"/>
      </p:ext>
    </p:extLst>
  </p:cSld>
  <p:clrMapOvr>
    <a:masterClrMapping/>
  </p:clrMapOvr>
  <p:timing>
    <p:tnLst>
      <p:par>
        <p:cTn id="1" dur="indefinite" restart="never" nodeType="tmRoot"/>
      </p:par>
    </p:tnLst>
  </p:timing>
</p:sld>
</file>

<file path=ppt/theme/theme1.xml><?xml version="1.0" encoding="utf-8"?>
<a:theme xmlns:a="http://schemas.openxmlformats.org/drawingml/2006/main" name="CHC Group Powerpoint template">
  <a:themeElements>
    <a:clrScheme name="CHC Colours">
      <a:dk1>
        <a:sysClr val="windowText" lastClr="000000"/>
      </a:dk1>
      <a:lt1>
        <a:sysClr val="window" lastClr="FFFFFF"/>
      </a:lt1>
      <a:dk2>
        <a:srgbClr val="000000"/>
      </a:dk2>
      <a:lt2>
        <a:srgbClr val="EEECE1"/>
      </a:lt2>
      <a:accent1>
        <a:srgbClr val="000000"/>
      </a:accent1>
      <a:accent2>
        <a:srgbClr val="AF1C3B"/>
      </a:accent2>
      <a:accent3>
        <a:srgbClr val="FFFFFF"/>
      </a:accent3>
      <a:accent4>
        <a:srgbClr val="000000"/>
      </a:accent4>
      <a:accent5>
        <a:srgbClr val="AF1C3B"/>
      </a:accent5>
      <a:accent6>
        <a:srgbClr val="FFFFFF"/>
      </a:accent6>
      <a:hlink>
        <a:srgbClr val="0000FF"/>
      </a:hlink>
      <a:folHlink>
        <a:srgbClr val="800080"/>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1400" dirty="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CHC Group Powerpoint template</Template>
  <TotalTime>265</TotalTime>
  <Words>2279</Words>
  <Application>Microsoft Office PowerPoint</Application>
  <PresentationFormat>On-screen Show (4:3)</PresentationFormat>
  <Paragraphs>270</Paragraphs>
  <Slides>24</Slides>
  <Notes>14</Notes>
  <HiddenSlides>0</HiddenSlides>
  <MMClips>2</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CHC Group Powerpoint template</vt:lpstr>
      <vt:lpstr> </vt:lpstr>
      <vt:lpstr>This workshop</vt:lpstr>
      <vt:lpstr>Who are we? </vt:lpstr>
      <vt:lpstr>Drivers for digital Inclusion in Wales</vt:lpstr>
      <vt:lpstr>Welsh Government </vt:lpstr>
      <vt:lpstr>Case study- Norman, RCT Homes</vt:lpstr>
      <vt:lpstr>Beyond Communities 2.0</vt:lpstr>
      <vt:lpstr>Housing Associations and Digital Inclusion</vt:lpstr>
      <vt:lpstr>Motivation</vt:lpstr>
      <vt:lpstr>Skills</vt:lpstr>
      <vt:lpstr>Access: going mobile </vt:lpstr>
      <vt:lpstr>Access: getting online in the home. Issues for tenants:</vt:lpstr>
      <vt:lpstr>Issues and Challenges for Housing Associations</vt:lpstr>
      <vt:lpstr>Issues and Challenges for Suppliers </vt:lpstr>
      <vt:lpstr>Work so far</vt:lpstr>
      <vt:lpstr>Examples in action: Glasgow Housing Association </vt:lpstr>
      <vt:lpstr>Examples in action: sheltered accommodation </vt:lpstr>
      <vt:lpstr>Examples in action: Merthyr Valley Homes </vt:lpstr>
      <vt:lpstr>Examples in action: Digital Den</vt:lpstr>
      <vt:lpstr>Key findings and conclusions</vt:lpstr>
      <vt:lpstr>What is missing?</vt:lpstr>
      <vt:lpstr>Key decisions</vt:lpstr>
      <vt:lpstr>Digital Solutions Wales</vt:lpstr>
      <vt:lpstr>My details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Hayley MacNamara</dc:creator>
  <cp:lastModifiedBy>Hayley MacNamara</cp:lastModifiedBy>
  <cp:revision>43</cp:revision>
  <cp:lastPrinted>2013-07-19T14:41:43Z</cp:lastPrinted>
  <dcterms:created xsi:type="dcterms:W3CDTF">2012-11-09T12:12:54Z</dcterms:created>
  <dcterms:modified xsi:type="dcterms:W3CDTF">2015-03-03T18:46:18Z</dcterms:modified>
</cp:coreProperties>
</file>