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74" r:id="rId11"/>
    <p:sldId id="273" r:id="rId12"/>
    <p:sldId id="263" r:id="rId13"/>
    <p:sldId id="265" r:id="rId14"/>
    <p:sldId id="267" r:id="rId15"/>
    <p:sldId id="266" r:id="rId16"/>
    <p:sldId id="271" r:id="rId17"/>
    <p:sldId id="272" r:id="rId18"/>
    <p:sldId id="275" r:id="rId19"/>
    <p:sldId id="276" r:id="rId20"/>
    <p:sldId id="27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AE9AE-DCA5-7046-8671-580D4547C6B9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BE8AF-9E65-4846-BFE2-74BDE3083928}">
      <dgm:prSet phldrT="[Text]" custT="1"/>
      <dgm:spPr/>
      <dgm:t>
        <a:bodyPr lIns="0" tIns="0" rIns="0" bIns="0"/>
        <a:lstStyle/>
        <a:p>
          <a:endParaRPr lang="en-US" sz="1400" dirty="0"/>
        </a:p>
      </dgm:t>
    </dgm:pt>
    <dgm:pt modelId="{1AB48B7F-63D8-CC48-BBA5-93BFFEE85075}" type="parTrans" cxnId="{ADC11227-1DBC-3F4D-8E18-A3F8A0CBAF7F}">
      <dgm:prSet/>
      <dgm:spPr/>
      <dgm:t>
        <a:bodyPr/>
        <a:lstStyle/>
        <a:p>
          <a:endParaRPr lang="en-US" sz="1400"/>
        </a:p>
      </dgm:t>
    </dgm:pt>
    <dgm:pt modelId="{53B96183-E122-744F-BE64-A9EB9EE52A3F}" type="sibTrans" cxnId="{ADC11227-1DBC-3F4D-8E18-A3F8A0CBAF7F}">
      <dgm:prSet/>
      <dgm:spPr/>
      <dgm:t>
        <a:bodyPr/>
        <a:lstStyle/>
        <a:p>
          <a:endParaRPr lang="en-US" sz="1400"/>
        </a:p>
      </dgm:t>
    </dgm:pt>
    <dgm:pt modelId="{6F3A3CE6-96AB-F44F-A7E1-14F27F362332}">
      <dgm:prSet custT="1"/>
      <dgm:spPr>
        <a:solidFill>
          <a:schemeClr val="accent5"/>
        </a:solidFill>
      </dgm:spPr>
      <dgm:t>
        <a:bodyPr lIns="0" tIns="0" rIns="0" bIns="0"/>
        <a:lstStyle/>
        <a:p>
          <a:r>
            <a:rPr lang="en-US" sz="1200" b="1" dirty="0" smtClean="0"/>
            <a:t>Anti social </a:t>
          </a:r>
          <a:r>
            <a:rPr lang="en-US" sz="1200" b="1" dirty="0" err="1" smtClean="0"/>
            <a:t>behaviour</a:t>
          </a:r>
          <a:endParaRPr lang="en-US" sz="1200" b="1" dirty="0"/>
        </a:p>
      </dgm:t>
    </dgm:pt>
    <dgm:pt modelId="{3AD244E3-96DB-794F-A4C5-C36059E6AD6E}" type="sibTrans" cxnId="{E2552C0C-7436-BC45-98FD-02C5A7BB2EAE}">
      <dgm:prSet/>
      <dgm:spPr/>
      <dgm:t>
        <a:bodyPr/>
        <a:lstStyle/>
        <a:p>
          <a:endParaRPr lang="en-US" sz="1400"/>
        </a:p>
      </dgm:t>
    </dgm:pt>
    <dgm:pt modelId="{F65268D7-274A-C245-94AF-84CCD5B47ACC}" type="parTrans" cxnId="{E2552C0C-7436-BC45-98FD-02C5A7BB2EA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7ACD5881-4D7E-814A-95D6-0E6430C47C20}">
      <dgm:prSet custT="1"/>
      <dgm:spPr>
        <a:solidFill>
          <a:schemeClr val="accent4"/>
        </a:solidFill>
      </dgm:spPr>
      <dgm:t>
        <a:bodyPr lIns="0" tIns="0" rIns="0" bIns="0"/>
        <a:lstStyle/>
        <a:p>
          <a:r>
            <a:rPr lang="en-US" sz="1200" b="1" dirty="0" smtClean="0"/>
            <a:t>Money advice</a:t>
          </a:r>
          <a:endParaRPr lang="en-US" sz="1200" b="1" dirty="0"/>
        </a:p>
      </dgm:t>
    </dgm:pt>
    <dgm:pt modelId="{D64511A7-2F91-9745-9B7E-D6C657520FFD}" type="sibTrans" cxnId="{1C963768-250C-A149-B2D2-046D03408B15}">
      <dgm:prSet/>
      <dgm:spPr/>
      <dgm:t>
        <a:bodyPr/>
        <a:lstStyle/>
        <a:p>
          <a:endParaRPr lang="en-US" sz="1400"/>
        </a:p>
      </dgm:t>
    </dgm:pt>
    <dgm:pt modelId="{AE40D4D7-09D8-C14E-92D9-346A9D02D698}" type="parTrans" cxnId="{1C963768-250C-A149-B2D2-046D03408B1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DFEBCBBF-F3D2-6F45-8BF7-CF263CA0B293}">
      <dgm:prSet custT="1"/>
      <dgm:spPr>
        <a:solidFill>
          <a:schemeClr val="accent3"/>
        </a:solidFill>
      </dgm:spPr>
      <dgm:t>
        <a:bodyPr lIns="0" tIns="0" rIns="0" bIns="0"/>
        <a:lstStyle/>
        <a:p>
          <a:r>
            <a:rPr lang="en-US" sz="1200" b="1" dirty="0" smtClean="0"/>
            <a:t>Support</a:t>
          </a:r>
          <a:endParaRPr lang="en-US" sz="1200" b="1" dirty="0"/>
        </a:p>
      </dgm:t>
    </dgm:pt>
    <dgm:pt modelId="{3153CD9C-3CBC-5E45-A85B-A85FE635E029}" type="sibTrans" cxnId="{941195F0-5C3C-1746-9B08-E8DE17849BF9}">
      <dgm:prSet/>
      <dgm:spPr/>
      <dgm:t>
        <a:bodyPr/>
        <a:lstStyle/>
        <a:p>
          <a:endParaRPr lang="en-US" sz="1400"/>
        </a:p>
      </dgm:t>
    </dgm:pt>
    <dgm:pt modelId="{7E6C5D89-33E7-A248-B98A-1EA88240DB0E}" type="parTrans" cxnId="{941195F0-5C3C-1746-9B08-E8DE17849BF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EB8EB9A7-74B3-BC49-9900-40D4CE6A7CDF}">
      <dgm:prSet custT="1"/>
      <dgm:spPr>
        <a:solidFill>
          <a:schemeClr val="accent2"/>
        </a:solidFill>
      </dgm:spPr>
      <dgm:t>
        <a:bodyPr lIns="0" tIns="0" rIns="0" bIns="0"/>
        <a:lstStyle/>
        <a:p>
          <a:r>
            <a:rPr lang="en-US" sz="1200" b="1" dirty="0" smtClean="0"/>
            <a:t>Caretaking</a:t>
          </a:r>
          <a:endParaRPr lang="en-US" sz="1200" b="1" dirty="0"/>
        </a:p>
      </dgm:t>
    </dgm:pt>
    <dgm:pt modelId="{E6263512-1493-704F-AB95-E5F69646ACAC}" type="sibTrans" cxnId="{38422455-075B-A244-A6A5-9A700E9AE49A}">
      <dgm:prSet/>
      <dgm:spPr/>
      <dgm:t>
        <a:bodyPr/>
        <a:lstStyle/>
        <a:p>
          <a:endParaRPr lang="en-US" sz="1400"/>
        </a:p>
      </dgm:t>
    </dgm:pt>
    <dgm:pt modelId="{48A920CB-9DA4-9F4C-BDEE-2E96E67A27FC}" type="parTrans" cxnId="{38422455-075B-A244-A6A5-9A700E9AE49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6C7B7549-10C6-D14C-9858-B08E0950A20E}">
      <dgm:prSet custT="1"/>
      <dgm:spPr>
        <a:solidFill>
          <a:schemeClr val="accent1"/>
        </a:solidFill>
      </dgm:spPr>
      <dgm:t>
        <a:bodyPr lIns="0" tIns="0" rIns="0" bIns="0"/>
        <a:lstStyle/>
        <a:p>
          <a:r>
            <a:rPr lang="en-US" sz="1200" b="1" dirty="0" smtClean="0"/>
            <a:t>Gas servicing</a:t>
          </a:r>
          <a:endParaRPr lang="en-US" sz="1200" b="1" dirty="0"/>
        </a:p>
      </dgm:t>
    </dgm:pt>
    <dgm:pt modelId="{DA4FC7EC-DC95-A549-AE05-064F2C73E31F}" type="sibTrans" cxnId="{AFAF9B5B-79DE-8C43-ABA3-08052563FF0F}">
      <dgm:prSet/>
      <dgm:spPr/>
      <dgm:t>
        <a:bodyPr/>
        <a:lstStyle/>
        <a:p>
          <a:endParaRPr lang="en-US" sz="1400"/>
        </a:p>
      </dgm:t>
    </dgm:pt>
    <dgm:pt modelId="{84B00439-30BB-D649-8CB7-8BB0AFE177DB}" type="parTrans" cxnId="{AFAF9B5B-79DE-8C43-ABA3-08052563FF0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0E994133-C843-F44A-9A4D-40D3D85CEA3D}">
      <dgm:prSet custT="1"/>
      <dgm:spPr>
        <a:solidFill>
          <a:schemeClr val="tx2"/>
        </a:solidFill>
      </dgm:spPr>
      <dgm:t>
        <a:bodyPr lIns="0" tIns="0" rIns="0" bIns="0"/>
        <a:lstStyle/>
        <a:p>
          <a:r>
            <a:rPr lang="en-US" sz="1200" b="1" dirty="0" smtClean="0"/>
            <a:t>Property viewing</a:t>
          </a:r>
          <a:endParaRPr lang="en-US" sz="1200" b="1" dirty="0"/>
        </a:p>
      </dgm:t>
    </dgm:pt>
    <dgm:pt modelId="{45BE8408-4CE9-5A48-B257-FA02DB74F266}" type="sibTrans" cxnId="{D939E95A-C8EA-4E48-996B-180359740E98}">
      <dgm:prSet/>
      <dgm:spPr/>
      <dgm:t>
        <a:bodyPr/>
        <a:lstStyle/>
        <a:p>
          <a:endParaRPr lang="en-US" sz="1400"/>
        </a:p>
      </dgm:t>
    </dgm:pt>
    <dgm:pt modelId="{8F4A6BF3-175F-E542-865D-D3AE29272E6B}" type="parTrans" cxnId="{D939E95A-C8EA-4E48-996B-180359740E9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1094ABC9-16C3-724D-AA9E-F9AD4BC20D4D}">
      <dgm:prSet custT="1"/>
      <dgm:spPr>
        <a:solidFill>
          <a:schemeClr val="accent6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Welfare Reform</a:t>
          </a:r>
          <a:endParaRPr lang="en-US" sz="1200" b="1" dirty="0"/>
        </a:p>
      </dgm:t>
    </dgm:pt>
    <dgm:pt modelId="{4B6BDC39-1AD3-C941-BB77-269F84AD3546}" type="sibTrans" cxnId="{287CD52E-F3F4-A947-8D35-0E0C220C13D7}">
      <dgm:prSet/>
      <dgm:spPr/>
      <dgm:t>
        <a:bodyPr/>
        <a:lstStyle/>
        <a:p>
          <a:endParaRPr lang="en-US" sz="1400"/>
        </a:p>
      </dgm:t>
    </dgm:pt>
    <dgm:pt modelId="{BF85A5F5-6816-8F4A-8207-93FD1388A591}" type="parTrans" cxnId="{287CD52E-F3F4-A947-8D35-0E0C220C13D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044D0824-DCF3-D646-9F21-C7F4B04638CE}">
      <dgm:prSet custT="1"/>
      <dgm:spPr>
        <a:solidFill>
          <a:schemeClr val="accent5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Tenancy matters</a:t>
          </a:r>
          <a:endParaRPr lang="en-US" sz="1200" b="1" dirty="0"/>
        </a:p>
      </dgm:t>
    </dgm:pt>
    <dgm:pt modelId="{1964E1AE-DE33-8843-983F-3812DA2CE4DA}" type="sibTrans" cxnId="{33EAD925-1AB5-C345-BAB3-1A69738426B0}">
      <dgm:prSet/>
      <dgm:spPr/>
      <dgm:t>
        <a:bodyPr/>
        <a:lstStyle/>
        <a:p>
          <a:endParaRPr lang="en-US" sz="1400"/>
        </a:p>
      </dgm:t>
    </dgm:pt>
    <dgm:pt modelId="{C9952BAD-8D7F-0542-A354-7A537EF0B6B4}" type="parTrans" cxnId="{33EAD925-1AB5-C345-BAB3-1A69738426B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B2CDFCBA-4301-504C-BBA9-7259F756D25A}">
      <dgm:prSet custT="1"/>
      <dgm:spPr>
        <a:solidFill>
          <a:schemeClr val="accent4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Rent </a:t>
          </a:r>
          <a:br>
            <a:rPr lang="en-US" sz="1200" b="1" dirty="0" smtClean="0"/>
          </a:br>
          <a:r>
            <a:rPr lang="en-US" sz="1200" b="1" dirty="0" smtClean="0"/>
            <a:t>arrears</a:t>
          </a:r>
          <a:endParaRPr lang="en-US" sz="1200" b="1" dirty="0"/>
        </a:p>
      </dgm:t>
    </dgm:pt>
    <dgm:pt modelId="{FF4C8225-494D-5D4B-BF32-E3A86641B8D2}" type="sibTrans" cxnId="{EA8DA2BB-5991-A640-936A-9E2D890C9966}">
      <dgm:prSet/>
      <dgm:spPr/>
      <dgm:t>
        <a:bodyPr/>
        <a:lstStyle/>
        <a:p>
          <a:endParaRPr lang="en-US" sz="1400"/>
        </a:p>
      </dgm:t>
    </dgm:pt>
    <dgm:pt modelId="{207446CF-3218-1A4C-9423-1A613EB45315}" type="parTrans" cxnId="{EA8DA2BB-5991-A640-936A-9E2D890C996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BABD0433-7D09-A64C-9ADB-9A9E890E822C}">
      <dgm:prSet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Estates</a:t>
          </a:r>
          <a:endParaRPr lang="en-US" sz="1200" b="1" dirty="0"/>
        </a:p>
      </dgm:t>
    </dgm:pt>
    <dgm:pt modelId="{B20D94AB-CC69-AA43-9AAC-0A8F10BB8DE0}" type="sibTrans" cxnId="{2A117F79-A08B-9643-9A41-07BEF0B5AFD1}">
      <dgm:prSet/>
      <dgm:spPr/>
      <dgm:t>
        <a:bodyPr/>
        <a:lstStyle/>
        <a:p>
          <a:endParaRPr lang="en-US" sz="1400"/>
        </a:p>
      </dgm:t>
    </dgm:pt>
    <dgm:pt modelId="{477E7A33-6593-044C-AD7D-314BEB168A40}" type="parTrans" cxnId="{2A117F79-A08B-9643-9A41-07BEF0B5AFD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81263FE6-18A2-E141-BD07-9E914399D9CF}">
      <dgm:prSet phldrT="[Text]" custT="1"/>
      <dgm:spPr>
        <a:solidFill>
          <a:schemeClr val="accent2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Furnished tenancy</a:t>
          </a:r>
        </a:p>
      </dgm:t>
    </dgm:pt>
    <dgm:pt modelId="{B2D446D6-FBF2-554E-B09F-F30DF79B835D}" type="sibTrans" cxnId="{11CB718A-0B3D-8C4D-AED0-E4872B947063}">
      <dgm:prSet/>
      <dgm:spPr/>
      <dgm:t>
        <a:bodyPr/>
        <a:lstStyle/>
        <a:p>
          <a:endParaRPr lang="en-US" sz="1400"/>
        </a:p>
      </dgm:t>
    </dgm:pt>
    <dgm:pt modelId="{40E3C355-430C-904A-AE89-61D0905D4C1F}" type="parTrans" cxnId="{11CB718A-0B3D-8C4D-AED0-E4872B9470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C01A8F58-056B-B046-ABC7-26FA20DDA01C}">
      <dgm:prSet phldrT="[Text]" custT="1"/>
      <dgm:spPr>
        <a:solidFill>
          <a:schemeClr val="accent1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Sign up</a:t>
          </a:r>
          <a:endParaRPr lang="en-US" sz="1200" b="1" dirty="0"/>
        </a:p>
      </dgm:t>
    </dgm:pt>
    <dgm:pt modelId="{FEDDB900-94CD-B340-9055-EB74F1B321DF}" type="sibTrans" cxnId="{3D54719B-C4F6-3F45-B999-5D3809EC6A47}">
      <dgm:prSet/>
      <dgm:spPr/>
      <dgm:t>
        <a:bodyPr/>
        <a:lstStyle/>
        <a:p>
          <a:endParaRPr lang="en-US" sz="1400"/>
        </a:p>
      </dgm:t>
    </dgm:pt>
    <dgm:pt modelId="{093BB19B-6AF5-634E-807D-221DE6898CA7}" type="parTrans" cxnId="{3D54719B-C4F6-3F45-B999-5D3809EC6A4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29C65D20-14CE-8749-BBF1-B0805E3EC162}">
      <dgm:prSet phldrT="[Text]" custT="1"/>
      <dgm:spPr>
        <a:solidFill>
          <a:schemeClr val="tx2">
            <a:lumMod val="75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Liaison with contractors</a:t>
          </a:r>
          <a:endParaRPr lang="en-US" sz="1200" b="1" dirty="0"/>
        </a:p>
      </dgm:t>
    </dgm:pt>
    <dgm:pt modelId="{F691F2BF-B0FA-4E4C-B87F-9A69D615E696}" type="sibTrans" cxnId="{7D1E6A60-6B5F-B648-844E-9E0576240944}">
      <dgm:prSet/>
      <dgm:spPr/>
      <dgm:t>
        <a:bodyPr/>
        <a:lstStyle/>
        <a:p>
          <a:endParaRPr lang="en-US" sz="1400"/>
        </a:p>
      </dgm:t>
    </dgm:pt>
    <dgm:pt modelId="{794FF5D0-344D-0443-89D2-198EEBA90AE3}" type="parTrans" cxnId="{7D1E6A60-6B5F-B648-844E-9E057624094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F7B480AF-1784-2C43-B17E-524A42CF02DC}" type="pres">
      <dgm:prSet presAssocID="{6A2AE9AE-DCA5-7046-8671-580D4547C6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98A4F-9C30-9E4F-AE26-D1D13E1E7EE3}" type="pres">
      <dgm:prSet presAssocID="{F80BE8AF-9E65-4846-BFE2-74BDE3083928}" presName="centerShape" presStyleLbl="node0" presStyleIdx="0" presStyleCnt="1" custScaleX="57589" custScaleY="58230"/>
      <dgm:spPr/>
      <dgm:t>
        <a:bodyPr/>
        <a:lstStyle/>
        <a:p>
          <a:endParaRPr lang="en-US"/>
        </a:p>
      </dgm:t>
    </dgm:pt>
    <dgm:pt modelId="{FDCF794A-988D-184F-BFAD-863A8A1BA15F}" type="pres">
      <dgm:prSet presAssocID="{794FF5D0-344D-0443-89D2-198EEBA90AE3}" presName="parTrans" presStyleLbl="bgSibTrans2D1" presStyleIdx="0" presStyleCnt="13"/>
      <dgm:spPr/>
      <dgm:t>
        <a:bodyPr/>
        <a:lstStyle/>
        <a:p>
          <a:endParaRPr lang="en-US"/>
        </a:p>
      </dgm:t>
    </dgm:pt>
    <dgm:pt modelId="{4F34E6A3-FBBB-1B4A-86D9-CE2975F1665A}" type="pres">
      <dgm:prSet presAssocID="{29C65D20-14CE-8749-BBF1-B0805E3EC162}" presName="node" presStyleLbl="node1" presStyleIdx="0" presStyleCnt="13" custScaleX="129263" custRadScaleRad="100398" custRadScaleInc="37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1598-21D9-404D-B75D-3E18E4F433E5}" type="pres">
      <dgm:prSet presAssocID="{093BB19B-6AF5-634E-807D-221DE6898CA7}" presName="parTrans" presStyleLbl="bgSibTrans2D1" presStyleIdx="1" presStyleCnt="13"/>
      <dgm:spPr/>
      <dgm:t>
        <a:bodyPr/>
        <a:lstStyle/>
        <a:p>
          <a:endParaRPr lang="en-US"/>
        </a:p>
      </dgm:t>
    </dgm:pt>
    <dgm:pt modelId="{81395FC5-AFFC-0F4F-8F98-2104292B79ED}" type="pres">
      <dgm:prSet presAssocID="{C01A8F58-056B-B046-ABC7-26FA20DDA01C}" presName="node" presStyleLbl="node1" presStyleIdx="1" presStyleCnt="13" custScaleX="129263" custRadScaleRad="101218" custRadScaleInc="1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DBBC1-8E68-2345-AF96-F1730A711381}" type="pres">
      <dgm:prSet presAssocID="{40E3C355-430C-904A-AE89-61D0905D4C1F}" presName="parTrans" presStyleLbl="bgSibTrans2D1" presStyleIdx="2" presStyleCnt="13"/>
      <dgm:spPr/>
      <dgm:t>
        <a:bodyPr/>
        <a:lstStyle/>
        <a:p>
          <a:endParaRPr lang="en-US"/>
        </a:p>
      </dgm:t>
    </dgm:pt>
    <dgm:pt modelId="{C4127DFC-75B0-5341-95B3-FC6EC0E6EEDD}" type="pres">
      <dgm:prSet presAssocID="{81263FE6-18A2-E141-BD07-9E914399D9CF}" presName="node" presStyleLbl="node1" presStyleIdx="2" presStyleCnt="13" custScaleX="129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DB4C8-46A4-AF47-84FF-A9082B0A0BE0}" type="pres">
      <dgm:prSet presAssocID="{477E7A33-6593-044C-AD7D-314BEB168A40}" presName="parTrans" presStyleLbl="bgSibTrans2D1" presStyleIdx="3" presStyleCnt="13"/>
      <dgm:spPr/>
      <dgm:t>
        <a:bodyPr/>
        <a:lstStyle/>
        <a:p>
          <a:endParaRPr lang="en-US"/>
        </a:p>
      </dgm:t>
    </dgm:pt>
    <dgm:pt modelId="{357B7889-0132-C34E-94CF-740C3B528C94}" type="pres">
      <dgm:prSet presAssocID="{BABD0433-7D09-A64C-9ADB-9A9E890E822C}" presName="node" presStyleLbl="node1" presStyleIdx="3" presStyleCnt="13" custScaleX="129263" custRadScaleRad="98977" custRadScaleInc="-4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CF110-5C15-3544-B737-67CA7C363C54}" type="pres">
      <dgm:prSet presAssocID="{207446CF-3218-1A4C-9423-1A613EB45315}" presName="parTrans" presStyleLbl="bgSibTrans2D1" presStyleIdx="4" presStyleCnt="13"/>
      <dgm:spPr/>
      <dgm:t>
        <a:bodyPr/>
        <a:lstStyle/>
        <a:p>
          <a:endParaRPr lang="en-US"/>
        </a:p>
      </dgm:t>
    </dgm:pt>
    <dgm:pt modelId="{9E47BCD4-946C-CE40-BC03-345A9E3B0119}" type="pres">
      <dgm:prSet presAssocID="{B2CDFCBA-4301-504C-BBA9-7259F756D25A}" presName="node" presStyleLbl="node1" presStyleIdx="4" presStyleCnt="13" custScaleX="129263" custRadScaleRad="100735" custRadScaleInc="-5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0E2AC-9BFC-0742-A112-F022AE7962AE}" type="pres">
      <dgm:prSet presAssocID="{C9952BAD-8D7F-0542-A354-7A537EF0B6B4}" presName="parTrans" presStyleLbl="bgSibTrans2D1" presStyleIdx="5" presStyleCnt="13"/>
      <dgm:spPr/>
      <dgm:t>
        <a:bodyPr/>
        <a:lstStyle/>
        <a:p>
          <a:endParaRPr lang="en-US"/>
        </a:p>
      </dgm:t>
    </dgm:pt>
    <dgm:pt modelId="{CC037A9D-F46A-3B40-8961-2D83F4011FC1}" type="pres">
      <dgm:prSet presAssocID="{044D0824-DCF3-D646-9F21-C7F4B04638CE}" presName="node" presStyleLbl="node1" presStyleIdx="5" presStyleCnt="13" custScaleX="129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E4104-9CDC-E94D-AE30-CAAB85E4986F}" type="pres">
      <dgm:prSet presAssocID="{BF85A5F5-6816-8F4A-8207-93FD1388A591}" presName="parTrans" presStyleLbl="bgSibTrans2D1" presStyleIdx="6" presStyleCnt="13"/>
      <dgm:spPr/>
      <dgm:t>
        <a:bodyPr/>
        <a:lstStyle/>
        <a:p>
          <a:endParaRPr lang="en-US"/>
        </a:p>
      </dgm:t>
    </dgm:pt>
    <dgm:pt modelId="{01939BC1-2524-6A41-9A13-D8D6E6432709}" type="pres">
      <dgm:prSet presAssocID="{1094ABC9-16C3-724D-AA9E-F9AD4BC20D4D}" presName="node" presStyleLbl="node1" presStyleIdx="6" presStyleCnt="13" custScaleX="129263" custRadScaleRad="101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F0DDC-EBC7-E748-9C58-0DB311C7690A}" type="pres">
      <dgm:prSet presAssocID="{8F4A6BF3-175F-E542-865D-D3AE29272E6B}" presName="parTrans" presStyleLbl="bgSibTrans2D1" presStyleIdx="7" presStyleCnt="13"/>
      <dgm:spPr/>
      <dgm:t>
        <a:bodyPr/>
        <a:lstStyle/>
        <a:p>
          <a:endParaRPr lang="en-US"/>
        </a:p>
      </dgm:t>
    </dgm:pt>
    <dgm:pt modelId="{00034D40-1CC0-B04A-838F-CAC0C13A040B}" type="pres">
      <dgm:prSet presAssocID="{0E994133-C843-F44A-9A4D-40D3D85CEA3D}" presName="node" presStyleLbl="node1" presStyleIdx="7" presStyleCnt="13" custScaleX="129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F6BC4-7049-A548-986B-8C5EAAD952C5}" type="pres">
      <dgm:prSet presAssocID="{84B00439-30BB-D649-8CB7-8BB0AFE177DB}" presName="parTrans" presStyleLbl="bgSibTrans2D1" presStyleIdx="8" presStyleCnt="13"/>
      <dgm:spPr/>
      <dgm:t>
        <a:bodyPr/>
        <a:lstStyle/>
        <a:p>
          <a:endParaRPr lang="en-US"/>
        </a:p>
      </dgm:t>
    </dgm:pt>
    <dgm:pt modelId="{CA362ACD-4362-C042-BACB-7FAAC1B2835E}" type="pres">
      <dgm:prSet presAssocID="{6C7B7549-10C6-D14C-9858-B08E0950A20E}" presName="node" presStyleLbl="node1" presStyleIdx="8" presStyleCnt="13" custScaleX="129263" custRadScaleRad="100735" custRadScaleInc="5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6CF65-29E4-8746-BCE2-CFF13F11E5D2}" type="pres">
      <dgm:prSet presAssocID="{48A920CB-9DA4-9F4C-BDEE-2E96E67A27FC}" presName="parTrans" presStyleLbl="bgSibTrans2D1" presStyleIdx="9" presStyleCnt="13"/>
      <dgm:spPr/>
      <dgm:t>
        <a:bodyPr/>
        <a:lstStyle/>
        <a:p>
          <a:endParaRPr lang="en-US"/>
        </a:p>
      </dgm:t>
    </dgm:pt>
    <dgm:pt modelId="{18FB7A48-3279-E24E-A599-C8AA2DDF6B1E}" type="pres">
      <dgm:prSet presAssocID="{EB8EB9A7-74B3-BC49-9900-40D4CE6A7CDF}" presName="node" presStyleLbl="node1" presStyleIdx="9" presStyleCnt="13" custScaleX="129263" custRadScaleRad="98977" custRadScaleInc="4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013EB-D2EF-5B41-9F04-77CCE51B3E68}" type="pres">
      <dgm:prSet presAssocID="{7E6C5D89-33E7-A248-B98A-1EA88240DB0E}" presName="parTrans" presStyleLbl="bgSibTrans2D1" presStyleIdx="10" presStyleCnt="13"/>
      <dgm:spPr/>
      <dgm:t>
        <a:bodyPr/>
        <a:lstStyle/>
        <a:p>
          <a:endParaRPr lang="en-US"/>
        </a:p>
      </dgm:t>
    </dgm:pt>
    <dgm:pt modelId="{57C463C8-348F-CD42-A38E-BE2165E175A9}" type="pres">
      <dgm:prSet presAssocID="{DFEBCBBF-F3D2-6F45-8BF7-CF263CA0B293}" presName="node" presStyleLbl="node1" presStyleIdx="10" presStyleCnt="13" custScaleX="129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070CE-C814-9242-91AE-0EF687939CB7}" type="pres">
      <dgm:prSet presAssocID="{AE40D4D7-09D8-C14E-92D9-346A9D02D698}" presName="parTrans" presStyleLbl="bgSibTrans2D1" presStyleIdx="11" presStyleCnt="13"/>
      <dgm:spPr/>
      <dgm:t>
        <a:bodyPr/>
        <a:lstStyle/>
        <a:p>
          <a:endParaRPr lang="en-US"/>
        </a:p>
      </dgm:t>
    </dgm:pt>
    <dgm:pt modelId="{056D19BA-717E-7844-9ED1-A992C26F73DE}" type="pres">
      <dgm:prSet presAssocID="{7ACD5881-4D7E-814A-95D6-0E6430C47C20}" presName="node" presStyleLbl="node1" presStyleIdx="11" presStyleCnt="13" custScaleX="129263" custRadScaleRad="101218" custRadScaleInc="-1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F7304-985D-DA48-A83A-B66FF07B2C78}" type="pres">
      <dgm:prSet presAssocID="{F65268D7-274A-C245-94AF-84CCD5B47ACC}" presName="parTrans" presStyleLbl="bgSibTrans2D1" presStyleIdx="12" presStyleCnt="13"/>
      <dgm:spPr/>
      <dgm:t>
        <a:bodyPr/>
        <a:lstStyle/>
        <a:p>
          <a:endParaRPr lang="en-US"/>
        </a:p>
      </dgm:t>
    </dgm:pt>
    <dgm:pt modelId="{AB78D74D-D332-C645-889E-A5860A8E4301}" type="pres">
      <dgm:prSet presAssocID="{6F3A3CE6-96AB-F44F-A7E1-14F27F362332}" presName="node" presStyleLbl="node1" presStyleIdx="12" presStyleCnt="13" custScaleX="129263" custRadScaleRad="100399" custRadScaleInc="-37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22455-075B-A244-A6A5-9A700E9AE49A}" srcId="{F80BE8AF-9E65-4846-BFE2-74BDE3083928}" destId="{EB8EB9A7-74B3-BC49-9900-40D4CE6A7CDF}" srcOrd="9" destOrd="0" parTransId="{48A920CB-9DA4-9F4C-BDEE-2E96E67A27FC}" sibTransId="{E6263512-1493-704F-AB95-E5F69646ACAC}"/>
    <dgm:cxn modelId="{E5343984-C2E2-4D45-A1B6-F7F16123895E}" type="presOf" srcId="{F65268D7-274A-C245-94AF-84CCD5B47ACC}" destId="{925F7304-985D-DA48-A83A-B66FF07B2C78}" srcOrd="0" destOrd="0" presId="urn:microsoft.com/office/officeart/2005/8/layout/radial4"/>
    <dgm:cxn modelId="{D3BCC542-C27A-4343-9399-45E4C1A147AD}" type="presOf" srcId="{1094ABC9-16C3-724D-AA9E-F9AD4BC20D4D}" destId="{01939BC1-2524-6A41-9A13-D8D6E6432709}" srcOrd="0" destOrd="0" presId="urn:microsoft.com/office/officeart/2005/8/layout/radial4"/>
    <dgm:cxn modelId="{EA8DA2BB-5991-A640-936A-9E2D890C9966}" srcId="{F80BE8AF-9E65-4846-BFE2-74BDE3083928}" destId="{B2CDFCBA-4301-504C-BBA9-7259F756D25A}" srcOrd="4" destOrd="0" parTransId="{207446CF-3218-1A4C-9423-1A613EB45315}" sibTransId="{FF4C8225-494D-5D4B-BF32-E3A86641B8D2}"/>
    <dgm:cxn modelId="{03EC28A2-36E0-4C98-82DA-1A652895F3DA}" type="presOf" srcId="{B2CDFCBA-4301-504C-BBA9-7259F756D25A}" destId="{9E47BCD4-946C-CE40-BC03-345A9E3B0119}" srcOrd="0" destOrd="0" presId="urn:microsoft.com/office/officeart/2005/8/layout/radial4"/>
    <dgm:cxn modelId="{33EAD925-1AB5-C345-BAB3-1A69738426B0}" srcId="{F80BE8AF-9E65-4846-BFE2-74BDE3083928}" destId="{044D0824-DCF3-D646-9F21-C7F4B04638CE}" srcOrd="5" destOrd="0" parTransId="{C9952BAD-8D7F-0542-A354-7A537EF0B6B4}" sibTransId="{1964E1AE-DE33-8843-983F-3812DA2CE4DA}"/>
    <dgm:cxn modelId="{D939E95A-C8EA-4E48-996B-180359740E98}" srcId="{F80BE8AF-9E65-4846-BFE2-74BDE3083928}" destId="{0E994133-C843-F44A-9A4D-40D3D85CEA3D}" srcOrd="7" destOrd="0" parTransId="{8F4A6BF3-175F-E542-865D-D3AE29272E6B}" sibTransId="{45BE8408-4CE9-5A48-B257-FA02DB74F266}"/>
    <dgm:cxn modelId="{05077E8D-3DAE-466D-8022-A70C5C751F82}" type="presOf" srcId="{40E3C355-430C-904A-AE89-61D0905D4C1F}" destId="{067DBBC1-8E68-2345-AF96-F1730A711381}" srcOrd="0" destOrd="0" presId="urn:microsoft.com/office/officeart/2005/8/layout/radial4"/>
    <dgm:cxn modelId="{11CB718A-0B3D-8C4D-AED0-E4872B947063}" srcId="{F80BE8AF-9E65-4846-BFE2-74BDE3083928}" destId="{81263FE6-18A2-E141-BD07-9E914399D9CF}" srcOrd="2" destOrd="0" parTransId="{40E3C355-430C-904A-AE89-61D0905D4C1F}" sibTransId="{B2D446D6-FBF2-554E-B09F-F30DF79B835D}"/>
    <dgm:cxn modelId="{1BC29B09-4508-4F57-AD71-D9E173672622}" type="presOf" srcId="{6A2AE9AE-DCA5-7046-8671-580D4547C6B9}" destId="{F7B480AF-1784-2C43-B17E-524A42CF02DC}" srcOrd="0" destOrd="0" presId="urn:microsoft.com/office/officeart/2005/8/layout/radial4"/>
    <dgm:cxn modelId="{9D6E3FA9-D177-4285-842E-D9C5183C1D03}" type="presOf" srcId="{044D0824-DCF3-D646-9F21-C7F4B04638CE}" destId="{CC037A9D-F46A-3B40-8961-2D83F4011FC1}" srcOrd="0" destOrd="0" presId="urn:microsoft.com/office/officeart/2005/8/layout/radial4"/>
    <dgm:cxn modelId="{B03AC748-F71C-4EFA-8DA6-71C43FA4CA60}" type="presOf" srcId="{7E6C5D89-33E7-A248-B98A-1EA88240DB0E}" destId="{0B0013EB-D2EF-5B41-9F04-77CCE51B3E68}" srcOrd="0" destOrd="0" presId="urn:microsoft.com/office/officeart/2005/8/layout/radial4"/>
    <dgm:cxn modelId="{ADC11227-1DBC-3F4D-8E18-A3F8A0CBAF7F}" srcId="{6A2AE9AE-DCA5-7046-8671-580D4547C6B9}" destId="{F80BE8AF-9E65-4846-BFE2-74BDE3083928}" srcOrd="0" destOrd="0" parTransId="{1AB48B7F-63D8-CC48-BBA5-93BFFEE85075}" sibTransId="{53B96183-E122-744F-BE64-A9EB9EE52A3F}"/>
    <dgm:cxn modelId="{DB3C3023-9422-4538-A298-590821BF0DD6}" type="presOf" srcId="{EB8EB9A7-74B3-BC49-9900-40D4CE6A7CDF}" destId="{18FB7A48-3279-E24E-A599-C8AA2DDF6B1E}" srcOrd="0" destOrd="0" presId="urn:microsoft.com/office/officeart/2005/8/layout/radial4"/>
    <dgm:cxn modelId="{7250EC6A-5808-4C60-B628-1046A01160F4}" type="presOf" srcId="{C01A8F58-056B-B046-ABC7-26FA20DDA01C}" destId="{81395FC5-AFFC-0F4F-8F98-2104292B79ED}" srcOrd="0" destOrd="0" presId="urn:microsoft.com/office/officeart/2005/8/layout/radial4"/>
    <dgm:cxn modelId="{1EC4C8F7-AEC0-45D9-AA14-AE218DFE0B8D}" type="presOf" srcId="{84B00439-30BB-D649-8CB7-8BB0AFE177DB}" destId="{27FF6BC4-7049-A548-986B-8C5EAAD952C5}" srcOrd="0" destOrd="0" presId="urn:microsoft.com/office/officeart/2005/8/layout/radial4"/>
    <dgm:cxn modelId="{7D1E6A60-6B5F-B648-844E-9E0576240944}" srcId="{F80BE8AF-9E65-4846-BFE2-74BDE3083928}" destId="{29C65D20-14CE-8749-BBF1-B0805E3EC162}" srcOrd="0" destOrd="0" parTransId="{794FF5D0-344D-0443-89D2-198EEBA90AE3}" sibTransId="{F691F2BF-B0FA-4E4C-B87F-9A69D615E696}"/>
    <dgm:cxn modelId="{2A117F79-A08B-9643-9A41-07BEF0B5AFD1}" srcId="{F80BE8AF-9E65-4846-BFE2-74BDE3083928}" destId="{BABD0433-7D09-A64C-9ADB-9A9E890E822C}" srcOrd="3" destOrd="0" parTransId="{477E7A33-6593-044C-AD7D-314BEB168A40}" sibTransId="{B20D94AB-CC69-AA43-9AAC-0A8F10BB8DE0}"/>
    <dgm:cxn modelId="{79FF1B87-7250-4404-A24A-F8079B66956D}" type="presOf" srcId="{BABD0433-7D09-A64C-9ADB-9A9E890E822C}" destId="{357B7889-0132-C34E-94CF-740C3B528C94}" srcOrd="0" destOrd="0" presId="urn:microsoft.com/office/officeart/2005/8/layout/radial4"/>
    <dgm:cxn modelId="{5E522BEC-745F-4619-8DAA-7520D362F2C2}" type="presOf" srcId="{7ACD5881-4D7E-814A-95D6-0E6430C47C20}" destId="{056D19BA-717E-7844-9ED1-A992C26F73DE}" srcOrd="0" destOrd="0" presId="urn:microsoft.com/office/officeart/2005/8/layout/radial4"/>
    <dgm:cxn modelId="{E2552C0C-7436-BC45-98FD-02C5A7BB2EAE}" srcId="{F80BE8AF-9E65-4846-BFE2-74BDE3083928}" destId="{6F3A3CE6-96AB-F44F-A7E1-14F27F362332}" srcOrd="12" destOrd="0" parTransId="{F65268D7-274A-C245-94AF-84CCD5B47ACC}" sibTransId="{3AD244E3-96DB-794F-A4C5-C36059E6AD6E}"/>
    <dgm:cxn modelId="{9FF0F1D9-6BBF-4370-9831-74850187D86E}" type="presOf" srcId="{0E994133-C843-F44A-9A4D-40D3D85CEA3D}" destId="{00034D40-1CC0-B04A-838F-CAC0C13A040B}" srcOrd="0" destOrd="0" presId="urn:microsoft.com/office/officeart/2005/8/layout/radial4"/>
    <dgm:cxn modelId="{7D13D601-8BAB-430B-9418-8B950B232CF9}" type="presOf" srcId="{F80BE8AF-9E65-4846-BFE2-74BDE3083928}" destId="{EF898A4F-9C30-9E4F-AE26-D1D13E1E7EE3}" srcOrd="0" destOrd="0" presId="urn:microsoft.com/office/officeart/2005/8/layout/radial4"/>
    <dgm:cxn modelId="{F3C26E8B-8006-488C-9186-415C24554807}" type="presOf" srcId="{C9952BAD-8D7F-0542-A354-7A537EF0B6B4}" destId="{6A80E2AC-9BFC-0742-A112-F022AE7962AE}" srcOrd="0" destOrd="0" presId="urn:microsoft.com/office/officeart/2005/8/layout/radial4"/>
    <dgm:cxn modelId="{2EE115EA-522B-4AAA-9D5D-12DA51C26D83}" type="presOf" srcId="{81263FE6-18A2-E141-BD07-9E914399D9CF}" destId="{C4127DFC-75B0-5341-95B3-FC6EC0E6EEDD}" srcOrd="0" destOrd="0" presId="urn:microsoft.com/office/officeart/2005/8/layout/radial4"/>
    <dgm:cxn modelId="{AFAF9B5B-79DE-8C43-ABA3-08052563FF0F}" srcId="{F80BE8AF-9E65-4846-BFE2-74BDE3083928}" destId="{6C7B7549-10C6-D14C-9858-B08E0950A20E}" srcOrd="8" destOrd="0" parTransId="{84B00439-30BB-D649-8CB7-8BB0AFE177DB}" sibTransId="{DA4FC7EC-DC95-A549-AE05-064F2C73E31F}"/>
    <dgm:cxn modelId="{3D54719B-C4F6-3F45-B999-5D3809EC6A47}" srcId="{F80BE8AF-9E65-4846-BFE2-74BDE3083928}" destId="{C01A8F58-056B-B046-ABC7-26FA20DDA01C}" srcOrd="1" destOrd="0" parTransId="{093BB19B-6AF5-634E-807D-221DE6898CA7}" sibTransId="{FEDDB900-94CD-B340-9055-EB74F1B321DF}"/>
    <dgm:cxn modelId="{287CD52E-F3F4-A947-8D35-0E0C220C13D7}" srcId="{F80BE8AF-9E65-4846-BFE2-74BDE3083928}" destId="{1094ABC9-16C3-724D-AA9E-F9AD4BC20D4D}" srcOrd="6" destOrd="0" parTransId="{BF85A5F5-6816-8F4A-8207-93FD1388A591}" sibTransId="{4B6BDC39-1AD3-C941-BB77-269F84AD3546}"/>
    <dgm:cxn modelId="{AE367BB4-CFC0-41A4-8AD1-9E8CA1CB131E}" type="presOf" srcId="{48A920CB-9DA4-9F4C-BDEE-2E96E67A27FC}" destId="{2616CF65-29E4-8746-BCE2-CFF13F11E5D2}" srcOrd="0" destOrd="0" presId="urn:microsoft.com/office/officeart/2005/8/layout/radial4"/>
    <dgm:cxn modelId="{CD65D2D1-6477-4B00-BB3E-7F0C4D6B6111}" type="presOf" srcId="{BF85A5F5-6816-8F4A-8207-93FD1388A591}" destId="{448E4104-9CDC-E94D-AE30-CAAB85E4986F}" srcOrd="0" destOrd="0" presId="urn:microsoft.com/office/officeart/2005/8/layout/radial4"/>
    <dgm:cxn modelId="{102DA754-C632-4B22-8B69-A3BBA3EC0084}" type="presOf" srcId="{207446CF-3218-1A4C-9423-1A613EB45315}" destId="{8A1CF110-5C15-3544-B737-67CA7C363C54}" srcOrd="0" destOrd="0" presId="urn:microsoft.com/office/officeart/2005/8/layout/radial4"/>
    <dgm:cxn modelId="{C88F8631-D061-40C7-B271-1328304B97E8}" type="presOf" srcId="{6F3A3CE6-96AB-F44F-A7E1-14F27F362332}" destId="{AB78D74D-D332-C645-889E-A5860A8E4301}" srcOrd="0" destOrd="0" presId="urn:microsoft.com/office/officeart/2005/8/layout/radial4"/>
    <dgm:cxn modelId="{B04E2D5E-2CF0-402F-B608-ABC498A9D985}" type="presOf" srcId="{AE40D4D7-09D8-C14E-92D9-346A9D02D698}" destId="{FC2070CE-C814-9242-91AE-0EF687939CB7}" srcOrd="0" destOrd="0" presId="urn:microsoft.com/office/officeart/2005/8/layout/radial4"/>
    <dgm:cxn modelId="{324A3537-3691-4B03-A727-6FC3F301E7F5}" type="presOf" srcId="{794FF5D0-344D-0443-89D2-198EEBA90AE3}" destId="{FDCF794A-988D-184F-BFAD-863A8A1BA15F}" srcOrd="0" destOrd="0" presId="urn:microsoft.com/office/officeart/2005/8/layout/radial4"/>
    <dgm:cxn modelId="{941195F0-5C3C-1746-9B08-E8DE17849BF9}" srcId="{F80BE8AF-9E65-4846-BFE2-74BDE3083928}" destId="{DFEBCBBF-F3D2-6F45-8BF7-CF263CA0B293}" srcOrd="10" destOrd="0" parTransId="{7E6C5D89-33E7-A248-B98A-1EA88240DB0E}" sibTransId="{3153CD9C-3CBC-5E45-A85B-A85FE635E029}"/>
    <dgm:cxn modelId="{AB8EFD19-7428-47C1-915B-1B097654AD37}" type="presOf" srcId="{DFEBCBBF-F3D2-6F45-8BF7-CF263CA0B293}" destId="{57C463C8-348F-CD42-A38E-BE2165E175A9}" srcOrd="0" destOrd="0" presId="urn:microsoft.com/office/officeart/2005/8/layout/radial4"/>
    <dgm:cxn modelId="{3514D916-DFBE-4EB6-B455-6FF4E8AA31C7}" type="presOf" srcId="{8F4A6BF3-175F-E542-865D-D3AE29272E6B}" destId="{DE6F0DDC-EBC7-E748-9C58-0DB311C7690A}" srcOrd="0" destOrd="0" presId="urn:microsoft.com/office/officeart/2005/8/layout/radial4"/>
    <dgm:cxn modelId="{F1419B29-9B3C-4B0D-AE72-8185EEFC8630}" type="presOf" srcId="{093BB19B-6AF5-634E-807D-221DE6898CA7}" destId="{3A9B1598-21D9-404D-B75D-3E18E4F433E5}" srcOrd="0" destOrd="0" presId="urn:microsoft.com/office/officeart/2005/8/layout/radial4"/>
    <dgm:cxn modelId="{E97ED30A-7574-438A-8911-090BC38F76F4}" type="presOf" srcId="{29C65D20-14CE-8749-BBF1-B0805E3EC162}" destId="{4F34E6A3-FBBB-1B4A-86D9-CE2975F1665A}" srcOrd="0" destOrd="0" presId="urn:microsoft.com/office/officeart/2005/8/layout/radial4"/>
    <dgm:cxn modelId="{1C963768-250C-A149-B2D2-046D03408B15}" srcId="{F80BE8AF-9E65-4846-BFE2-74BDE3083928}" destId="{7ACD5881-4D7E-814A-95D6-0E6430C47C20}" srcOrd="11" destOrd="0" parTransId="{AE40D4D7-09D8-C14E-92D9-346A9D02D698}" sibTransId="{D64511A7-2F91-9745-9B7E-D6C657520FFD}"/>
    <dgm:cxn modelId="{A30F6930-90CD-4079-B2DD-92468D8508A8}" type="presOf" srcId="{6C7B7549-10C6-D14C-9858-B08E0950A20E}" destId="{CA362ACD-4362-C042-BACB-7FAAC1B2835E}" srcOrd="0" destOrd="0" presId="urn:microsoft.com/office/officeart/2005/8/layout/radial4"/>
    <dgm:cxn modelId="{7EF66A02-00DD-4011-A3EE-5A276FBC40B6}" type="presOf" srcId="{477E7A33-6593-044C-AD7D-314BEB168A40}" destId="{433DB4C8-46A4-AF47-84FF-A9082B0A0BE0}" srcOrd="0" destOrd="0" presId="urn:microsoft.com/office/officeart/2005/8/layout/radial4"/>
    <dgm:cxn modelId="{45645B06-2A4A-44A7-BC38-7B61BA55967E}" type="presParOf" srcId="{F7B480AF-1784-2C43-B17E-524A42CF02DC}" destId="{EF898A4F-9C30-9E4F-AE26-D1D13E1E7EE3}" srcOrd="0" destOrd="0" presId="urn:microsoft.com/office/officeart/2005/8/layout/radial4"/>
    <dgm:cxn modelId="{211A47C1-A551-4985-8CCB-BDEB68E19FA7}" type="presParOf" srcId="{F7B480AF-1784-2C43-B17E-524A42CF02DC}" destId="{FDCF794A-988D-184F-BFAD-863A8A1BA15F}" srcOrd="1" destOrd="0" presId="urn:microsoft.com/office/officeart/2005/8/layout/radial4"/>
    <dgm:cxn modelId="{669AF816-A12D-4294-BF8E-16F76759A98B}" type="presParOf" srcId="{F7B480AF-1784-2C43-B17E-524A42CF02DC}" destId="{4F34E6A3-FBBB-1B4A-86D9-CE2975F1665A}" srcOrd="2" destOrd="0" presId="urn:microsoft.com/office/officeart/2005/8/layout/radial4"/>
    <dgm:cxn modelId="{FCAF893F-F955-41FC-B2F5-66C8FC8E965B}" type="presParOf" srcId="{F7B480AF-1784-2C43-B17E-524A42CF02DC}" destId="{3A9B1598-21D9-404D-B75D-3E18E4F433E5}" srcOrd="3" destOrd="0" presId="urn:microsoft.com/office/officeart/2005/8/layout/radial4"/>
    <dgm:cxn modelId="{1557F844-E1E2-4589-A534-C0C1381A5769}" type="presParOf" srcId="{F7B480AF-1784-2C43-B17E-524A42CF02DC}" destId="{81395FC5-AFFC-0F4F-8F98-2104292B79ED}" srcOrd="4" destOrd="0" presId="urn:microsoft.com/office/officeart/2005/8/layout/radial4"/>
    <dgm:cxn modelId="{3CF2BE65-9E68-4332-978D-61029A3DD9FD}" type="presParOf" srcId="{F7B480AF-1784-2C43-B17E-524A42CF02DC}" destId="{067DBBC1-8E68-2345-AF96-F1730A711381}" srcOrd="5" destOrd="0" presId="urn:microsoft.com/office/officeart/2005/8/layout/radial4"/>
    <dgm:cxn modelId="{D79B876C-2B35-42C8-9483-2230ADB19509}" type="presParOf" srcId="{F7B480AF-1784-2C43-B17E-524A42CF02DC}" destId="{C4127DFC-75B0-5341-95B3-FC6EC0E6EEDD}" srcOrd="6" destOrd="0" presId="urn:microsoft.com/office/officeart/2005/8/layout/radial4"/>
    <dgm:cxn modelId="{1A3721E5-DFD4-4098-B76B-6F4183082163}" type="presParOf" srcId="{F7B480AF-1784-2C43-B17E-524A42CF02DC}" destId="{433DB4C8-46A4-AF47-84FF-A9082B0A0BE0}" srcOrd="7" destOrd="0" presId="urn:microsoft.com/office/officeart/2005/8/layout/radial4"/>
    <dgm:cxn modelId="{4BC70609-D4B8-4CC2-83BF-BAA6B7080B6F}" type="presParOf" srcId="{F7B480AF-1784-2C43-B17E-524A42CF02DC}" destId="{357B7889-0132-C34E-94CF-740C3B528C94}" srcOrd="8" destOrd="0" presId="urn:microsoft.com/office/officeart/2005/8/layout/radial4"/>
    <dgm:cxn modelId="{D5941E15-26D2-411C-8478-EF05DC5E2C76}" type="presParOf" srcId="{F7B480AF-1784-2C43-B17E-524A42CF02DC}" destId="{8A1CF110-5C15-3544-B737-67CA7C363C54}" srcOrd="9" destOrd="0" presId="urn:microsoft.com/office/officeart/2005/8/layout/radial4"/>
    <dgm:cxn modelId="{10ADBD43-D584-43FB-9939-4BF7A79C12BB}" type="presParOf" srcId="{F7B480AF-1784-2C43-B17E-524A42CF02DC}" destId="{9E47BCD4-946C-CE40-BC03-345A9E3B0119}" srcOrd="10" destOrd="0" presId="urn:microsoft.com/office/officeart/2005/8/layout/radial4"/>
    <dgm:cxn modelId="{ECBD4D6D-C7F6-4AB2-8A38-450C26EF7B92}" type="presParOf" srcId="{F7B480AF-1784-2C43-B17E-524A42CF02DC}" destId="{6A80E2AC-9BFC-0742-A112-F022AE7962AE}" srcOrd="11" destOrd="0" presId="urn:microsoft.com/office/officeart/2005/8/layout/radial4"/>
    <dgm:cxn modelId="{404F1435-F8FF-466B-A5F4-D7D7009383AB}" type="presParOf" srcId="{F7B480AF-1784-2C43-B17E-524A42CF02DC}" destId="{CC037A9D-F46A-3B40-8961-2D83F4011FC1}" srcOrd="12" destOrd="0" presId="urn:microsoft.com/office/officeart/2005/8/layout/radial4"/>
    <dgm:cxn modelId="{C3E76D1E-1C93-4BB9-AF21-03A560AD7B40}" type="presParOf" srcId="{F7B480AF-1784-2C43-B17E-524A42CF02DC}" destId="{448E4104-9CDC-E94D-AE30-CAAB85E4986F}" srcOrd="13" destOrd="0" presId="urn:microsoft.com/office/officeart/2005/8/layout/radial4"/>
    <dgm:cxn modelId="{DE6319ED-0431-4432-91EB-6D2CC94CD25E}" type="presParOf" srcId="{F7B480AF-1784-2C43-B17E-524A42CF02DC}" destId="{01939BC1-2524-6A41-9A13-D8D6E6432709}" srcOrd="14" destOrd="0" presId="urn:microsoft.com/office/officeart/2005/8/layout/radial4"/>
    <dgm:cxn modelId="{46909AA3-12D4-412B-9BBE-77A74389D586}" type="presParOf" srcId="{F7B480AF-1784-2C43-B17E-524A42CF02DC}" destId="{DE6F0DDC-EBC7-E748-9C58-0DB311C7690A}" srcOrd="15" destOrd="0" presId="urn:microsoft.com/office/officeart/2005/8/layout/radial4"/>
    <dgm:cxn modelId="{CCDF3B98-73E7-41A6-B25D-89258AE573D8}" type="presParOf" srcId="{F7B480AF-1784-2C43-B17E-524A42CF02DC}" destId="{00034D40-1CC0-B04A-838F-CAC0C13A040B}" srcOrd="16" destOrd="0" presId="urn:microsoft.com/office/officeart/2005/8/layout/radial4"/>
    <dgm:cxn modelId="{426E0292-5996-4CA9-BE41-FBD6F07656D5}" type="presParOf" srcId="{F7B480AF-1784-2C43-B17E-524A42CF02DC}" destId="{27FF6BC4-7049-A548-986B-8C5EAAD952C5}" srcOrd="17" destOrd="0" presId="urn:microsoft.com/office/officeart/2005/8/layout/radial4"/>
    <dgm:cxn modelId="{84297753-CA57-454C-A79F-BD5AE4077DF8}" type="presParOf" srcId="{F7B480AF-1784-2C43-B17E-524A42CF02DC}" destId="{CA362ACD-4362-C042-BACB-7FAAC1B2835E}" srcOrd="18" destOrd="0" presId="urn:microsoft.com/office/officeart/2005/8/layout/radial4"/>
    <dgm:cxn modelId="{79C20ADD-0FFE-46AD-B2BF-3348FBA5E33E}" type="presParOf" srcId="{F7B480AF-1784-2C43-B17E-524A42CF02DC}" destId="{2616CF65-29E4-8746-BCE2-CFF13F11E5D2}" srcOrd="19" destOrd="0" presId="urn:microsoft.com/office/officeart/2005/8/layout/radial4"/>
    <dgm:cxn modelId="{B9D87172-FD8F-4C9A-B068-46A10A978B8B}" type="presParOf" srcId="{F7B480AF-1784-2C43-B17E-524A42CF02DC}" destId="{18FB7A48-3279-E24E-A599-C8AA2DDF6B1E}" srcOrd="20" destOrd="0" presId="urn:microsoft.com/office/officeart/2005/8/layout/radial4"/>
    <dgm:cxn modelId="{05DA681E-96DF-4C7B-AF6D-A7C9B30F1E0F}" type="presParOf" srcId="{F7B480AF-1784-2C43-B17E-524A42CF02DC}" destId="{0B0013EB-D2EF-5B41-9F04-77CCE51B3E68}" srcOrd="21" destOrd="0" presId="urn:microsoft.com/office/officeart/2005/8/layout/radial4"/>
    <dgm:cxn modelId="{653AC852-8614-4F35-8D82-1E0E61A45506}" type="presParOf" srcId="{F7B480AF-1784-2C43-B17E-524A42CF02DC}" destId="{57C463C8-348F-CD42-A38E-BE2165E175A9}" srcOrd="22" destOrd="0" presId="urn:microsoft.com/office/officeart/2005/8/layout/radial4"/>
    <dgm:cxn modelId="{7AD0E6F5-AFB3-4E5E-870C-7D595C262BFC}" type="presParOf" srcId="{F7B480AF-1784-2C43-B17E-524A42CF02DC}" destId="{FC2070CE-C814-9242-91AE-0EF687939CB7}" srcOrd="23" destOrd="0" presId="urn:microsoft.com/office/officeart/2005/8/layout/radial4"/>
    <dgm:cxn modelId="{35C72A63-9F09-4896-8F72-4B75AE53FE8A}" type="presParOf" srcId="{F7B480AF-1784-2C43-B17E-524A42CF02DC}" destId="{056D19BA-717E-7844-9ED1-A992C26F73DE}" srcOrd="24" destOrd="0" presId="urn:microsoft.com/office/officeart/2005/8/layout/radial4"/>
    <dgm:cxn modelId="{BB9A8236-DF2D-45BD-B940-8FCD25B7F867}" type="presParOf" srcId="{F7B480AF-1784-2C43-B17E-524A42CF02DC}" destId="{925F7304-985D-DA48-A83A-B66FF07B2C78}" srcOrd="25" destOrd="0" presId="urn:microsoft.com/office/officeart/2005/8/layout/radial4"/>
    <dgm:cxn modelId="{39E34F76-39DF-4019-8780-0C5A1252253D}" type="presParOf" srcId="{F7B480AF-1784-2C43-B17E-524A42CF02DC}" destId="{AB78D74D-D332-C645-889E-A5860A8E4301}" srcOrd="2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98A4F-9C30-9E4F-AE26-D1D13E1E7EE3}">
      <dsp:nvSpPr>
        <dsp:cNvPr id="0" name=""/>
        <dsp:cNvSpPr/>
      </dsp:nvSpPr>
      <dsp:spPr>
        <a:xfrm>
          <a:off x="3475480" y="3597967"/>
          <a:ext cx="537871" cy="543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554249" y="3677613"/>
        <a:ext cx="380333" cy="384566"/>
      </dsp:txXfrm>
    </dsp:sp>
    <dsp:sp modelId="{FDCF794A-988D-184F-BFAD-863A8A1BA15F}">
      <dsp:nvSpPr>
        <dsp:cNvPr id="0" name=""/>
        <dsp:cNvSpPr/>
      </dsp:nvSpPr>
      <dsp:spPr>
        <a:xfrm rot="11107518">
          <a:off x="324616" y="3563933"/>
          <a:ext cx="2984855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4E6A3-FBBB-1B4A-86D9-CE2975F1665A}">
      <dsp:nvSpPr>
        <dsp:cNvPr id="0" name=""/>
        <dsp:cNvSpPr/>
      </dsp:nvSpPr>
      <dsp:spPr>
        <a:xfrm>
          <a:off x="-91969" y="3302186"/>
          <a:ext cx="845106" cy="52303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Liaison with contractors</a:t>
          </a:r>
          <a:endParaRPr lang="en-US" sz="1200" b="1" kern="1200" dirty="0"/>
        </a:p>
      </dsp:txBody>
      <dsp:txXfrm>
        <a:off x="-76650" y="3317505"/>
        <a:ext cx="814468" cy="492392"/>
      </dsp:txXfrm>
    </dsp:sp>
    <dsp:sp modelId="{3A9B1598-21D9-404D-B75D-3E18E4F433E5}">
      <dsp:nvSpPr>
        <dsp:cNvPr id="0" name=""/>
        <dsp:cNvSpPr/>
      </dsp:nvSpPr>
      <dsp:spPr>
        <a:xfrm rot="11843183">
          <a:off x="377977" y="3154120"/>
          <a:ext cx="3011083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95FC5-AFFC-0F4F-8F98-2104292B79ED}">
      <dsp:nvSpPr>
        <dsp:cNvPr id="0" name=""/>
        <dsp:cNvSpPr/>
      </dsp:nvSpPr>
      <dsp:spPr>
        <a:xfrm>
          <a:off x="24210" y="2575820"/>
          <a:ext cx="845106" cy="52303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Sign up</a:t>
          </a:r>
          <a:endParaRPr lang="en-US" sz="1200" b="1" kern="1200" dirty="0"/>
        </a:p>
      </dsp:txBody>
      <dsp:txXfrm>
        <a:off x="39529" y="2591139"/>
        <a:ext cx="814468" cy="492392"/>
      </dsp:txXfrm>
    </dsp:sp>
    <dsp:sp modelId="{067DBBC1-8E68-2345-AF96-F1730A711381}">
      <dsp:nvSpPr>
        <dsp:cNvPr id="0" name=""/>
        <dsp:cNvSpPr/>
      </dsp:nvSpPr>
      <dsp:spPr>
        <a:xfrm rot="12600000">
          <a:off x="588807" y="2772664"/>
          <a:ext cx="2971339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27DFC-75B0-5341-95B3-FC6EC0E6EEDD}">
      <dsp:nvSpPr>
        <dsp:cNvPr id="0" name=""/>
        <dsp:cNvSpPr/>
      </dsp:nvSpPr>
      <dsp:spPr>
        <a:xfrm>
          <a:off x="365296" y="1901407"/>
          <a:ext cx="845106" cy="52303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Furnished tenancy</a:t>
          </a:r>
        </a:p>
      </dsp:txBody>
      <dsp:txXfrm>
        <a:off x="380615" y="1916726"/>
        <a:ext cx="814468" cy="492392"/>
      </dsp:txXfrm>
    </dsp:sp>
    <dsp:sp modelId="{433DB4C8-46A4-AF47-84FF-A9082B0A0BE0}">
      <dsp:nvSpPr>
        <dsp:cNvPr id="0" name=""/>
        <dsp:cNvSpPr/>
      </dsp:nvSpPr>
      <dsp:spPr>
        <a:xfrm rot="13464285">
          <a:off x="910915" y="2400198"/>
          <a:ext cx="2937660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B7889-0132-C34E-94CF-740C3B528C94}">
      <dsp:nvSpPr>
        <dsp:cNvPr id="0" name=""/>
        <dsp:cNvSpPr/>
      </dsp:nvSpPr>
      <dsp:spPr>
        <a:xfrm>
          <a:off x="907838" y="1244002"/>
          <a:ext cx="845106" cy="5230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Estates</a:t>
          </a:r>
          <a:endParaRPr lang="en-US" sz="1200" b="1" kern="1200" dirty="0"/>
        </a:p>
      </dsp:txBody>
      <dsp:txXfrm>
        <a:off x="923157" y="1259321"/>
        <a:ext cx="814468" cy="492392"/>
      </dsp:txXfrm>
    </dsp:sp>
    <dsp:sp modelId="{8A1CF110-5C15-3544-B737-67CA7C363C54}">
      <dsp:nvSpPr>
        <dsp:cNvPr id="0" name=""/>
        <dsp:cNvSpPr/>
      </dsp:nvSpPr>
      <dsp:spPr>
        <a:xfrm rot="14357024">
          <a:off x="1255527" y="2067074"/>
          <a:ext cx="2993668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7BCD4-946C-CE40-BC03-345A9E3B0119}">
      <dsp:nvSpPr>
        <dsp:cNvPr id="0" name=""/>
        <dsp:cNvSpPr/>
      </dsp:nvSpPr>
      <dsp:spPr>
        <a:xfrm>
          <a:off x="1565245" y="651812"/>
          <a:ext cx="845106" cy="52303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Rent </a:t>
          </a:r>
          <a:br>
            <a:rPr lang="en-US" sz="1200" b="1" kern="1200" dirty="0" smtClean="0"/>
          </a:br>
          <a:r>
            <a:rPr lang="en-US" sz="1200" b="1" kern="1200" dirty="0" smtClean="0"/>
            <a:t>arrears</a:t>
          </a:r>
          <a:endParaRPr lang="en-US" sz="1200" b="1" kern="1200" dirty="0"/>
        </a:p>
      </dsp:txBody>
      <dsp:txXfrm>
        <a:off x="1580564" y="667131"/>
        <a:ext cx="814468" cy="492392"/>
      </dsp:txXfrm>
    </dsp:sp>
    <dsp:sp modelId="{6A80E2AC-9BFC-0742-A112-F022AE7962AE}">
      <dsp:nvSpPr>
        <dsp:cNvPr id="0" name=""/>
        <dsp:cNvSpPr/>
      </dsp:nvSpPr>
      <dsp:spPr>
        <a:xfrm rot="15300000">
          <a:off x="1760389" y="1873293"/>
          <a:ext cx="2969401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37A9D-F46A-3B40-8961-2D83F4011FC1}">
      <dsp:nvSpPr>
        <dsp:cNvPr id="0" name=""/>
        <dsp:cNvSpPr/>
      </dsp:nvSpPr>
      <dsp:spPr>
        <a:xfrm>
          <a:off x="2438267" y="310760"/>
          <a:ext cx="845106" cy="52303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Tenancy matters</a:t>
          </a:r>
          <a:endParaRPr lang="en-US" sz="1200" b="1" kern="1200" dirty="0"/>
        </a:p>
      </dsp:txBody>
      <dsp:txXfrm>
        <a:off x="2453586" y="326079"/>
        <a:ext cx="814468" cy="492392"/>
      </dsp:txXfrm>
    </dsp:sp>
    <dsp:sp modelId="{448E4104-9CDC-E94D-AE30-CAAB85E4986F}">
      <dsp:nvSpPr>
        <dsp:cNvPr id="0" name=""/>
        <dsp:cNvSpPr/>
      </dsp:nvSpPr>
      <dsp:spPr>
        <a:xfrm rot="16200000">
          <a:off x="2236389" y="1781311"/>
          <a:ext cx="3016053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39BC1-2524-6A41-9A13-D8D6E6432709}">
      <dsp:nvSpPr>
        <dsp:cNvPr id="0" name=""/>
        <dsp:cNvSpPr/>
      </dsp:nvSpPr>
      <dsp:spPr>
        <a:xfrm>
          <a:off x="3321862" y="144862"/>
          <a:ext cx="845106" cy="5230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Welfare Reform</a:t>
          </a:r>
          <a:endParaRPr lang="en-US" sz="1200" b="1" kern="1200" dirty="0"/>
        </a:p>
      </dsp:txBody>
      <dsp:txXfrm>
        <a:off x="3337181" y="160181"/>
        <a:ext cx="814468" cy="492392"/>
      </dsp:txXfrm>
    </dsp:sp>
    <dsp:sp modelId="{DE6F0DDC-EBC7-E748-9C58-0DB311C7690A}">
      <dsp:nvSpPr>
        <dsp:cNvPr id="0" name=""/>
        <dsp:cNvSpPr/>
      </dsp:nvSpPr>
      <dsp:spPr>
        <a:xfrm rot="17100000">
          <a:off x="2759041" y="1873293"/>
          <a:ext cx="2969401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34D40-1CC0-B04A-838F-CAC0C13A040B}">
      <dsp:nvSpPr>
        <dsp:cNvPr id="0" name=""/>
        <dsp:cNvSpPr/>
      </dsp:nvSpPr>
      <dsp:spPr>
        <a:xfrm>
          <a:off x="4205457" y="310760"/>
          <a:ext cx="845106" cy="52303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Property viewing</a:t>
          </a:r>
          <a:endParaRPr lang="en-US" sz="1200" b="1" kern="1200" dirty="0"/>
        </a:p>
      </dsp:txBody>
      <dsp:txXfrm>
        <a:off x="4220776" y="326079"/>
        <a:ext cx="814468" cy="492392"/>
      </dsp:txXfrm>
    </dsp:sp>
    <dsp:sp modelId="{27FF6BC4-7049-A548-986B-8C5EAAD952C5}">
      <dsp:nvSpPr>
        <dsp:cNvPr id="0" name=""/>
        <dsp:cNvSpPr/>
      </dsp:nvSpPr>
      <dsp:spPr>
        <a:xfrm rot="18042976">
          <a:off x="3239635" y="2067074"/>
          <a:ext cx="2993668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62ACD-4362-C042-BACB-7FAAC1B2835E}">
      <dsp:nvSpPr>
        <dsp:cNvPr id="0" name=""/>
        <dsp:cNvSpPr/>
      </dsp:nvSpPr>
      <dsp:spPr>
        <a:xfrm>
          <a:off x="5078480" y="651812"/>
          <a:ext cx="845106" cy="52303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Gas servicing</a:t>
          </a:r>
          <a:endParaRPr lang="en-US" sz="1200" b="1" kern="1200" dirty="0"/>
        </a:p>
      </dsp:txBody>
      <dsp:txXfrm>
        <a:off x="5093799" y="667131"/>
        <a:ext cx="814468" cy="492392"/>
      </dsp:txXfrm>
    </dsp:sp>
    <dsp:sp modelId="{2616CF65-29E4-8746-BCE2-CFF13F11E5D2}">
      <dsp:nvSpPr>
        <dsp:cNvPr id="0" name=""/>
        <dsp:cNvSpPr/>
      </dsp:nvSpPr>
      <dsp:spPr>
        <a:xfrm rot="18935715">
          <a:off x="3640256" y="2400198"/>
          <a:ext cx="2937660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B7A48-3279-E24E-A599-C8AA2DDF6B1E}">
      <dsp:nvSpPr>
        <dsp:cNvPr id="0" name=""/>
        <dsp:cNvSpPr/>
      </dsp:nvSpPr>
      <dsp:spPr>
        <a:xfrm>
          <a:off x="5735887" y="1244002"/>
          <a:ext cx="845106" cy="5230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Caretaking</a:t>
          </a:r>
          <a:endParaRPr lang="en-US" sz="1200" b="1" kern="1200" dirty="0"/>
        </a:p>
      </dsp:txBody>
      <dsp:txXfrm>
        <a:off x="5751206" y="1259321"/>
        <a:ext cx="814468" cy="492392"/>
      </dsp:txXfrm>
    </dsp:sp>
    <dsp:sp modelId="{0B0013EB-D2EF-5B41-9F04-77CCE51B3E68}">
      <dsp:nvSpPr>
        <dsp:cNvPr id="0" name=""/>
        <dsp:cNvSpPr/>
      </dsp:nvSpPr>
      <dsp:spPr>
        <a:xfrm rot="19800000">
          <a:off x="3928685" y="2772664"/>
          <a:ext cx="2971339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463C8-348F-CD42-A38E-BE2165E175A9}">
      <dsp:nvSpPr>
        <dsp:cNvPr id="0" name=""/>
        <dsp:cNvSpPr/>
      </dsp:nvSpPr>
      <dsp:spPr>
        <a:xfrm>
          <a:off x="6278429" y="1901407"/>
          <a:ext cx="845106" cy="52303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Support</a:t>
          </a:r>
          <a:endParaRPr lang="en-US" sz="1200" b="1" kern="1200" dirty="0"/>
        </a:p>
      </dsp:txBody>
      <dsp:txXfrm>
        <a:off x="6293748" y="1916726"/>
        <a:ext cx="814468" cy="492392"/>
      </dsp:txXfrm>
    </dsp:sp>
    <dsp:sp modelId="{FC2070CE-C814-9242-91AE-0EF687939CB7}">
      <dsp:nvSpPr>
        <dsp:cNvPr id="0" name=""/>
        <dsp:cNvSpPr/>
      </dsp:nvSpPr>
      <dsp:spPr>
        <a:xfrm rot="20556817">
          <a:off x="4099770" y="3154120"/>
          <a:ext cx="3011083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D19BA-717E-7844-9ED1-A992C26F73DE}">
      <dsp:nvSpPr>
        <dsp:cNvPr id="0" name=""/>
        <dsp:cNvSpPr/>
      </dsp:nvSpPr>
      <dsp:spPr>
        <a:xfrm>
          <a:off x="6619515" y="2575820"/>
          <a:ext cx="845106" cy="52303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Money advice</a:t>
          </a:r>
          <a:endParaRPr lang="en-US" sz="1200" b="1" kern="1200" dirty="0"/>
        </a:p>
      </dsp:txBody>
      <dsp:txXfrm>
        <a:off x="6634834" y="2591139"/>
        <a:ext cx="814468" cy="492392"/>
      </dsp:txXfrm>
    </dsp:sp>
    <dsp:sp modelId="{925F7304-985D-DA48-A83A-B66FF07B2C78}">
      <dsp:nvSpPr>
        <dsp:cNvPr id="0" name=""/>
        <dsp:cNvSpPr/>
      </dsp:nvSpPr>
      <dsp:spPr>
        <a:xfrm rot="21292482">
          <a:off x="4179361" y="3563931"/>
          <a:ext cx="2984887" cy="26618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8D74D-D332-C645-889E-A5860A8E4301}">
      <dsp:nvSpPr>
        <dsp:cNvPr id="0" name=""/>
        <dsp:cNvSpPr/>
      </dsp:nvSpPr>
      <dsp:spPr>
        <a:xfrm>
          <a:off x="6735729" y="3302183"/>
          <a:ext cx="845106" cy="52303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Anti social </a:t>
          </a:r>
          <a:r>
            <a:rPr lang="en-US" sz="1200" b="1" kern="1200" dirty="0" err="1" smtClean="0"/>
            <a:t>behaviour</a:t>
          </a:r>
          <a:endParaRPr lang="en-US" sz="1200" b="1" kern="1200" dirty="0"/>
        </a:p>
      </dsp:txBody>
      <dsp:txXfrm>
        <a:off x="6751048" y="3317502"/>
        <a:ext cx="814468" cy="492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1095-6499-476D-8511-C17E4B9876F7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ECB8E-E9E2-4864-974D-F8198D269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2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5F284D-93A6-4CBE-A798-5D49F16111D3}" type="slidenum">
              <a:rPr lang="en-GB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B861C8-1C9A-4DEF-9CBE-E106E7B09326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46E546-8F1B-49C9-A998-2E65D7357FA8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7A6601-F03D-4158-8068-BDBAC60C5166}" type="slidenum">
              <a:rPr lang="en-GB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B7DC91-342B-49D1-8BA2-BEF2ED38606E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49E791-582E-405A-99C4-C864AF6DF81B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2FB249-C662-4AD8-8480-D1B31CF86C74}" type="slidenum">
              <a:rPr lang="en-GB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333841-0997-4DF3-B43E-C048E2B87E95}" type="slidenum">
              <a:rPr lang="en-GB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8B78B1-4E61-406E-97DF-CF157B45DBB4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ED57863-045E-43B9-A4E3-361B4983B7DA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DA7D7D-27CC-4BAC-BDB5-07E6861A8885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3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6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1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8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26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9759-021A-4A83-ACBB-FDB89346C592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7BDA-AF10-430D-A617-6CE834FFAC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1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909EC-748D-4817-8CE9-E9D0C46B10E0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EC029-F3A6-4838-9FAE-60E31DC5E3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87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D29D-D1F3-4BCB-A546-445BC657019C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F6FC-F861-4DF2-B335-7C87EA9BCC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901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6748-4659-4F81-A347-0B81FF49C9E4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1CBF-7146-4CC8-A859-39747254EA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590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8CD3-5E86-449E-B9D9-0FA56E8907AF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979A-298A-4447-82EB-A59DB11752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5858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C05C-6ABD-4A6C-9142-652D9700F5EA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600D-F30C-4DB9-B7D4-1086F82A86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5962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6FEA-B950-4C5A-8476-AC74C4ADEFA5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113E-28C0-491E-9B29-F82623B3A2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75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3CA7-F5B6-45A3-B176-B69FE01295D2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AA1C-A9D3-42B9-8CF4-003DBB1D98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40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4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97C4-1AD5-4397-AF8A-8F8D7ADC7655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6736-03D3-4F19-B5B0-02B2AD2171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098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72DA-4CDB-4B33-8B84-4773DCF1B48B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51B-16C5-480B-B07C-E2F3BEDE4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324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B251-E01B-4C26-B398-CA5767673FB0}" type="datetimeFigureOut">
              <a:rPr lang="en-GB" altLang="en-US"/>
              <a:pPr>
                <a:defRPr/>
              </a:pPr>
              <a:t>02/03/2015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6B54-E238-4480-8588-C7792CC701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33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7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1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42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4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9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9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82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63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6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36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4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3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23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0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04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46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40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45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ght.org.uk/dp/GGHT_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5"/>
          <p:cNvSpPr/>
          <p:nvPr userDrawn="1"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8F05-F7CA-43FD-A7D0-44F0606602E7}" type="datetimeFigureOut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02/03/2015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949A7-03EB-4D7B-9E9B-FA0230FE8AB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3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8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0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0FB2-68B2-4E4A-9420-C1CC0C7B3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4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5115-4565-4A6D-90D0-EC782B8439E5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F110FB2-68B2-4E4A-9420-C1CC0C7B39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6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0D5115-4565-4A6D-90D0-EC782B8439E5}" type="datetimeFigureOut">
              <a:rPr lang="en-GB" smtClean="0"/>
              <a:pPr/>
              <a:t>02/03/2015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110FB2-68B2-4E4A-9420-C1CC0C7B39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6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7FBBF-86E4-4129-BF9F-4DDB90A7D1E3}" type="datetimeFigureOut">
              <a:rPr lang="en-GB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02/03/2015</a:t>
            </a:fld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1CE81-1C86-43D7-A4C0-86FCE8BE894E}" type="slidenum">
              <a:rPr lang="en-GB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0D5115-4565-4A6D-90D0-EC782B8439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110FB2-68B2-4E4A-9420-C1CC0C7B39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7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docid=IAzPO_lu9ZXizM&amp;tbnid=6wPD0UE-mdXxOM:&amp;ved=0CAUQjRw&amp;url=http://www.gght.org.uk/dp/&amp;ei=zIShU8CtMvSf7AaYxoDYBA&amp;bvm=bv.69137298,d.ZGU&amp;psig=AFQjCNFVT_sa3MKQc74uJr8qXV50teI1rA&amp;ust=140318051641707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hyperlink" Target="http://www.google.com/url?url=http://www.safework.sa.gov.au/contentPages/EducationAndTraining/HazardManagement/DealingWithHazards/dealReview.htm&amp;rct=j&amp;frm=1&amp;q=&amp;esrc=s&amp;sa=U&amp;ei=JBDKVPmMJMuy7Qaoy4HgBQ&amp;ved=0CB4Q9QEwBDgU&amp;usg=AFQjCNECCmK0ukhM1ZLQgNi3vpM2j49z-A" TargetMode="External"/><Relationship Id="rId2" Type="http://schemas.openxmlformats.org/officeDocument/2006/relationships/hyperlink" Target="http://www.google.com/url?url=http://imxconsult.com/inspections-surveys-audits.php&amp;rct=j&amp;frm=1&amp;q=&amp;esrc=s&amp;sa=U&amp;ei=qA_KVIusJouy7QaeloGABA&amp;ved=0CC4Q9QEwDA&amp;usg=AFQjCNHVM1DFUnqG1x5mLkSV9tpBkEpfQA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-solutions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-solutions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-solutions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://www.footprint-solutions.co.uk/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7.jpeg"/><Relationship Id="rId5" Type="http://schemas.openxmlformats.org/officeDocument/2006/relationships/image" Target="../media/image61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hyperlink" Target="http://www.google.co.uk/url?url=http://www.shutterstock.com/pic-3447765/stock-vector-jigsaw-puzzle-with-a-last-piece-that-does-not-fit-without-strokes.html&amp;rct=j&amp;frm=1&amp;q=&amp;esrc=s&amp;sa=U&amp;ei=GXKgU6roOIW47AbslICIDA&amp;ved=0CBYQ9QEwAA&amp;usg=AFQjCNFFvglrcA0MWktuvVhcfasx_1lF1w" TargetMode="External"/><Relationship Id="rId12" Type="http://schemas.openxmlformats.org/officeDocument/2006/relationships/hyperlink" Target="http://images.google.co.uk/url?q=http://www.dreamstime.com/royalty-free-stock-photography-businessman-working-under-pressure-isolated-image3859657&amp;sa=U&amp;ei=BUyhU8TaCaqv7AbLpoGoBw&amp;ved=0CBYQ9QEwADgo&amp;usg=AFQjCNEkgbKbGrv3GjawUfkER9bo4WRLb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hyperlink" Target="http://www.google.co.uk/url?url=http://ecocatlady.blogspot.com/2011/11/why-alarm-clocks-are-root-of-all-evil.html&amp;rct=j&amp;frm=1&amp;q=&amp;esrc=s&amp;sa=U&amp;ei=cnKgU86SNaLE7Aa-ooGQAQ&amp;ved=0CBoQ9QEwAg&amp;usg=AFQjCNFEKtoTFz7eMgz0p8__8hiH9mXSRw" TargetMode="External"/><Relationship Id="rId14" Type="http://schemas.openxmlformats.org/officeDocument/2006/relationships/hyperlink" Target="http://images.google.co.uk/url?q=http://www.dailymail.co.uk/sciencetech/article-1387779/Who-needs-keyboard-plug-typewriter-computer.html&amp;sa=U&amp;ei=vUyhU4WDIaGw7AaWpYDoDw&amp;ved=0CCwQ9QEwCzi0AQ&amp;usg=AFQjCNE5rYkuVdTnh9CL6SiPibqUAI1_B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docid=_LG2FcukUlLSUM&amp;tbnid=YzywBqWz4YiWAM:&amp;ved=0CAUQjRw&amp;url=http://appdesigncompany.com/&amp;ei=lZqhU5WaIrKV7AaXrIGQBw&amp;bvm=bv.69137298,d.ZGU&amp;psig=AFQjCNHJJYpefQ6vwoAL4iaIMhEHCJFvXg&amp;ust=1403186104054976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co.uk/url?sa=i&amp;rct=j&amp;q=&amp;esrc=s&amp;source=images&amp;cd=&amp;cad=rja&amp;uact=8&amp;docid=_lW-vKrn2HYzeM&amp;tbnid=rwbGVw3m6nWPwM:&amp;ved=0CAUQjRw&amp;url=http://www.computing.co.uk/ctg/news/2026506/socitm-councils-centralise-customer-contact-management&amp;ei=_puhU4mVBOzb7Aa3mYHIAQ&amp;bvm=bv.69137298,d.ZGU&amp;psig=AFQjCNFettpgGXaFdYqz87fBVeLWPqXhsg&amp;ust=1403186503861028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hyperlink" Target="http://www.footprint-solutions.co.uk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jpeg"/><Relationship Id="rId1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hyperlink" Target="http://www.footprint-solutions.co.uk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hyperlink" Target="http://www.google.co.uk/url?sa=i&amp;rct=j&amp;q=&amp;esrc=s&amp;source=images&amp;cd=&amp;cad=rja&amp;uact=8&amp;docid=oTw5HJSJXwFSqM&amp;tbnid=V6jCDI_rFtgNlM:&amp;ved=0CAUQjRw&amp;url=http://www.degdigital.com/blog/why-sharepoint-2013-considerations-for-your-platform-selection/&amp;ei=klehU8TDOMmr7Aa1y4GwBg&amp;bvm=bv.69137298,d.ZGU&amp;psig=AFQjCNGsCmR1Zty21kTx-1pOFB7cYvnp8Q&amp;ust=1403169018602678" TargetMode="External"/><Relationship Id="rId10" Type="http://schemas.openxmlformats.org/officeDocument/2006/relationships/image" Target="../media/image33.jpe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-solutions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hyperlink" Target="http://www.footprint-solutions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393700" y="981075"/>
            <a:ext cx="833913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66FF"/>
              </a:buClr>
              <a:buFont typeface="Arial" charset="0"/>
              <a:buNone/>
            </a:pPr>
            <a:endParaRPr lang="en-US" altLang="en-US" b="1">
              <a:solidFill>
                <a:srgbClr val="6666FF"/>
              </a:solidFill>
            </a:endParaRPr>
          </a:p>
          <a:p>
            <a:pPr algn="ctr" eaLnBrk="1" hangingPunct="1">
              <a:buClr>
                <a:srgbClr val="0066FF"/>
              </a:buClr>
              <a:buFontTx/>
              <a:buNone/>
            </a:pPr>
            <a:r>
              <a:rPr lang="en-GB" altLang="en-US" b="1">
                <a:solidFill>
                  <a:schemeClr val="tx2"/>
                </a:solidFill>
                <a:latin typeface="Arial" charset="0"/>
              </a:rPr>
              <a:t>Transforming front-line housing services through mobile technology</a:t>
            </a:r>
            <a:endParaRPr lang="en-US" altLang="en-US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Clr>
                <a:srgbClr val="0066FF"/>
              </a:buClr>
              <a:buFontTx/>
              <a:buNone/>
            </a:pPr>
            <a:endParaRPr lang="en-US" altLang="en-US" b="1">
              <a:solidFill>
                <a:srgbClr val="6666FF"/>
              </a:solidFill>
            </a:endParaRPr>
          </a:p>
          <a:p>
            <a:pPr algn="ctr" eaLnBrk="1" hangingPunct="1">
              <a:buClr>
                <a:srgbClr val="0066FF"/>
              </a:buClr>
              <a:buFontTx/>
              <a:buNone/>
            </a:pPr>
            <a:r>
              <a:rPr lang="en-US" altLang="en-US" sz="2400">
                <a:latin typeface="Arial" charset="0"/>
              </a:rPr>
              <a:t>Peter Fitzhenry </a:t>
            </a:r>
          </a:p>
          <a:p>
            <a:pPr algn="ctr" eaLnBrk="1" hangingPunct="1">
              <a:buClr>
                <a:srgbClr val="0066FF"/>
              </a:buClr>
              <a:buFontTx/>
              <a:buNone/>
            </a:pPr>
            <a:endParaRPr lang="en-US" altLang="en-US" b="1">
              <a:solidFill>
                <a:srgbClr val="6666FF"/>
              </a:solidFill>
            </a:endParaRPr>
          </a:p>
        </p:txBody>
      </p:sp>
      <p:pic>
        <p:nvPicPr>
          <p:cNvPr id="3075" name="Picture 2" descr="http://www.gght.org.uk/dp/GGHT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298950"/>
            <a:ext cx="22748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5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436688"/>
            <a:ext cx="3687762" cy="5249862"/>
          </a:xfrm>
        </p:spPr>
        <p:txBody>
          <a:bodyPr lIns="0" tIns="0" rIns="0" bIns="0" rtlCol="0">
            <a:no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2000" dirty="0" smtClean="0">
                <a:latin typeface="Arial"/>
                <a:ea typeface="+mn-ea"/>
                <a:cs typeface="Arial"/>
              </a:rPr>
              <a:t>Phase one 93 days</a:t>
            </a: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sz="2000" dirty="0"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2000" dirty="0" smtClean="0">
                <a:latin typeface="Arial"/>
                <a:ea typeface="+mn-ea"/>
                <a:cs typeface="Arial"/>
              </a:rPr>
              <a:t>Neighbourhoods first</a:t>
            </a: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sz="2000" dirty="0"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2000" dirty="0" smtClean="0">
                <a:latin typeface="Arial"/>
                <a:ea typeface="+mn-ea"/>
                <a:cs typeface="Arial"/>
              </a:rPr>
              <a:t>Front line staff led</a:t>
            </a: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sz="2000" dirty="0"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2000" dirty="0" smtClean="0">
                <a:latin typeface="Arial"/>
                <a:ea typeface="+mn-ea"/>
                <a:cs typeface="Arial"/>
              </a:rPr>
              <a:t>Rapid response </a:t>
            </a: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sz="2000" dirty="0"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2000" dirty="0" smtClean="0">
                <a:latin typeface="Arial"/>
                <a:ea typeface="+mn-ea"/>
                <a:cs typeface="Arial"/>
              </a:rPr>
              <a:t>Low key launch on time </a:t>
            </a:r>
            <a:endParaRPr lang="en-GB" sz="2000" dirty="0">
              <a:latin typeface="Arial"/>
              <a:ea typeface="+mn-ea"/>
              <a:cs typeface="Arial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61"/>
          <a:stretch/>
        </p:blipFill>
        <p:spPr bwMode="auto">
          <a:xfrm>
            <a:off x="4331230" y="829733"/>
            <a:ext cx="3981450" cy="4783668"/>
          </a:xfrm>
          <a:prstGeom prst="roundRect">
            <a:avLst>
              <a:gd name="adj" fmla="val 105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2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The Golden Calf by Isabella Colett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550333" y="338668"/>
            <a:ext cx="7694076" cy="5717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64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8" t="3690" r="2524" b="3856"/>
          <a:stretch>
            <a:fillRect/>
          </a:stretch>
        </p:blipFill>
        <p:spPr bwMode="auto">
          <a:xfrm>
            <a:off x="466891" y="172363"/>
            <a:ext cx="8041656" cy="6031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https://encrypted-tbn2.gstatic.com/images?q=tbn:ANd9GcQOvzffbcJXTO9-RW5WFnjK1aLu0ehL_YfgRZlOiTPtnr0Z16b9x51U_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1607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581650" y="5330825"/>
            <a:ext cx="1903413" cy="4603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099425" y="2028825"/>
            <a:ext cx="365125" cy="231140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5" y="1202266"/>
            <a:ext cx="2473318" cy="4123268"/>
          </a:xfrm>
          <a:prstGeom prst="roundRect">
            <a:avLst>
              <a:gd name="adj" fmla="val 930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4649788" y="1814513"/>
            <a:ext cx="4076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pic>
        <p:nvPicPr>
          <p:cNvPr id="12296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1225" y="1254125"/>
            <a:ext cx="1563688" cy="103822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7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7813" y="4441825"/>
            <a:ext cx="1747837" cy="1574800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429375" y="1814513"/>
            <a:ext cx="765175" cy="1176337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304" name="Picture 17" descr="https://encrypted-tbn2.gstatic.com/images?q=tbn:ANd9GcRlN_se3s2CxOK-4Mm1UWGgNSNim1tPOV-loqnsIaIiDP8-mTTlZ9QZJQ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9463" y="2468563"/>
            <a:ext cx="1349375" cy="121602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5045075" y="2271713"/>
            <a:ext cx="706438" cy="771525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00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>
                <a:solidFill>
                  <a:schemeClr val="tx2"/>
                </a:solidFill>
                <a:latin typeface="Arial" charset="0"/>
              </a:rPr>
              <a:t>Building on the foundation</a:t>
            </a:r>
          </a:p>
        </p:txBody>
      </p:sp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1260475"/>
            <a:ext cx="1624013" cy="1624013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725863" y="2743200"/>
            <a:ext cx="523875" cy="53340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519488" y="4425950"/>
            <a:ext cx="849312" cy="95885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5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41750" y="4794250"/>
            <a:ext cx="1622425" cy="115887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38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tprint Solu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feld 35"/>
          <p:cNvSpPr txBox="1">
            <a:spLocks noChangeArrowheads="1"/>
          </p:cNvSpPr>
          <p:nvPr/>
        </p:nvSpPr>
        <p:spPr bwMode="gray">
          <a:xfrm>
            <a:off x="3252788" y="323850"/>
            <a:ext cx="43767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 smtClean="0">
                <a:solidFill>
                  <a:srgbClr val="1F497D"/>
                </a:solidFill>
                <a:latin typeface="Arial" charset="0"/>
              </a:rPr>
              <a:t> let’s focus on people</a:t>
            </a:r>
          </a:p>
        </p:txBody>
      </p:sp>
      <p:sp>
        <p:nvSpPr>
          <p:cNvPr id="26" name="Rechteck 37"/>
          <p:cNvSpPr/>
          <p:nvPr/>
        </p:nvSpPr>
        <p:spPr bwMode="gray">
          <a:xfrm>
            <a:off x="304800" y="903288"/>
            <a:ext cx="8564563" cy="1228725"/>
          </a:xfrm>
          <a:prstGeom prst="rect">
            <a:avLst/>
          </a:prstGeom>
        </p:spPr>
        <p:txBody>
          <a:bodyPr lIns="72000" tIns="0" rIns="180000" bIns="0"/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Neighbourhood and Tenant Management App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100% offline working with electronic service forms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Generate pre-populated forms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Search for tenant / property offline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Automated receipts &amp; service alerts to ensure services deliver</a:t>
            </a:r>
          </a:p>
          <a:p>
            <a:pPr marL="342900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3077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822575"/>
            <a:ext cx="423703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825"/>
            <a:ext cx="27574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01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otprint Solu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35"/>
          <p:cNvSpPr txBox="1">
            <a:spLocks noChangeArrowheads="1"/>
          </p:cNvSpPr>
          <p:nvPr/>
        </p:nvSpPr>
        <p:spPr bwMode="gray">
          <a:xfrm>
            <a:off x="3552825" y="309563"/>
            <a:ext cx="43767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 smtClean="0">
                <a:solidFill>
                  <a:srgbClr val="1F497D"/>
                </a:solidFill>
                <a:latin typeface="Arial" charset="0"/>
              </a:rPr>
              <a:t> property &amp; repairs</a:t>
            </a:r>
          </a:p>
        </p:txBody>
      </p:sp>
      <p:sp>
        <p:nvSpPr>
          <p:cNvPr id="26" name="Rechteck 37"/>
          <p:cNvSpPr/>
          <p:nvPr/>
        </p:nvSpPr>
        <p:spPr bwMode="gray">
          <a:xfrm>
            <a:off x="304800" y="903288"/>
            <a:ext cx="8564563" cy="1854200"/>
          </a:xfrm>
          <a:prstGeom prst="rect">
            <a:avLst/>
          </a:prstGeom>
        </p:spPr>
        <p:txBody>
          <a:bodyPr lIns="72000" tIns="0" rIns="180000" bIns="0"/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Property, Engineer &amp; Repair Management App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100% offline working on smart phones &amp; tablets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Job scheduling &amp; dispatch directly to the phone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Schedule planned work or responsive repairs in real-time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Automated alerts for jobs, equipment testing and planned works</a:t>
            </a:r>
          </a:p>
          <a:p>
            <a:pPr marL="342900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4101" name="Picture 2" descr="C:\Users\john sant\AppData\Local\Microsoft\Windows\Temporary Internet Files\Content.Outlook\PHKCYL3M\Works connect final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0988"/>
            <a:ext cx="29702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Estimating Screen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11513"/>
            <a:ext cx="530383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46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otprint Solu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feld 35"/>
          <p:cNvSpPr txBox="1">
            <a:spLocks noChangeArrowheads="1"/>
          </p:cNvSpPr>
          <p:nvPr/>
        </p:nvSpPr>
        <p:spPr bwMode="gray">
          <a:xfrm>
            <a:off x="1422400" y="404813"/>
            <a:ext cx="51736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 smtClean="0">
                <a:solidFill>
                  <a:srgbClr val="1F497D"/>
                </a:solidFill>
                <a:latin typeface="Arial" charset="0"/>
              </a:rPr>
              <a:t> In-built service statistics</a:t>
            </a:r>
          </a:p>
        </p:txBody>
      </p:sp>
      <p:sp>
        <p:nvSpPr>
          <p:cNvPr id="26" name="Rechteck 37"/>
          <p:cNvSpPr/>
          <p:nvPr/>
        </p:nvSpPr>
        <p:spPr bwMode="gray">
          <a:xfrm>
            <a:off x="304800" y="903288"/>
            <a:ext cx="8564563" cy="1854200"/>
          </a:xfrm>
          <a:prstGeom prst="rect">
            <a:avLst/>
          </a:prstGeom>
        </p:spPr>
        <p:txBody>
          <a:bodyPr lIns="72000" tIns="0" rIns="180000" bIns="0"/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Integrated Information warehouse to allow service tracking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Staff performance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Service statistics (including trend analysis)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Understand the services that your tenants require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Improved service quality</a:t>
            </a:r>
          </a:p>
          <a:p>
            <a:pPr marL="342900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2963"/>
            <a:ext cx="49403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33375"/>
            <a:ext cx="6461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800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206375" y="5867400"/>
            <a:ext cx="274478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800" b="1" i="1" smtClean="0">
                <a:solidFill>
                  <a:srgbClr val="95B3D7"/>
                </a:solidFill>
                <a:latin typeface="Arial" pitchFamily="34" charset="0"/>
                <a:cs typeface="Arial" pitchFamily="34" charset="0"/>
              </a:rPr>
              <a:t>But it’s just an iPad ! </a:t>
            </a:r>
          </a:p>
        </p:txBody>
      </p:sp>
      <p:pic>
        <p:nvPicPr>
          <p:cNvPr id="8195" name="Picture 2" descr="Footprint Solu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365125" y="1155700"/>
            <a:ext cx="4733925" cy="489743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Remote working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Home start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Quality of Tenant &amp; Property Info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Flexibility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Chip &amp; Pin Payments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Lone worker Safety Protection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Up-to-date campaigns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Engineer Management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Real-time information &amp; service receipts  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Integration to Housing Systems</a:t>
            </a:r>
          </a:p>
          <a:p>
            <a:pPr marL="176213" indent="-176213">
              <a:lnSpc>
                <a:spcPts val="2400"/>
              </a:lnSpc>
              <a:spcBef>
                <a:spcPts val="900"/>
              </a:spcBef>
              <a:buClr>
                <a:srgbClr val="4F81BD">
                  <a:lumMod val="60000"/>
                  <a:lumOff val="40000"/>
                </a:srgbClr>
              </a:buClr>
              <a:defRPr/>
            </a:pPr>
            <a:endParaRPr lang="en-GB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97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 smtClean="0">
                <a:solidFill>
                  <a:srgbClr val="1F497D"/>
                </a:solidFill>
                <a:latin typeface="Arial" charset="0"/>
              </a:rPr>
              <a:t>Benefits of the approach</a:t>
            </a:r>
          </a:p>
        </p:txBody>
      </p:sp>
      <p:pic>
        <p:nvPicPr>
          <p:cNvPr id="8198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412875"/>
            <a:ext cx="2757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C:\Users\john sant\AppData\Local\Microsoft\Windows\Temporary Internet Files\Content.Outlook\PHKCYL3M\Works connect fina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333625"/>
            <a:ext cx="2582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084513"/>
            <a:ext cx="15398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4103688"/>
            <a:ext cx="23526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57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6911975" y="1847850"/>
            <a:ext cx="2071688" cy="1268413"/>
          </a:xfrm>
          <a:prstGeom prst="cloudCallout">
            <a:avLst>
              <a:gd name="adj1" fmla="val -17362"/>
              <a:gd name="adj2" fmla="val 903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mmm…this proof is delicious!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388" y="1557338"/>
            <a:ext cx="2117725" cy="2241550"/>
            <a:chOff x="179512" y="1557019"/>
            <a:chExt cx="2118194" cy="2241519"/>
          </a:xfrm>
        </p:grpSpPr>
        <p:sp>
          <p:nvSpPr>
            <p:cNvPr id="15383" name="Content Placeholder 2"/>
            <p:cNvSpPr txBox="1">
              <a:spLocks/>
            </p:cNvSpPr>
            <p:nvPr/>
          </p:nvSpPr>
          <p:spPr bwMode="auto">
            <a:xfrm>
              <a:off x="179512" y="1557019"/>
              <a:ext cx="2088024" cy="20160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144000" rIns="72000" bIns="72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ts val="900"/>
                </a:spcBef>
                <a:buClr>
                  <a:srgbClr val="8064A2"/>
                </a:buClr>
                <a:buFont typeface="Arial" charset="0"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£</a:t>
              </a:r>
              <a:r>
                <a:rPr lang="en-US" altLang="en-US" sz="3600" b="1">
                  <a:solidFill>
                    <a:srgbClr val="FFFFFF"/>
                  </a:solidFill>
                </a:rPr>
                <a:t>504,000</a:t>
              </a:r>
              <a:r>
                <a:rPr lang="en-US" altLang="en-US" sz="2400">
                  <a:solidFill>
                    <a:srgbClr val="FFFFFF"/>
                  </a:solidFill>
                </a:rPr>
                <a:t> </a:t>
              </a:r>
              <a:r>
                <a:rPr lang="en-US" altLang="en-US" sz="2000">
                  <a:solidFill>
                    <a:srgbClr val="FFFFFF"/>
                  </a:solidFill>
                </a:rPr>
                <a:t>capital savings </a:t>
              </a:r>
              <a:br>
                <a:rPr lang="en-US" altLang="en-US" sz="2000">
                  <a:solidFill>
                    <a:srgbClr val="FFFFFF"/>
                  </a:solidFill>
                </a:rPr>
              </a:br>
              <a:r>
                <a:rPr lang="en-US" altLang="en-US" sz="2000">
                  <a:solidFill>
                    <a:srgbClr val="FFFFFF"/>
                  </a:solidFill>
                </a:rPr>
                <a:t>– reduced accommodation needs</a:t>
              </a: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1794357" y="2646029"/>
              <a:ext cx="503349" cy="115250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7200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latin typeface="Wingdings 3" charset="2"/>
                  <a:cs typeface="Wingdings 3" charset="2"/>
                </a:rPr>
                <a:t>i</a:t>
              </a:r>
              <a:endParaRPr lang="en-US" sz="7200" b="1" dirty="0">
                <a:solidFill>
                  <a:srgbClr val="4F81BD">
                    <a:lumMod val="60000"/>
                    <a:lumOff val="40000"/>
                  </a:srgbClr>
                </a:solidFill>
                <a:latin typeface="Wingdings 3" charset="2"/>
                <a:cs typeface="Wingdings 3" charset="2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84438" y="1557338"/>
            <a:ext cx="2051050" cy="2241550"/>
            <a:chOff x="2483768" y="1557019"/>
            <a:chExt cx="2052157" cy="2241519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2483768" y="1557019"/>
              <a:ext cx="2015624" cy="20160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lIns="72000" tIns="144000" rIns="72000" bIns="720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ts val="900"/>
                </a:spcBef>
                <a:buClr>
                  <a:srgbClr val="8064A2"/>
                </a:buClr>
                <a:buFont typeface="Arial" pitchFamily="34" charset="0"/>
                <a:buNone/>
                <a:defRPr/>
              </a:pPr>
              <a:r>
                <a:rPr lang="en-US" altLang="en-US" smtClean="0">
                  <a:solidFill>
                    <a:srgbClr val="FFFFFF"/>
                  </a:solidFill>
                  <a:cs typeface="Arial" pitchFamily="34" charset="0"/>
                </a:rPr>
                <a:t>£</a:t>
              </a:r>
              <a:r>
                <a:rPr lang="en-US" altLang="en-US" sz="3600" b="1" smtClean="0">
                  <a:solidFill>
                    <a:srgbClr val="FFFFFF"/>
                  </a:solidFill>
                  <a:cs typeface="Arial" pitchFamily="34" charset="0"/>
                </a:rPr>
                <a:t>250,000</a:t>
              </a:r>
              <a:r>
                <a:rPr lang="en-US" altLang="en-US" smtClean="0">
                  <a:solidFill>
                    <a:srgbClr val="FFFFFF"/>
                  </a:solidFill>
                  <a:cs typeface="Arial" pitchFamily="34" charset="0"/>
                </a:rPr>
                <a:t> </a:t>
              </a:r>
              <a:r>
                <a:rPr lang="en-US" altLang="en-US" sz="2000" smtClean="0">
                  <a:solidFill>
                    <a:srgbClr val="FFFFFF"/>
                  </a:solidFill>
                  <a:cs typeface="Arial" pitchFamily="34" charset="0"/>
                </a:rPr>
                <a:t>efficiency savings from back-office and switching to online services 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032415" y="2646029"/>
              <a:ext cx="503510" cy="115250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7200" b="1" dirty="0">
                  <a:solidFill>
                    <a:srgbClr val="4F81BD">
                      <a:lumMod val="40000"/>
                      <a:lumOff val="60000"/>
                    </a:srgbClr>
                  </a:solidFill>
                  <a:latin typeface="Wingdings 3" charset="2"/>
                  <a:cs typeface="Wingdings 3" charset="2"/>
                </a:rPr>
                <a:t>i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16463" y="1557338"/>
            <a:ext cx="2047875" cy="2241550"/>
            <a:chOff x="4716016" y="1557019"/>
            <a:chExt cx="2048857" cy="2241519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716016" y="1557019"/>
              <a:ext cx="2015503" cy="20160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lIns="72000" tIns="144000" rIns="72000" bIns="7200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400"/>
                </a:lnSpc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3600" b="1" dirty="0" smtClean="0">
                  <a:solidFill>
                    <a:srgbClr val="FFFFFF"/>
                  </a:solidFill>
                </a:rPr>
                <a:t>47</a:t>
              </a:r>
              <a:r>
                <a:rPr lang="en-US" sz="2400" dirty="0" smtClean="0">
                  <a:solidFill>
                    <a:srgbClr val="FFFFFF"/>
                  </a:solidFill>
                </a:rPr>
                <a:t>%</a:t>
              </a:r>
              <a:r>
                <a:rPr lang="en-US" sz="2400" dirty="0">
                  <a:solidFill>
                    <a:srgbClr val="FFFFFF"/>
                  </a:solidFill>
                </a:rPr>
                <a:t/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reduction </a:t>
              </a:r>
              <a:r>
                <a:rPr lang="en-US" sz="2000" dirty="0">
                  <a:solidFill>
                    <a:srgbClr val="FFFFFF"/>
                  </a:solidFill>
                </a:rPr>
                <a:t>in paperwork and handover work </a:t>
              </a: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6261394" y="2646029"/>
              <a:ext cx="503479" cy="115250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7200" b="1" dirty="0">
                  <a:solidFill>
                    <a:srgbClr val="C0504D">
                      <a:lumMod val="40000"/>
                      <a:lumOff val="60000"/>
                    </a:srgbClr>
                  </a:solidFill>
                  <a:latin typeface="Wingdings 3" charset="2"/>
                  <a:cs typeface="Wingdings 3" charset="2"/>
                </a:rPr>
                <a:t>i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388" y="3789363"/>
            <a:ext cx="2239962" cy="2247900"/>
            <a:chOff x="179512" y="3789267"/>
            <a:chExt cx="2240038" cy="2247581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79512" y="3789267"/>
              <a:ext cx="2087633" cy="201583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lIns="72000" tIns="144000" rIns="72000" bIns="7200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400"/>
                </a:lnSpc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3600" b="1" dirty="0" smtClean="0">
                  <a:solidFill>
                    <a:srgbClr val="FFFFFF"/>
                  </a:solidFill>
                </a:rPr>
                <a:t>29</a:t>
              </a:r>
              <a:r>
                <a:rPr lang="en-US" sz="2000" dirty="0" smtClean="0">
                  <a:solidFill>
                    <a:srgbClr val="FFFFFF"/>
                  </a:solidFill>
                </a:rPr>
                <a:t>%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productivity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gains 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787704" y="4884487"/>
              <a:ext cx="631846" cy="115236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7200" b="1" dirty="0" smtClean="0">
                  <a:solidFill>
                    <a:srgbClr val="9BBB59">
                      <a:lumMod val="40000"/>
                      <a:lumOff val="60000"/>
                    </a:srgbClr>
                  </a:solidFill>
                  <a:latin typeface="Wingdings 3" charset="2"/>
                  <a:cs typeface="Wingdings 3" charset="2"/>
                </a:rPr>
                <a:t>h</a:t>
              </a:r>
              <a:endParaRPr lang="en-US" sz="7200" b="1" dirty="0">
                <a:solidFill>
                  <a:srgbClr val="9BBB59">
                    <a:lumMod val="40000"/>
                    <a:lumOff val="60000"/>
                  </a:srgbClr>
                </a:solidFill>
                <a:latin typeface="Wingdings 3" charset="2"/>
                <a:cs typeface="Wingdings 3" charset="2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84438" y="3789363"/>
            <a:ext cx="2046287" cy="2247900"/>
            <a:chOff x="2483768" y="3789267"/>
            <a:chExt cx="2046961" cy="224758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2483768" y="3789267"/>
              <a:ext cx="2016789" cy="20158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lIns="72000" tIns="144000" rIns="72000" bIns="7200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400"/>
                </a:lnSpc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3600" b="1" dirty="0" smtClean="0">
                  <a:solidFill>
                    <a:srgbClr val="FFFFFF"/>
                  </a:solidFill>
                </a:rPr>
                <a:t>7</a:t>
              </a:r>
              <a:r>
                <a:rPr lang="en-US" sz="2400" dirty="0" smtClean="0">
                  <a:solidFill>
                    <a:srgbClr val="FFFFFF"/>
                  </a:solidFill>
                </a:rPr>
                <a:t>%</a:t>
              </a:r>
              <a:r>
                <a:rPr lang="en-US" sz="2400" dirty="0">
                  <a:solidFill>
                    <a:srgbClr val="FFFFFF"/>
                  </a:solidFill>
                </a:rPr>
                <a:t/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increase </a:t>
              </a:r>
              <a:r>
                <a:rPr lang="en-US" sz="2000" dirty="0">
                  <a:solidFill>
                    <a:srgbClr val="FFFFFF"/>
                  </a:solidFill>
                </a:rPr>
                <a:t>in cash collection in </a:t>
              </a:r>
              <a:r>
                <a:rPr lang="en-US" sz="2000" dirty="0" smtClean="0">
                  <a:solidFill>
                    <a:srgbClr val="FFFFFF"/>
                  </a:solidFill>
                </a:rPr>
                <a:t>2014-15 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027326" y="4884487"/>
              <a:ext cx="503403" cy="115236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7200" b="1" dirty="0" smtClean="0">
                  <a:solidFill>
                    <a:srgbClr val="8064A2">
                      <a:lumMod val="40000"/>
                      <a:lumOff val="60000"/>
                    </a:srgbClr>
                  </a:solidFill>
                  <a:latin typeface="Wingdings 3" charset="2"/>
                  <a:cs typeface="Wingdings 3" charset="2"/>
                </a:rPr>
                <a:t>h</a:t>
              </a:r>
              <a:endParaRPr lang="en-US" sz="7200" b="1" dirty="0">
                <a:solidFill>
                  <a:srgbClr val="8064A2">
                    <a:lumMod val="40000"/>
                    <a:lumOff val="60000"/>
                  </a:srgbClr>
                </a:solidFill>
                <a:latin typeface="Wingdings 3" charset="2"/>
                <a:cs typeface="Wingdings 3" charset="2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716463" y="3789363"/>
            <a:ext cx="2043112" cy="2247900"/>
            <a:chOff x="4716016" y="3789267"/>
            <a:chExt cx="2043661" cy="2247581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716016" y="3789267"/>
              <a:ext cx="2016667" cy="20158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72000" tIns="144000" rIns="0" bIns="7200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ts val="900"/>
                </a:spcBef>
                <a:buClr>
                  <a:srgbClr val="8064A2"/>
                </a:buClr>
                <a:buFont typeface="Arial" pitchFamily="34" charset="0"/>
                <a:buNone/>
                <a:defRPr/>
              </a:pPr>
              <a:r>
                <a:rPr lang="en-US" altLang="en-US" smtClean="0">
                  <a:solidFill>
                    <a:srgbClr val="FFFFFF"/>
                  </a:solidFill>
                  <a:cs typeface="Arial" pitchFamily="34" charset="0"/>
                </a:rPr>
                <a:t>£</a:t>
              </a:r>
              <a:r>
                <a:rPr lang="en-US" altLang="en-US" sz="3600" b="1" smtClean="0">
                  <a:solidFill>
                    <a:srgbClr val="FFFFFF"/>
                  </a:solidFill>
                  <a:cs typeface="Arial" pitchFamily="34" charset="0"/>
                </a:rPr>
                <a:t>80-100K</a:t>
              </a:r>
              <a:r>
                <a:rPr lang="en-US" altLang="en-US" sz="3600" smtClean="0">
                  <a:solidFill>
                    <a:srgbClr val="FFFFFF"/>
                  </a:solidFill>
                  <a:cs typeface="Arial" pitchFamily="34" charset="0"/>
                </a:rPr>
                <a:t> </a:t>
              </a:r>
              <a:r>
                <a:rPr lang="en-US" altLang="en-US" sz="2000" smtClean="0">
                  <a:solidFill>
                    <a:srgbClr val="FFFFFF"/>
                  </a:solidFill>
                  <a:cs typeface="Arial" pitchFamily="34" charset="0"/>
                </a:rPr>
                <a:t>insurance claims savings</a:t>
              </a: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256305" y="4884487"/>
              <a:ext cx="503372" cy="115236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buClr>
                  <a:srgbClr val="8064A2"/>
                </a:buClr>
                <a:buFont typeface="Arial" panose="020B0604020202020204" pitchFamily="34" charset="0"/>
                <a:buNone/>
                <a:defRPr/>
              </a:pPr>
              <a:r>
                <a:rPr lang="en-US" sz="7200" b="1" dirty="0">
                  <a:solidFill>
                    <a:srgbClr val="4BACC6">
                      <a:lumMod val="40000"/>
                      <a:lumOff val="60000"/>
                    </a:srgbClr>
                  </a:solidFill>
                  <a:latin typeface="Wingdings 3" charset="2"/>
                  <a:cs typeface="Wingdings 3" charset="2"/>
                </a:rPr>
                <a:t>i</a:t>
              </a:r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6764338" y="3787775"/>
            <a:ext cx="2130425" cy="2003425"/>
            <a:chOff x="6764873" y="3788525"/>
            <a:chExt cx="2129803" cy="1944653"/>
          </a:xfrm>
        </p:grpSpPr>
        <p:pic>
          <p:nvPicPr>
            <p:cNvPr id="15372" name="Picture 1" descr="baby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77536" y="3788525"/>
              <a:ext cx="1917140" cy="194465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6764873" y="5016646"/>
              <a:ext cx="406281" cy="326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5370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>
                <a:solidFill>
                  <a:srgbClr val="1F497D"/>
                </a:solidFill>
                <a:latin typeface="Arial" charset="0"/>
              </a:rPr>
              <a:t>Business Benefits</a:t>
            </a:r>
          </a:p>
        </p:txBody>
      </p:sp>
    </p:spTree>
    <p:extLst>
      <p:ext uri="{BB962C8B-B14F-4D97-AF65-F5344CB8AC3E}">
        <p14:creationId xmlns:p14="http://schemas.microsoft.com/office/powerpoint/2010/main" val="12519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937" y="2000684"/>
            <a:ext cx="780213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Thank you for listening</a:t>
            </a:r>
          </a:p>
          <a:p>
            <a:pPr algn="ctr"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6280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82600" y="1106488"/>
            <a:ext cx="5511800" cy="5249862"/>
          </a:xfrm>
        </p:spPr>
        <p:txBody>
          <a:bodyPr lIns="0" tIns="0" rIns="0" bIns="0"/>
          <a:lstStyle/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US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Thou shall </a:t>
            </a:r>
            <a:r>
              <a:rPr lang="en-US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go forth &amp; multiply </a:t>
            </a:r>
            <a:r>
              <a:rPr lang="en-US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in a productive manner </a:t>
            </a:r>
            <a:endParaRPr lang="en-GB" alt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Thou shall not forget thy visitors to thy website </a:t>
            </a:r>
            <a:b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for they are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good </a:t>
            </a: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lo, thou shall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lower</a:t>
            </a: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thy cost base </a:t>
            </a: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Thou shall get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close</a:t>
            </a: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to thy customers </a:t>
            </a: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welcome all my creatures at the doorstep, </a:t>
            </a:r>
            <a:b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in the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air</a:t>
            </a: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and on the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phone</a:t>
            </a: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Prepare ye for the way of the Duncan Smith, </a:t>
            </a:r>
            <a:b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for he will treat with no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shirkers</a:t>
            </a: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Thou shalt embrace the world of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tablets</a:t>
            </a: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whilst forsaking the laptop and desktop </a:t>
            </a:r>
          </a:p>
          <a:p>
            <a:pPr eaLnBrk="1" hangingPunct="1">
              <a:spcBef>
                <a:spcPts val="900"/>
              </a:spcBef>
              <a:buClr>
                <a:srgbClr val="8EB4E3"/>
              </a:buClr>
            </a:pPr>
            <a:r>
              <a:rPr lang="en-GB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covert not thy neighbour’s </a:t>
            </a:r>
            <a:r>
              <a:rPr lang="en-GB" alt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ass 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971" y="940868"/>
            <a:ext cx="2759054" cy="402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64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5"/>
          <p:cNvSpPr/>
          <p:nvPr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123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>
                <a:solidFill>
                  <a:schemeClr val="tx2"/>
                </a:solidFill>
                <a:latin typeface="Arial" charset="0"/>
              </a:rPr>
              <a:t>A focus on functions 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793712" y="1024752"/>
          <a:ext cx="7488832" cy="433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rapezoid 11"/>
          <p:cNvSpPr/>
          <p:nvPr/>
        </p:nvSpPr>
        <p:spPr>
          <a:xfrm>
            <a:off x="4057650" y="5257800"/>
            <a:ext cx="979488" cy="703263"/>
          </a:xfrm>
          <a:prstGeom prst="trapezoid">
            <a:avLst>
              <a:gd name="adj" fmla="val 3981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160828" y="4890051"/>
            <a:ext cx="855777" cy="1005918"/>
            <a:chOff x="101842" y="3075278"/>
            <a:chExt cx="796514" cy="936258"/>
          </a:xfrm>
          <a:noFill/>
        </p:grpSpPr>
        <p:sp>
          <p:nvSpPr>
            <p:cNvPr id="14" name="Rounded Rectangle 13"/>
            <p:cNvSpPr/>
            <p:nvPr/>
          </p:nvSpPr>
          <p:spPr>
            <a:xfrm>
              <a:off x="139220" y="3075278"/>
              <a:ext cx="759136" cy="60730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01842" y="3439801"/>
              <a:ext cx="723562" cy="57173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955" tIns="20955" rIns="20955" bIns="20955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Tenant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779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96850" y="6791325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89575" y="5148263"/>
            <a:ext cx="1943100" cy="63500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89575" y="2182813"/>
            <a:ext cx="971550" cy="1296987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889125" y="2039938"/>
            <a:ext cx="1889125" cy="21304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89125" y="3695700"/>
            <a:ext cx="1889125" cy="13684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384300" y="3663950"/>
            <a:ext cx="2393950" cy="31908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6763" y="1390650"/>
            <a:ext cx="696912" cy="13557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28988" y="1390650"/>
            <a:ext cx="935037" cy="13557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142413" y="1517650"/>
            <a:ext cx="738187" cy="219075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898313" y="1517650"/>
            <a:ext cx="1179512" cy="158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5" name="Picture 2" descr="Mamoru Fukui, Daimon Kanno and Yuta Fuki, Pile on Game, Sustainable Wood, Recycled Materials, Wood Cutoff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506" y="2995614"/>
            <a:ext cx="2167887" cy="2736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2055813" y="4437063"/>
            <a:ext cx="1316037" cy="433387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4" name="Straight Arrow Connector 5123"/>
          <p:cNvCxnSpPr/>
          <p:nvPr/>
        </p:nvCxnSpPr>
        <p:spPr>
          <a:xfrm>
            <a:off x="1922463" y="3670300"/>
            <a:ext cx="1477962" cy="16033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Arrow Connector 5125"/>
          <p:cNvCxnSpPr/>
          <p:nvPr/>
        </p:nvCxnSpPr>
        <p:spPr>
          <a:xfrm>
            <a:off x="2362200" y="2446338"/>
            <a:ext cx="1274763" cy="858837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Arrow Connector 5127"/>
          <p:cNvCxnSpPr/>
          <p:nvPr/>
        </p:nvCxnSpPr>
        <p:spPr>
          <a:xfrm>
            <a:off x="3930650" y="2182813"/>
            <a:ext cx="333375" cy="71755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Straight Arrow Connector 5131"/>
          <p:cNvCxnSpPr/>
          <p:nvPr/>
        </p:nvCxnSpPr>
        <p:spPr>
          <a:xfrm flipH="1">
            <a:off x="5892800" y="2970213"/>
            <a:ext cx="684213" cy="59690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34" name="Straight Arrow Connector 5133"/>
          <p:cNvCxnSpPr/>
          <p:nvPr/>
        </p:nvCxnSpPr>
        <p:spPr>
          <a:xfrm flipH="1" flipV="1">
            <a:off x="5918200" y="4275138"/>
            <a:ext cx="1000125" cy="61912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Arrow Connector 5135"/>
          <p:cNvCxnSpPr/>
          <p:nvPr/>
        </p:nvCxnSpPr>
        <p:spPr>
          <a:xfrm flipH="1" flipV="1">
            <a:off x="5656263" y="4981575"/>
            <a:ext cx="665162" cy="42068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38" name="Straight Arrow Connector 5137"/>
          <p:cNvCxnSpPr/>
          <p:nvPr/>
        </p:nvCxnSpPr>
        <p:spPr>
          <a:xfrm flipV="1">
            <a:off x="3556000" y="5208588"/>
            <a:ext cx="473075" cy="43815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rot="2028539">
            <a:off x="5092700" y="2803525"/>
            <a:ext cx="403225" cy="2317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30" name="Straight Arrow Connector 5129"/>
          <p:cNvCxnSpPr/>
          <p:nvPr/>
        </p:nvCxnSpPr>
        <p:spPr>
          <a:xfrm flipH="1">
            <a:off x="5208588" y="1965325"/>
            <a:ext cx="417512" cy="96678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67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>
                <a:solidFill>
                  <a:schemeClr val="tx2"/>
                </a:solidFill>
                <a:latin typeface="Arial" charset="0"/>
              </a:rPr>
              <a:t>Business practice?</a:t>
            </a:r>
          </a:p>
        </p:txBody>
      </p:sp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942" y="979345"/>
            <a:ext cx="1059392" cy="1299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533" y="1050423"/>
            <a:ext cx="950913" cy="1229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658" y="1919288"/>
            <a:ext cx="1633008" cy="1299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647" y="3756438"/>
            <a:ext cx="1614487" cy="1135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2" descr="https://encrypted-tbn2.gstatic.com/images?q=tbn:ANd9GcQSVrsq0utbkEM0zEveExwMGD7jJI8SwU77f0qfmlIuyBJhdiMiCKYTs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68" y="3200400"/>
            <a:ext cx="1353608" cy="110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4" descr="https://encrypted-tbn2.gstatic.com/images?q=tbn:ANd9GcRwINUrvrarPwx1phkDeuHx2R9kbJx0z5xCr9-2jyo4su8awcptilZWnm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266" y="4632325"/>
            <a:ext cx="1060980" cy="156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667" y="1649403"/>
            <a:ext cx="1571866" cy="1129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25" descr="http://t1.gstatic.com/images?q=tbn:ANd9GcRgQ7zjlHWPsTonbh8vUpAU3gjUzN59fQI5SJVNRKIWLzbmYe3d8wbLPVk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88" y="5204355"/>
            <a:ext cx="955675" cy="143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7" descr="http://t3.gstatic.com/images?q=tbn:ANd9GcSiuUB7GLCZN9HbwMKR8YIQJ-ay6wmpuzuLTIQGBjjiSmXbvGWjSmhinP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880" y="5348288"/>
            <a:ext cx="1432453" cy="128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6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3025775" y="4673600"/>
            <a:ext cx="3214688" cy="2005013"/>
            <a:chOff x="2802758" y="4528208"/>
            <a:chExt cx="3214414" cy="2005724"/>
          </a:xfrm>
        </p:grpSpPr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3229760" y="4532973"/>
              <a:ext cx="2355649" cy="368431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dirty="0" smtClean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Business efficiency</a:t>
              </a:r>
              <a:endParaRPr lang="en-GB" alt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3" name="Picture 42" descr="ISG-logo-RGB-800px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10778" y="5015744"/>
              <a:ext cx="731776" cy="65428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7195" name="Picture 43" descr="social--enterprise-applications--housing-app-rgb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1890" y="5717668"/>
              <a:ext cx="709552" cy="65428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2802758" y="4528208"/>
              <a:ext cx="3214414" cy="20057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197" name="Picture 7" descr="social--enterprise-applications--housing-app-sharepoint-diagram-rgb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8959" y="4912519"/>
              <a:ext cx="1542918" cy="151660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47" name="Rectangle 46"/>
          <p:cNvSpPr/>
          <p:nvPr/>
        </p:nvSpPr>
        <p:spPr>
          <a:xfrm>
            <a:off x="6391275" y="2257425"/>
            <a:ext cx="2152650" cy="32115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24175" y="1066800"/>
            <a:ext cx="3224213" cy="20081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546100" y="2263775"/>
            <a:ext cx="2151063" cy="3209925"/>
            <a:chOff x="546543" y="2263233"/>
            <a:chExt cx="2151118" cy="3210910"/>
          </a:xfrm>
        </p:grpSpPr>
        <p:sp>
          <p:nvSpPr>
            <p:cNvPr id="46" name="Rectangle 45"/>
            <p:cNvSpPr/>
            <p:nvPr/>
          </p:nvSpPr>
          <p:spPr>
            <a:xfrm>
              <a:off x="546543" y="2263233"/>
              <a:ext cx="2151118" cy="321091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43579" y="4778605"/>
              <a:ext cx="655655" cy="58437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7174" name="Picture 6" descr="http://www.computing.co.uk/IMG/668/89668/call-centre-operative-female-crm-2-370x229.jpg?125931744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933700"/>
            <a:ext cx="19780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576763" y="1874838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4" descr="http://appdesigncompany.com/images/content/ipad_icons_popping_ou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420813"/>
            <a:ext cx="18891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Footprint Solution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470150"/>
            <a:ext cx="28971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6508750" y="234315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76092"/>
                </a:solidFill>
                <a:latin typeface="Arial" charset="0"/>
              </a:rPr>
              <a:t>Tenant Service</a:t>
            </a: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3328988" y="1068388"/>
            <a:ext cx="241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76092"/>
                </a:solidFill>
                <a:latin typeface="Arial" charset="0"/>
              </a:rPr>
              <a:t>Mobile Workforce</a:t>
            </a: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558800" y="2354263"/>
            <a:ext cx="2138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76092"/>
                </a:solidFill>
                <a:latin typeface="Arial" charset="0"/>
              </a:rPr>
              <a:t>Website, Intranet &amp; Portal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/>
          <a:srcRect t="2457" b="-2"/>
          <a:stretch>
            <a:fillRect/>
          </a:stretch>
        </p:blipFill>
        <p:spPr bwMode="auto">
          <a:xfrm>
            <a:off x="668338" y="3122613"/>
            <a:ext cx="1785937" cy="1123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2" name="Picture 29" descr="hom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033838"/>
            <a:ext cx="1323975" cy="611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95363" y="4500563"/>
            <a:ext cx="863600" cy="68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184" name="Group 57"/>
          <p:cNvGrpSpPr>
            <a:grpSpLocks/>
          </p:cNvGrpSpPr>
          <p:nvPr/>
        </p:nvGrpSpPr>
        <p:grpSpPr bwMode="auto">
          <a:xfrm>
            <a:off x="4232275" y="3503613"/>
            <a:ext cx="649288" cy="811212"/>
            <a:chOff x="3969168" y="3284489"/>
            <a:chExt cx="880680" cy="1100519"/>
          </a:xfrm>
        </p:grpSpPr>
        <p:sp>
          <p:nvSpPr>
            <p:cNvPr id="35" name="Trapezoid 34"/>
            <p:cNvSpPr/>
            <p:nvPr/>
          </p:nvSpPr>
          <p:spPr>
            <a:xfrm>
              <a:off x="3969168" y="3835826"/>
              <a:ext cx="880680" cy="499649"/>
            </a:xfrm>
            <a:prstGeom prst="trapezoid">
              <a:avLst>
                <a:gd name="adj" fmla="val 398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194" name="Group 11"/>
            <p:cNvGrpSpPr>
              <a:grpSpLocks/>
            </p:cNvGrpSpPr>
            <p:nvPr/>
          </p:nvGrpSpPr>
          <p:grpSpPr bwMode="auto">
            <a:xfrm>
              <a:off x="4027041" y="3284489"/>
              <a:ext cx="759136" cy="1100519"/>
              <a:chOff x="4027041" y="3056763"/>
              <a:chExt cx="759136" cy="110051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027041" y="3549973"/>
                <a:ext cx="759136" cy="607309"/>
                <a:chOff x="139220" y="3075278"/>
                <a:chExt cx="759136" cy="607309"/>
              </a:xfrm>
              <a:noFill/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139220" y="3075278"/>
                  <a:ext cx="759136" cy="607309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Rounded Rectangle 4"/>
                <p:cNvSpPr/>
                <p:nvPr/>
              </p:nvSpPr>
              <p:spPr>
                <a:xfrm>
                  <a:off x="157007" y="3093065"/>
                  <a:ext cx="723562" cy="571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20955" tIns="20955" rIns="20955" bIns="20955" spcCol="1270" anchor="ctr"/>
                <a:lstStyle/>
                <a:p>
                  <a:pPr algn="ctr" defTabSz="4889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Tenant</a:t>
                  </a:r>
                </a:p>
              </p:txBody>
            </p:sp>
          </p:grpSp>
          <p:sp>
            <p:nvSpPr>
              <p:cNvPr id="2" name="Oval 1"/>
              <p:cNvSpPr/>
              <p:nvPr/>
            </p:nvSpPr>
            <p:spPr>
              <a:xfrm>
                <a:off x="4134969" y="3056763"/>
                <a:ext cx="540465" cy="5427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>
          <a:xfrm>
            <a:off x="4992688" y="3913188"/>
            <a:ext cx="1041400" cy="0"/>
          </a:xfrm>
          <a:prstGeom prst="straightConnector1">
            <a:avLst/>
          </a:prstGeom>
          <a:ln w="63500" cmpd="sng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25775" y="3913188"/>
            <a:ext cx="1041400" cy="0"/>
          </a:xfrm>
          <a:prstGeom prst="straightConnector1">
            <a:avLst/>
          </a:prstGeom>
          <a:ln w="63500" cmpd="sng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545013" y="3003550"/>
            <a:ext cx="0" cy="482600"/>
          </a:xfrm>
          <a:prstGeom prst="straightConnector1">
            <a:avLst/>
          </a:prstGeom>
          <a:ln w="63500" cmpd="sng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40250" y="4295775"/>
            <a:ext cx="0" cy="485775"/>
          </a:xfrm>
          <a:prstGeom prst="straightConnector1">
            <a:avLst/>
          </a:prstGeom>
          <a:ln w="63500" cmpd="sng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89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>
                <a:solidFill>
                  <a:schemeClr val="tx2"/>
                </a:solidFill>
                <a:latin typeface="Arial" charset="0"/>
              </a:rPr>
              <a:t>Replaced by a focus on people</a:t>
            </a: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3503613" y="4670425"/>
            <a:ext cx="235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Business efficiency</a:t>
            </a:r>
            <a:endParaRPr lang="en-GB" altLang="en-US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7191" name="Picture 42" descr="ISG-logo-RGB-800p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5151438"/>
            <a:ext cx="7318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43" descr="social--enterprise-applications--housing-app-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5854700"/>
            <a:ext cx="7096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50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/>
        </p:nvSpPr>
        <p:spPr bwMode="auto">
          <a:xfrm>
            <a:off x="-7938" y="5124450"/>
            <a:ext cx="9151938" cy="1733550"/>
          </a:xfrm>
          <a:custGeom>
            <a:avLst/>
            <a:gdLst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0 w 12190414"/>
              <a:gd name="connsiteY0" fmla="*/ 0 h 2808976"/>
              <a:gd name="connsiteX1" fmla="*/ 12190414 w 12190414"/>
              <a:gd name="connsiteY1" fmla="*/ 0 h 2808976"/>
              <a:gd name="connsiteX2" fmla="*/ 12190414 w 12190414"/>
              <a:gd name="connsiteY2" fmla="*/ 2808976 h 2808976"/>
              <a:gd name="connsiteX3" fmla="*/ 0 w 12190414"/>
              <a:gd name="connsiteY3" fmla="*/ 2808976 h 2808976"/>
              <a:gd name="connsiteX4" fmla="*/ 0 w 12190414"/>
              <a:gd name="connsiteY4" fmla="*/ 0 h 2808976"/>
              <a:gd name="connsiteX0" fmla="*/ 16625 w 12207039"/>
              <a:gd name="connsiteY0" fmla="*/ 726 h 2809702"/>
              <a:gd name="connsiteX1" fmla="*/ 0 w 12207039"/>
              <a:gd name="connsiteY1" fmla="*/ 0 h 2809702"/>
              <a:gd name="connsiteX2" fmla="*/ 12207039 w 12207039"/>
              <a:gd name="connsiteY2" fmla="*/ 726 h 2809702"/>
              <a:gd name="connsiteX3" fmla="*/ 12207039 w 12207039"/>
              <a:gd name="connsiteY3" fmla="*/ 2809702 h 2809702"/>
              <a:gd name="connsiteX4" fmla="*/ 16625 w 12207039"/>
              <a:gd name="connsiteY4" fmla="*/ 2809702 h 2809702"/>
              <a:gd name="connsiteX5" fmla="*/ 16625 w 12207039"/>
              <a:gd name="connsiteY5" fmla="*/ 726 h 2809702"/>
              <a:gd name="connsiteX0" fmla="*/ 0 w 12747367"/>
              <a:gd name="connsiteY0" fmla="*/ 0 h 2850540"/>
              <a:gd name="connsiteX1" fmla="*/ 540328 w 12747367"/>
              <a:gd name="connsiteY1" fmla="*/ 40838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747367"/>
              <a:gd name="connsiteY0" fmla="*/ 0 h 2850540"/>
              <a:gd name="connsiteX1" fmla="*/ 9576262 w 12747367"/>
              <a:gd name="connsiteY1" fmla="*/ 65776 h 2850540"/>
              <a:gd name="connsiteX2" fmla="*/ 12747367 w 12747367"/>
              <a:gd name="connsiteY2" fmla="*/ 41564 h 2850540"/>
              <a:gd name="connsiteX3" fmla="*/ 12747367 w 12747367"/>
              <a:gd name="connsiteY3" fmla="*/ 2850540 h 2850540"/>
              <a:gd name="connsiteX4" fmla="*/ 556953 w 12747367"/>
              <a:gd name="connsiteY4" fmla="*/ 2850540 h 2850540"/>
              <a:gd name="connsiteX5" fmla="*/ 0 w 12747367"/>
              <a:gd name="connsiteY5" fmla="*/ 0 h 2850540"/>
              <a:gd name="connsiteX0" fmla="*/ 0 w 12207040"/>
              <a:gd name="connsiteY0" fmla="*/ 24938 h 2808976"/>
              <a:gd name="connsiteX1" fmla="*/ 9035935 w 12207040"/>
              <a:gd name="connsiteY1" fmla="*/ 24212 h 2808976"/>
              <a:gd name="connsiteX2" fmla="*/ 12207040 w 12207040"/>
              <a:gd name="connsiteY2" fmla="*/ 0 h 2808976"/>
              <a:gd name="connsiteX3" fmla="*/ 12207040 w 12207040"/>
              <a:gd name="connsiteY3" fmla="*/ 2808976 h 2808976"/>
              <a:gd name="connsiteX4" fmla="*/ 16626 w 12207040"/>
              <a:gd name="connsiteY4" fmla="*/ 2808976 h 2808976"/>
              <a:gd name="connsiteX5" fmla="*/ 0 w 12207040"/>
              <a:gd name="connsiteY5" fmla="*/ 24938 h 2808976"/>
              <a:gd name="connsiteX0" fmla="*/ 0 w 12207040"/>
              <a:gd name="connsiteY0" fmla="*/ 24938 h 2808976"/>
              <a:gd name="connsiteX1" fmla="*/ 5802284 w 12207040"/>
              <a:gd name="connsiteY1" fmla="*/ 325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24938 h 2808976"/>
              <a:gd name="connsiteX1" fmla="*/ 5777346 w 12207040"/>
              <a:gd name="connsiteY1" fmla="*/ 1861325 h 2808976"/>
              <a:gd name="connsiteX2" fmla="*/ 9035935 w 12207040"/>
              <a:gd name="connsiteY2" fmla="*/ 24212 h 2808976"/>
              <a:gd name="connsiteX3" fmla="*/ 12207040 w 12207040"/>
              <a:gd name="connsiteY3" fmla="*/ 0 h 2808976"/>
              <a:gd name="connsiteX4" fmla="*/ 12207040 w 12207040"/>
              <a:gd name="connsiteY4" fmla="*/ 2808976 h 2808976"/>
              <a:gd name="connsiteX5" fmla="*/ 16626 w 12207040"/>
              <a:gd name="connsiteY5" fmla="*/ 2808976 h 2808976"/>
              <a:gd name="connsiteX6" fmla="*/ 0 w 12207040"/>
              <a:gd name="connsiteY6" fmla="*/ 24938 h 2808976"/>
              <a:gd name="connsiteX0" fmla="*/ 0 w 12207040"/>
              <a:gd name="connsiteY0" fmla="*/ 33759 h 2817797"/>
              <a:gd name="connsiteX1" fmla="*/ 5777346 w 12207040"/>
              <a:gd name="connsiteY1" fmla="*/ 1870146 h 2817797"/>
              <a:gd name="connsiteX2" fmla="*/ 12207040 w 12207040"/>
              <a:gd name="connsiteY2" fmla="*/ 8821 h 2817797"/>
              <a:gd name="connsiteX3" fmla="*/ 12207040 w 12207040"/>
              <a:gd name="connsiteY3" fmla="*/ 2817797 h 2817797"/>
              <a:gd name="connsiteX4" fmla="*/ 16626 w 12207040"/>
              <a:gd name="connsiteY4" fmla="*/ 2817797 h 2817797"/>
              <a:gd name="connsiteX5" fmla="*/ 0 w 12207040"/>
              <a:gd name="connsiteY5" fmla="*/ 33759 h 2817797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960226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25 h 2817563"/>
              <a:gd name="connsiteX1" fmla="*/ 5827222 w 12207040"/>
              <a:gd name="connsiteY1" fmla="*/ 1928101 h 2817563"/>
              <a:gd name="connsiteX2" fmla="*/ 12207040 w 12207040"/>
              <a:gd name="connsiteY2" fmla="*/ 8587 h 2817563"/>
              <a:gd name="connsiteX3" fmla="*/ 12207040 w 12207040"/>
              <a:gd name="connsiteY3" fmla="*/ 2817563 h 2817563"/>
              <a:gd name="connsiteX4" fmla="*/ 16626 w 12207040"/>
              <a:gd name="connsiteY4" fmla="*/ 2817563 h 2817563"/>
              <a:gd name="connsiteX5" fmla="*/ 0 w 12207040"/>
              <a:gd name="connsiteY5" fmla="*/ 33525 h 2817563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  <a:gd name="connsiteX0" fmla="*/ 0 w 12207040"/>
              <a:gd name="connsiteY0" fmla="*/ 33556 h 2817594"/>
              <a:gd name="connsiteX1" fmla="*/ 5827222 w 12207040"/>
              <a:gd name="connsiteY1" fmla="*/ 1928132 h 2817594"/>
              <a:gd name="connsiteX2" fmla="*/ 12207040 w 12207040"/>
              <a:gd name="connsiteY2" fmla="*/ 8618 h 2817594"/>
              <a:gd name="connsiteX3" fmla="*/ 12207040 w 12207040"/>
              <a:gd name="connsiteY3" fmla="*/ 2817594 h 2817594"/>
              <a:gd name="connsiteX4" fmla="*/ 16626 w 12207040"/>
              <a:gd name="connsiteY4" fmla="*/ 2817594 h 2817594"/>
              <a:gd name="connsiteX5" fmla="*/ 0 w 12207040"/>
              <a:gd name="connsiteY5" fmla="*/ 33556 h 281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040" h="2817594">
                <a:moveTo>
                  <a:pt x="0" y="33556"/>
                </a:moveTo>
                <a:cubicBezTo>
                  <a:pt x="1130829" y="48900"/>
                  <a:pt x="3034146" y="1895124"/>
                  <a:pt x="5827222" y="1928132"/>
                </a:cubicBezTo>
                <a:cubicBezTo>
                  <a:pt x="8385430" y="1915663"/>
                  <a:pt x="11135424" y="-149324"/>
                  <a:pt x="12207040" y="8618"/>
                </a:cubicBezTo>
                <a:lnTo>
                  <a:pt x="12207040" y="2817594"/>
                </a:lnTo>
                <a:lnTo>
                  <a:pt x="16626" y="2817594"/>
                </a:lnTo>
                <a:lnTo>
                  <a:pt x="0" y="335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195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1000"/>
            <a:ext cx="87122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Housing support Pro logo A-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141413"/>
            <a:ext cx="28829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187575" y="1793875"/>
            <a:ext cx="4535488" cy="439261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64075" y="4930775"/>
            <a:ext cx="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925" y="1887538"/>
            <a:ext cx="7127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6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2557463"/>
            <a:ext cx="415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2828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930525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430713"/>
            <a:ext cx="406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02025"/>
            <a:ext cx="393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1" descr="Z:\My Pictures\ArcGISlogo (WinCE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208588"/>
            <a:ext cx="585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2" descr="Screen Clipp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145088"/>
            <a:ext cx="1641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55888" y="4206875"/>
            <a:ext cx="457200" cy="685800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pic>
        <p:nvPicPr>
          <p:cNvPr id="10254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681288"/>
            <a:ext cx="577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5911850" y="3502025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charset="0"/>
              </a:rPr>
              <a:t>iPay</a:t>
            </a:r>
            <a:endParaRPr lang="en-GB" altLang="en-US" sz="1800">
              <a:latin typeface="Arial" charset="0"/>
            </a:endParaRPr>
          </a:p>
        </p:txBody>
      </p:sp>
      <p:pic>
        <p:nvPicPr>
          <p:cNvPr id="10256" name="Picture 4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098800"/>
            <a:ext cx="1139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206375" y="5867400"/>
            <a:ext cx="274478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800" b="1" i="1" smtClean="0">
                <a:solidFill>
                  <a:srgbClr val="95B3D7"/>
                </a:solidFill>
                <a:latin typeface="Arial" pitchFamily="34" charset="0"/>
                <a:cs typeface="Arial" pitchFamily="34" charset="0"/>
              </a:rPr>
              <a:t>But it’s just an iPad ! </a:t>
            </a:r>
          </a:p>
        </p:txBody>
      </p:sp>
      <p:pic>
        <p:nvPicPr>
          <p:cNvPr id="10258" name="Picture 4" descr="http://www.degdigital.com/wp-content/uploads/2013/08/SharePoint-2013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765675"/>
            <a:ext cx="11064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" descr="Footprint Solutions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67075" y="3427413"/>
            <a:ext cx="2544763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6948488" y="1754188"/>
            <a:ext cx="2060575" cy="3209925"/>
          </a:xfrm>
        </p:spPr>
        <p:txBody>
          <a:bodyPr lIns="0" tIns="0" rIns="0" bIns="0" rtlCol="0">
            <a:noAutofit/>
          </a:bodyPr>
          <a:lstStyle/>
          <a:p>
            <a:pPr marL="176213" indent="-176213"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Right first time</a:t>
            </a:r>
          </a:p>
          <a:p>
            <a:pPr marL="176213" indent="-176213"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Cut out paper</a:t>
            </a:r>
          </a:p>
          <a:p>
            <a:pPr marL="176213" indent="-176213"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Detect fraud</a:t>
            </a:r>
          </a:p>
          <a:p>
            <a:pPr marL="176213" indent="-176213"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Joined up apps and </a:t>
            </a:r>
            <a:r>
              <a:rPr lang="en-GB" sz="180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iForms</a:t>
            </a:r>
            <a:endParaRPr lang="en-GB" sz="18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176213" indent="-176213"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176213" indent="-176213" eaLnBrk="1" fontAlgn="auto" hangingPunct="1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Bat phone</a:t>
            </a:r>
            <a:endParaRPr lang="en-GB" sz="18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65125" y="1155700"/>
            <a:ext cx="2246313" cy="32099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Remote working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Home start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Flexibility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Chip &amp; pin Payment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Lone worker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Up-to-date campaigns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Budget tools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Performance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ntegration</a:t>
            </a:r>
          </a:p>
          <a:p>
            <a:pPr marL="176213" indent="-176213" fontAlgn="auto">
              <a:lnSpc>
                <a:spcPts val="2400"/>
              </a:lnSpc>
              <a:spcBef>
                <a:spcPts val="9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63" name="Textfeld 35"/>
          <p:cNvSpPr txBox="1">
            <a:spLocks noChangeArrowheads="1"/>
          </p:cNvSpPr>
          <p:nvPr/>
        </p:nvSpPr>
        <p:spPr bwMode="gray">
          <a:xfrm>
            <a:off x="304800" y="377825"/>
            <a:ext cx="6478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>
                <a:solidFill>
                  <a:schemeClr val="tx2"/>
                </a:solidFill>
                <a:latin typeface="Arial" charset="0"/>
              </a:rPr>
              <a:t>Replaced by a focus on people</a:t>
            </a:r>
          </a:p>
        </p:txBody>
      </p:sp>
    </p:spTree>
    <p:extLst>
      <p:ext uri="{BB962C8B-B14F-4D97-AF65-F5344CB8AC3E}">
        <p14:creationId xmlns:p14="http://schemas.microsoft.com/office/powerpoint/2010/main" val="2133140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otprint Solu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feld 35"/>
          <p:cNvSpPr txBox="1">
            <a:spLocks noChangeArrowheads="1"/>
          </p:cNvSpPr>
          <p:nvPr/>
        </p:nvSpPr>
        <p:spPr bwMode="gray">
          <a:xfrm>
            <a:off x="1374775" y="404813"/>
            <a:ext cx="5172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 smtClean="0">
                <a:solidFill>
                  <a:srgbClr val="1F497D"/>
                </a:solidFill>
                <a:latin typeface="Arial" charset="0"/>
              </a:rPr>
              <a:t> Lone worker protection</a:t>
            </a:r>
          </a:p>
        </p:txBody>
      </p:sp>
      <p:sp>
        <p:nvSpPr>
          <p:cNvPr id="26" name="Rechteck 37"/>
          <p:cNvSpPr/>
          <p:nvPr/>
        </p:nvSpPr>
        <p:spPr bwMode="gray">
          <a:xfrm>
            <a:off x="304800" y="903288"/>
            <a:ext cx="8564563" cy="1854200"/>
          </a:xfrm>
          <a:prstGeom prst="rect">
            <a:avLst/>
          </a:prstGeom>
        </p:spPr>
        <p:txBody>
          <a:bodyPr lIns="72000" tIns="0" rIns="180000" bIns="0"/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Backed by Guardian24™ and SkyGuard™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Staff protection on smart phone &amp; tablet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Integrated panic buttons / alerts on phone and tablet forms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Compliant with BS8484 and BS5979 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Detailed location info supplied with each alert 24/7, 365 days / year</a:t>
            </a:r>
          </a:p>
          <a:p>
            <a:pPr marL="342900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66688"/>
            <a:ext cx="5667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3495675"/>
            <a:ext cx="469423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81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75707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Footprint Solu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999163"/>
            <a:ext cx="2406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feld 35"/>
          <p:cNvSpPr txBox="1">
            <a:spLocks noChangeArrowheads="1"/>
          </p:cNvSpPr>
          <p:nvPr/>
        </p:nvSpPr>
        <p:spPr bwMode="gray">
          <a:xfrm>
            <a:off x="2398713" y="323850"/>
            <a:ext cx="5172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18000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400" noProof="1" smtClean="0">
                <a:solidFill>
                  <a:srgbClr val="1F497D"/>
                </a:solidFill>
                <a:latin typeface="Arial" charset="0"/>
              </a:rPr>
              <a:t> Chip &amp; Pin payments</a:t>
            </a:r>
          </a:p>
        </p:txBody>
      </p:sp>
      <p:sp>
        <p:nvSpPr>
          <p:cNvPr id="26" name="Rechteck 37"/>
          <p:cNvSpPr/>
          <p:nvPr/>
        </p:nvSpPr>
        <p:spPr bwMode="gray">
          <a:xfrm>
            <a:off x="304800" y="903288"/>
            <a:ext cx="8564563" cy="1854200"/>
          </a:xfrm>
          <a:prstGeom prst="rect">
            <a:avLst/>
          </a:prstGeom>
        </p:spPr>
        <p:txBody>
          <a:bodyPr lIns="72000" tIns="0" rIns="180000" bIns="0"/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Chip &amp; Pin payment App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Accept secure, PCI accredited chip &amp; pin payments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Smart phones or tablet based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Immediate receipt generation</a:t>
            </a:r>
          </a:p>
          <a:p>
            <a:pPr marL="800100" lvl="1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Detailed transaction information &amp; payment in 48 hours</a:t>
            </a:r>
          </a:p>
          <a:p>
            <a:pPr marL="342900" indent="-3429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noProof="1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588"/>
            <a:ext cx="17478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719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</TotalTime>
  <Words>444</Words>
  <Application>Microsoft Office PowerPoint</Application>
  <PresentationFormat>On-screen Show (4:3)</PresentationFormat>
  <Paragraphs>134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Blank</vt:lpstr>
      <vt:lpstr>Office Theme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Golden Gates Housing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SD</dc:creator>
  <cp:lastModifiedBy>SGD Admin User</cp:lastModifiedBy>
  <cp:revision>6</cp:revision>
  <dcterms:created xsi:type="dcterms:W3CDTF">2015-02-27T14:23:35Z</dcterms:created>
  <dcterms:modified xsi:type="dcterms:W3CDTF">2015-03-02T08:20:47Z</dcterms:modified>
</cp:coreProperties>
</file>