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9" r:id="rId5"/>
    <p:sldId id="271" r:id="rId6"/>
    <p:sldId id="284" r:id="rId7"/>
    <p:sldId id="289" r:id="rId8"/>
    <p:sldId id="285" r:id="rId9"/>
    <p:sldId id="286" r:id="rId10"/>
    <p:sldId id="287" r:id="rId11"/>
    <p:sldId id="270" r:id="rId12"/>
    <p:sldId id="272" r:id="rId13"/>
    <p:sldId id="288" r:id="rId14"/>
    <p:sldId id="269" r:id="rId15"/>
    <p:sldId id="275" r:id="rId16"/>
    <p:sldId id="277" r:id="rId17"/>
    <p:sldId id="273" r:id="rId18"/>
    <p:sldId id="282" r:id="rId19"/>
    <p:sldId id="281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29E"/>
    <a:srgbClr val="BDD71A"/>
    <a:srgbClr val="FFB128"/>
    <a:srgbClr val="22B0FA"/>
    <a:srgbClr val="0072AE"/>
    <a:srgbClr val="3F0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9104" autoAdjust="0"/>
  </p:normalViewPr>
  <p:slideViewPr>
    <p:cSldViewPr snapToGrid="0" snapToObjects="1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DE21F-CB84-460D-96C6-C4D2DD371431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4FEAF-E914-4A10-82F0-988961BC5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6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FEAF-E914-4A10-82F0-988961BC5B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2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FEAF-E914-4A10-82F0-988961BC5B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42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FEAF-E914-4A10-82F0-988961BC5B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51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FEAF-E914-4A10-82F0-988961BC5B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2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4E75A-7FD7-470F-96CF-5AB00F43E276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0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F6EE7D-2E91-44D1-BD65-1D7D19E272B3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PUBLIC | INTERNAL USE ONLY | CONFIDENTIAL (UNCONTROLLED IF PRINTED)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914187-0D73-4A66-85E6-39FF6989F364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PUBLIC | INTERNAL USE ONLY | CONFIDENTIAL (UNCONTROLLED IF PRINTED)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C37C85-6E71-4550-886A-EF6EB5A8BB23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C9B5-9522-4DE9-A478-807C840985CB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1BD69-6F2E-42DE-B9BF-917C22690559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PUBLIC | INTERNAL USE ONLY | CONFIDENTIAL (UNCONTROLLED IF PRINTED)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22D195-4DA9-45C9-9EE0-8550AD731B26}" type="datetime1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PUBLIC | INTERNAL USE ONLY | CONFIDENTIAL (UNCONTROLLED IF PRINTED)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6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784E6D-05B7-47CD-96B7-3B83ABCCBE56}" type="datetime1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PUBLIC | INTERNAL USE ONLY | CONFIDENTIAL (UNCONTROLLED IF PRINTED)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4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DB3595-4882-4CC2-91AB-E1C0C9B2FD27}" type="datetime1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PUBLIC | INTERNAL USE ONLY | CONFIDENTIAL (UNCONTROLLED IF PRINTED)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B771C-4513-479B-8171-1EF061944A50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PUBLIC | INTERNAL USE ONLY | CONFIDENTIAL (UNCONTROLLED IF PRINTED)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8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BFE75-954B-4A63-B374-31CBD540B709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PUBLIC | INTERNAL USE ONLY | CONFIDENTIAL (UNCONTROLLED IF PRINTED)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EEA1-4437-EC4E-BAD6-077C14BE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0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VAG Rounded Std Thin"/>
          <a:ea typeface="+mj-ea"/>
          <a:cs typeface="VAG Rounded Std Thi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Wingdings" charset="2"/>
        <a:buChar char="§"/>
        <a:defRPr sz="3200" b="0" i="0" kern="1200">
          <a:solidFill>
            <a:schemeClr val="tx1"/>
          </a:solidFill>
          <a:latin typeface="VAG Rounded Std Thin"/>
          <a:ea typeface="+mn-ea"/>
          <a:cs typeface="VAG Rounded Std Thin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B128"/>
        </a:buClr>
        <a:buFont typeface="Wingdings" charset="2"/>
        <a:buChar char="§"/>
        <a:defRPr sz="2800" b="0" i="0" kern="1200">
          <a:solidFill>
            <a:schemeClr val="tx1"/>
          </a:solidFill>
          <a:latin typeface="VAG Rounded Std Thin"/>
          <a:ea typeface="+mn-ea"/>
          <a:cs typeface="VAG Rounded Std Thin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DD71A"/>
        </a:buClr>
        <a:buFont typeface="Wingdings" charset="2"/>
        <a:buChar char="§"/>
        <a:defRPr sz="2400" b="0" i="0" kern="1200">
          <a:solidFill>
            <a:schemeClr val="tx1"/>
          </a:solidFill>
          <a:latin typeface="VAG Rounded Std Thin"/>
          <a:ea typeface="+mn-ea"/>
          <a:cs typeface="VAG Rounded Std Thin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4829E"/>
        </a:buClr>
        <a:buFont typeface="Wingdings" charset="2"/>
        <a:buChar char="§"/>
        <a:defRPr sz="2000" b="0" i="0" kern="1200">
          <a:solidFill>
            <a:schemeClr val="tx1"/>
          </a:solidFill>
          <a:latin typeface="VAG Rounded Std Thin"/>
          <a:ea typeface="+mn-ea"/>
          <a:cs typeface="VAG Rounded Std Thin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4829E"/>
        </a:buClr>
        <a:buFont typeface="Arial"/>
        <a:buChar char="»"/>
        <a:defRPr sz="2000" b="0" i="0" kern="1200">
          <a:solidFill>
            <a:schemeClr val="tx1"/>
          </a:solidFill>
          <a:latin typeface="VAG Rounded Std Thin"/>
          <a:ea typeface="+mn-ea"/>
          <a:cs typeface="VAG Rounded Std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F0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verte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53" y="927317"/>
            <a:ext cx="3606801" cy="7017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699308"/>
            <a:ext cx="7772400" cy="1267070"/>
          </a:xfrm>
        </p:spPr>
        <p:txBody>
          <a:bodyPr>
            <a:normAutofit/>
          </a:bodyPr>
          <a:lstStyle/>
          <a:p>
            <a:r>
              <a:rPr lang="en-US" sz="5400" spc="-150" dirty="0" smtClean="0">
                <a:solidFill>
                  <a:schemeClr val="accent2"/>
                </a:solidFill>
                <a:latin typeface="Museo Slab 500 Regular"/>
                <a:cs typeface="Museo Slab 500 Regular"/>
              </a:rPr>
              <a:t>Adopting Agile</a:t>
            </a:r>
            <a:endParaRPr lang="en-US" sz="5400" spc="-150" dirty="0">
              <a:solidFill>
                <a:schemeClr val="accent2"/>
              </a:solidFill>
              <a:latin typeface="Museo Slab 500 Regular"/>
              <a:cs typeface="Museo Slab 500 Regular"/>
            </a:endParaRPr>
          </a:p>
        </p:txBody>
      </p:sp>
      <p:sp>
        <p:nvSpPr>
          <p:cNvPr id="12" name="Subtitle 7"/>
          <p:cNvSpPr txBox="1">
            <a:spLocks/>
          </p:cNvSpPr>
          <p:nvPr/>
        </p:nvSpPr>
        <p:spPr>
          <a:xfrm>
            <a:off x="1411553" y="4638187"/>
            <a:ext cx="6400800" cy="813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pc="120" dirty="0">
              <a:solidFill>
                <a:schemeClr val="bg1"/>
              </a:solidFill>
            </a:endParaRPr>
          </a:p>
        </p:txBody>
      </p:sp>
      <p:sp>
        <p:nvSpPr>
          <p:cNvPr id="14" name="Subtitle 7"/>
          <p:cNvSpPr txBox="1">
            <a:spLocks/>
          </p:cNvSpPr>
          <p:nvPr/>
        </p:nvSpPr>
        <p:spPr>
          <a:xfrm>
            <a:off x="1411553" y="4831006"/>
            <a:ext cx="6400800" cy="813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spc="120" dirty="0">
              <a:solidFill>
                <a:schemeClr val="bg1"/>
              </a:solidFill>
            </a:endParaRPr>
          </a:p>
        </p:txBody>
      </p:sp>
      <p:sp>
        <p:nvSpPr>
          <p:cNvPr id="15" name="Subtitle 7"/>
          <p:cNvSpPr txBox="1">
            <a:spLocks/>
          </p:cNvSpPr>
          <p:nvPr/>
        </p:nvSpPr>
        <p:spPr>
          <a:xfrm>
            <a:off x="1411553" y="4831006"/>
            <a:ext cx="6400800" cy="813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spc="12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7"/>
          <p:cNvSpPr>
            <a:spLocks noGrp="1"/>
          </p:cNvSpPr>
          <p:nvPr>
            <p:ph type="subTitle" idx="1"/>
          </p:nvPr>
        </p:nvSpPr>
        <p:spPr>
          <a:xfrm>
            <a:off x="-25102" y="4955044"/>
            <a:ext cx="9169102" cy="948747"/>
          </a:xfrm>
        </p:spPr>
        <p:txBody>
          <a:bodyPr>
            <a:normAutofit/>
          </a:bodyPr>
          <a:lstStyle/>
          <a:p>
            <a:r>
              <a:rPr lang="en-US" spc="120" dirty="0" smtClean="0">
                <a:solidFill>
                  <a:srgbClr val="22B0FA"/>
                </a:solidFill>
                <a:latin typeface="VAG Rounded Std Thin"/>
                <a:cs typeface="VAG Rounded Std Thin"/>
              </a:rPr>
              <a:t>Jenny McCulloch, </a:t>
            </a:r>
            <a:r>
              <a:rPr lang="en-US" sz="1900" spc="120" dirty="0" smtClean="0">
                <a:solidFill>
                  <a:srgbClr val="22B0FA"/>
                </a:solidFill>
                <a:latin typeface="VAG Rounded Std Thin"/>
                <a:cs typeface="VAG Rounded Std Thin"/>
              </a:rPr>
              <a:t>Director of Product Innovation</a:t>
            </a:r>
          </a:p>
        </p:txBody>
      </p:sp>
      <p:sp>
        <p:nvSpPr>
          <p:cNvPr id="10" name="Subtitle 7"/>
          <p:cNvSpPr txBox="1">
            <a:spLocks/>
          </p:cNvSpPr>
          <p:nvPr/>
        </p:nvSpPr>
        <p:spPr>
          <a:xfrm>
            <a:off x="1403648" y="4361535"/>
            <a:ext cx="6400800" cy="813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20" dirty="0" smtClean="0">
                <a:solidFill>
                  <a:srgbClr val="BDD71A"/>
                </a:solidFill>
              </a:rPr>
              <a:t>Paul Creamer, </a:t>
            </a:r>
            <a:r>
              <a:rPr lang="en-US" sz="2800" spc="120" dirty="0" smtClean="0">
                <a:solidFill>
                  <a:srgbClr val="BDD71A"/>
                </a:solidFill>
              </a:rPr>
              <a:t>CTO</a:t>
            </a:r>
            <a:endParaRPr lang="en-US" sz="2800" spc="120" dirty="0">
              <a:solidFill>
                <a:srgbClr val="BDD7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Team working well together</a:t>
            </a:r>
          </a:p>
          <a:p>
            <a:r>
              <a:rPr lang="en-GB" dirty="0" smtClean="0"/>
              <a:t>60% along the road</a:t>
            </a:r>
          </a:p>
          <a:p>
            <a:r>
              <a:rPr lang="en-GB" dirty="0" smtClean="0"/>
              <a:t>Massive change in productivity</a:t>
            </a:r>
          </a:p>
          <a:p>
            <a:r>
              <a:rPr lang="en-GB" dirty="0" smtClean="0"/>
              <a:t>Releasing a new product with monthly updates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3975100"/>
            <a:ext cx="2952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F0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verte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6" y="1612901"/>
            <a:ext cx="4693625" cy="913191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562449"/>
            <a:ext cx="6400800" cy="813045"/>
          </a:xfrm>
        </p:spPr>
        <p:txBody>
          <a:bodyPr>
            <a:normAutofit/>
          </a:bodyPr>
          <a:lstStyle/>
          <a:p>
            <a:r>
              <a:rPr lang="en-US" spc="120" dirty="0" smtClean="0">
                <a:solidFill>
                  <a:srgbClr val="22B0FA"/>
                </a:solidFill>
                <a:latin typeface="VAG Rounded Std Thin"/>
                <a:cs typeface="VAG Rounded Std Thin"/>
              </a:rPr>
              <a:t>THANK YOU</a:t>
            </a:r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1371600" y="5411852"/>
            <a:ext cx="6400800" cy="813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AG Rounded Std Thin"/>
                <a:ea typeface="+mn-ea"/>
                <a:cs typeface="VAG Rounded Std Thi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20" dirty="0" smtClean="0">
                <a:solidFill>
                  <a:srgbClr val="FFB128"/>
                </a:solidFill>
              </a:rPr>
              <a:t>www.housingpartners.co.uk</a:t>
            </a:r>
            <a:endParaRPr lang="en-US" spc="120" dirty="0">
              <a:solidFill>
                <a:srgbClr val="FFB128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PUBLIC | INTERNAL USE ONLY | CONFIDENTIAL (UNCONTROLLED IF PRINTED)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PUBLIC | INTERNAL USE ONLY | CONFIDENTIAL (UNCONTROLLED IF PRINTED)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68" y="0"/>
            <a:ext cx="9452116" cy="68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So, what are the benefits of Agile for our customer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Involvement and collaboration</a:t>
            </a:r>
          </a:p>
          <a:p>
            <a:r>
              <a:rPr lang="en-GB" dirty="0" smtClean="0"/>
              <a:t>Deliver software frequently on a short timescale</a:t>
            </a:r>
          </a:p>
          <a:p>
            <a:r>
              <a:rPr lang="en-GB" dirty="0" smtClean="0"/>
              <a:t>Continual customer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engagement and fast </a:t>
            </a:r>
            <a:br>
              <a:rPr lang="en-GB" dirty="0" smtClean="0"/>
            </a:br>
            <a:r>
              <a:rPr lang="en-GB" dirty="0" smtClean="0"/>
              <a:t>feedback loop</a:t>
            </a:r>
          </a:p>
          <a:p>
            <a:r>
              <a:rPr lang="en-GB" dirty="0" smtClean="0"/>
              <a:t>Improved product </a:t>
            </a:r>
            <a:br>
              <a:rPr lang="en-GB" dirty="0" smtClean="0"/>
            </a:br>
            <a:r>
              <a:rPr lang="en-GB" dirty="0" smtClean="0"/>
              <a:t>visibility</a:t>
            </a:r>
          </a:p>
          <a:p>
            <a:r>
              <a:rPr lang="en-GB" b="1" dirty="0" smtClean="0">
                <a:solidFill>
                  <a:schemeClr val="accent2"/>
                </a:solidFill>
              </a:rPr>
              <a:t>Happy and Involved Customers!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8197">
            <a:off x="5351091" y="3086254"/>
            <a:ext cx="3546563" cy="26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73" y="274638"/>
            <a:ext cx="7622517" cy="5851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PUBLIC | INTERNAL USE ONLY | CONFIDENTIAL (UNCONTROLLED IF PRINTED)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we’ve learnt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606992"/>
            <a:ext cx="40930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General resistance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Lack of understanding that change takes time – not overnight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Lack of understanding of Agile from a management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Availability of personnel with necessary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Project complexity (</a:t>
            </a:r>
            <a:r>
              <a:rPr lang="en-GB" dirty="0" err="1" smtClean="0"/>
              <a:t>HomeSwapper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85657" y="1806660"/>
            <a:ext cx="40930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Loss of management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Lack of upfront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Lack of documentations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Lack of predictability</a:t>
            </a:r>
            <a:endParaRPr lang="en-GB" dirty="0"/>
          </a:p>
        </p:txBody>
      </p:sp>
      <p:pic>
        <p:nvPicPr>
          <p:cNvPr id="1030" name="Picture 6" descr="http://c711100.r0.cf2.rackcdn.com/barr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78" y="3628066"/>
            <a:ext cx="2826385" cy="253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48468" y="1004887"/>
            <a:ext cx="6391275" cy="5534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733" y="294601"/>
            <a:ext cx="735874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The Agile Manifesto</a:t>
            </a:r>
            <a:endParaRPr lang="en-GB" sz="2000" dirty="0" smtClean="0"/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629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 descr="The Agile 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4" y="-5827"/>
            <a:ext cx="6422571" cy="654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Challenge</a:t>
            </a:r>
          </a:p>
          <a:p>
            <a:r>
              <a:rPr lang="en-GB" dirty="0"/>
              <a:t>Why is Cloud Technology the way forward</a:t>
            </a:r>
          </a:p>
          <a:p>
            <a:r>
              <a:rPr lang="en-GB" dirty="0" smtClean="0"/>
              <a:t>The Agile Manifesto</a:t>
            </a:r>
          </a:p>
          <a:p>
            <a:r>
              <a:rPr lang="en-GB" dirty="0" smtClean="0"/>
              <a:t>What we did to implement Agile and move to Cloud technology</a:t>
            </a:r>
          </a:p>
          <a:p>
            <a:r>
              <a:rPr lang="en-GB" dirty="0"/>
              <a:t>How does it benefit the customer</a:t>
            </a:r>
          </a:p>
          <a:p>
            <a:r>
              <a:rPr lang="en-GB" dirty="0" smtClean="0"/>
              <a:t>What we’ve learnt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 - 2014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development team was not delivering quickly enough </a:t>
            </a:r>
          </a:p>
          <a:p>
            <a:r>
              <a:rPr lang="en-GB" dirty="0" smtClean="0"/>
              <a:t>The requirements had changed by the time the software was released</a:t>
            </a:r>
          </a:p>
          <a:p>
            <a:r>
              <a:rPr lang="en-GB" dirty="0" smtClean="0"/>
              <a:t>The development team appeared to work in isolation</a:t>
            </a:r>
          </a:p>
          <a:p>
            <a:r>
              <a:rPr lang="en-GB" dirty="0"/>
              <a:t>The development </a:t>
            </a:r>
            <a:r>
              <a:rPr lang="en-GB" dirty="0" smtClean="0"/>
              <a:t>team felt undervalued</a:t>
            </a:r>
          </a:p>
          <a:p>
            <a:r>
              <a:rPr lang="en-GB" dirty="0" smtClean="0"/>
              <a:t>The business was not happy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342"/>
            <a:ext cx="8229600" cy="483282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Requirement</a:t>
            </a:r>
          </a:p>
          <a:p>
            <a:pPr lvl="1"/>
            <a:r>
              <a:rPr lang="en-GB" dirty="0" smtClean="0"/>
              <a:t>Flexibility to increase capacity quickly</a:t>
            </a:r>
          </a:p>
          <a:p>
            <a:pPr lvl="1"/>
            <a:r>
              <a:rPr lang="en-GB" dirty="0" smtClean="0"/>
              <a:t>Choice between replacing existing hosted infrastructure or moving to cloud</a:t>
            </a:r>
          </a:p>
          <a:p>
            <a:pPr lvl="1"/>
            <a:r>
              <a:rPr lang="en-GB" dirty="0" smtClean="0"/>
              <a:t>Wanted greater resilience</a:t>
            </a:r>
          </a:p>
          <a:p>
            <a:pPr lvl="1"/>
            <a:r>
              <a:rPr lang="en-GB" dirty="0"/>
              <a:t>Did not want to expand infrastructure team</a:t>
            </a:r>
          </a:p>
          <a:p>
            <a:r>
              <a:rPr lang="en-GB" dirty="0" smtClean="0"/>
              <a:t>Solution</a:t>
            </a:r>
          </a:p>
          <a:p>
            <a:pPr lvl="1"/>
            <a:r>
              <a:rPr lang="en-GB" dirty="0" smtClean="0"/>
              <a:t>Agile approach using the cloud</a:t>
            </a:r>
          </a:p>
          <a:p>
            <a:pPr lvl="1"/>
            <a:r>
              <a:rPr lang="en-GB" dirty="0" smtClean="0"/>
              <a:t>Iterated available solutions</a:t>
            </a:r>
          </a:p>
          <a:p>
            <a:pPr lvl="1"/>
            <a:r>
              <a:rPr lang="en-GB" dirty="0" smtClean="0"/>
              <a:t>Used off-the-shelf solutions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35" y="4836795"/>
            <a:ext cx="44767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789"/>
          </a:xfrm>
        </p:spPr>
        <p:txBody>
          <a:bodyPr/>
          <a:lstStyle/>
          <a:p>
            <a:r>
              <a:rPr lang="en-GB" dirty="0" smtClean="0"/>
              <a:t>Outsource the development to Spain</a:t>
            </a:r>
          </a:p>
          <a:p>
            <a:pPr lvl="1"/>
            <a:r>
              <a:rPr lang="en-GB" dirty="0" smtClean="0"/>
              <a:t>Cheap labour</a:t>
            </a:r>
          </a:p>
          <a:p>
            <a:pPr lvl="1"/>
            <a:r>
              <a:rPr lang="en-GB" dirty="0" smtClean="0"/>
              <a:t>Give the problem to someone else</a:t>
            </a:r>
          </a:p>
          <a:p>
            <a:r>
              <a:rPr lang="en-GB" dirty="0"/>
              <a:t>	</a:t>
            </a:r>
            <a:r>
              <a:rPr lang="en-GB" dirty="0" smtClean="0"/>
              <a:t>Reduce UK staff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143" y="3544025"/>
            <a:ext cx="3409950" cy="24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Recruit a UK development team</a:t>
            </a:r>
          </a:p>
          <a:p>
            <a:r>
              <a:rPr lang="en-GB" dirty="0" smtClean="0"/>
              <a:t>Introduce Agile</a:t>
            </a:r>
          </a:p>
          <a:p>
            <a:pPr lvl="1"/>
            <a:r>
              <a:rPr lang="en-GB" dirty="0" smtClean="0"/>
              <a:t>Read the books</a:t>
            </a:r>
          </a:p>
          <a:p>
            <a:pPr lvl="1"/>
            <a:r>
              <a:rPr lang="en-GB" dirty="0" smtClean="0"/>
              <a:t>Start stand-ups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https://dut2up1aqgazz.cloudfront.net/065d2131/m/9781118026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75" y="2404448"/>
            <a:ext cx="25050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untaingoatsoftware.com/uploads/reviews/succeeding-with-agile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12" y="3918290"/>
            <a:ext cx="1806839" cy="235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cx.images-amazon.com/images/I/41Np7EWbZHL._SY344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13" y="4168161"/>
            <a:ext cx="1598157" cy="24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259"/>
            <a:ext cx="9189245" cy="6126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22" y="-100919"/>
            <a:ext cx="8229600" cy="1143000"/>
          </a:xfrm>
        </p:spPr>
        <p:txBody>
          <a:bodyPr/>
          <a:lstStyle/>
          <a:p>
            <a:r>
              <a:rPr lang="en-GB" dirty="0" smtClean="0"/>
              <a:t>Solution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371" y="4204381"/>
            <a:ext cx="7859486" cy="3600677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Recognise that it is a journey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Train key staff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Reset the business expectation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Start the journey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AutoShape 6" descr="Image result for start of a jour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-axis.in/images/scrum-methodolog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5" y="754495"/>
            <a:ext cx="8370125" cy="55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1257" y="2495"/>
            <a:ext cx="8229600" cy="1184956"/>
          </a:xfrm>
        </p:spPr>
        <p:txBody>
          <a:bodyPr/>
          <a:lstStyle/>
          <a:p>
            <a:r>
              <a:rPr lang="en-GB" dirty="0" smtClean="0"/>
              <a:t>Agile in Practice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59" y="2845719"/>
            <a:ext cx="674914" cy="67491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0" y="983570"/>
            <a:ext cx="729343" cy="729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89" y="1125992"/>
            <a:ext cx="1230967" cy="923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74" y="2791289"/>
            <a:ext cx="1179383" cy="884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43" y="2613071"/>
            <a:ext cx="1230086" cy="922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2458" y="5310248"/>
            <a:ext cx="1438557" cy="6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EEA1-4437-EC4E-BAD6-077C14BE6E04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http://www-tc.pbs.org/mediashift/wp-content/uploads/sites/8/2013/12/agile_broussard_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" y="250374"/>
            <a:ext cx="9138838" cy="65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v2">
  <a:themeElements>
    <a:clrScheme name="Housing Partners 1">
      <a:dk1>
        <a:srgbClr val="3F0D5A"/>
      </a:dk1>
      <a:lt1>
        <a:sysClr val="window" lastClr="FFFFFF"/>
      </a:lt1>
      <a:dk2>
        <a:srgbClr val="1F497D"/>
      </a:dk2>
      <a:lt2>
        <a:srgbClr val="EEECE1"/>
      </a:lt2>
      <a:accent1>
        <a:srgbClr val="22B0FA"/>
      </a:accent1>
      <a:accent2>
        <a:srgbClr val="FFB128"/>
      </a:accent2>
      <a:accent3>
        <a:srgbClr val="BDD71A"/>
      </a:accent3>
      <a:accent4>
        <a:srgbClr val="94829E"/>
      </a:accent4>
      <a:accent5>
        <a:srgbClr val="7F39A5"/>
      </a:accent5>
      <a:accent6>
        <a:srgbClr val="D08400"/>
      </a:accent6>
      <a:hlink>
        <a:srgbClr val="0072AE"/>
      </a:hlink>
      <a:folHlink>
        <a:srgbClr val="0072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2D64E42-4EAF-48ED-BE00-844CBE6A7AC1}" vid="{5B2830FE-72EB-452A-BFC7-6BF1E05C66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85F96E8880947884CD69D4DE3EA59" ma:contentTypeVersion="2" ma:contentTypeDescription="Create a new document." ma:contentTypeScope="" ma:versionID="b0ee68cf7e3adeb3731eb7d3378832d2">
  <xsd:schema xmlns:xsd="http://www.w3.org/2001/XMLSchema" xmlns:xs="http://www.w3.org/2001/XMLSchema" xmlns:p="http://schemas.microsoft.com/office/2006/metadata/properties" xmlns:ns2="35c4174f-ca5d-49f3-b81a-004b2ccc7c19" xmlns:ns3="0d9591d0-ff5c-417c-a517-a7231e867c53" targetNamespace="http://schemas.microsoft.com/office/2006/metadata/properties" ma:root="true" ma:fieldsID="9cce1bc2347c10ac201a42bbdd87f262" ns2:_="" ns3:_="">
    <xsd:import namespace="35c4174f-ca5d-49f3-b81a-004b2ccc7c19"/>
    <xsd:import namespace="0d9591d0-ff5c-417c-a517-a7231e867c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4174f-ca5d-49f3-b81a-004b2ccc7c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591d0-ff5c-417c-a517-a7231e867c53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5c4174f-ca5d-49f3-b81a-004b2ccc7c19">
      <UserInfo>
        <DisplayName>Paul Creamer</DisplayName>
        <AccountId>52</AccountId>
        <AccountType/>
      </UserInfo>
      <UserInfo>
        <DisplayName>Andrea Bull</DisplayName>
        <AccountId>81</AccountId>
        <AccountType/>
      </UserInfo>
      <UserInfo>
        <DisplayName>Darryn Golby</DisplayName>
        <AccountId>42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65B6D2A-7C00-48BA-8BDC-30AF5D1D5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4174f-ca5d-49f3-b81a-004b2ccc7c19"/>
    <ds:schemaRef ds:uri="0d9591d0-ff5c-417c-a517-a7231e867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46344E-9A51-4516-8DE5-301B3B26FB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5ED31C-5753-4019-8E36-7D208570486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5c4174f-ca5d-49f3-b81a-004b2ccc7c19"/>
    <ds:schemaRef ds:uri="http://purl.org/dc/terms/"/>
    <ds:schemaRef ds:uri="0d9591d0-ff5c-417c-a517-a7231e867c5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HousingPartners</Template>
  <TotalTime>426</TotalTime>
  <Words>339</Words>
  <Application>Microsoft Office PowerPoint</Application>
  <PresentationFormat>On-screen Show (4:3)</PresentationFormat>
  <Paragraphs>92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Museo Slab 500 Regular</vt:lpstr>
      <vt:lpstr>VAG Rounded Std Thin</vt:lpstr>
      <vt:lpstr>Wingdings</vt:lpstr>
      <vt:lpstr>Powerpoint Template v2</vt:lpstr>
      <vt:lpstr>Adopting Agile</vt:lpstr>
      <vt:lpstr>Outline </vt:lpstr>
      <vt:lpstr>The Challenge - 2014</vt:lpstr>
      <vt:lpstr>Infrastructure</vt:lpstr>
      <vt:lpstr>1st Solution</vt:lpstr>
      <vt:lpstr>2nd Solution</vt:lpstr>
      <vt:lpstr>Solution 3</vt:lpstr>
      <vt:lpstr>Agile in Practice</vt:lpstr>
      <vt:lpstr>PowerPoint Presentation</vt:lpstr>
      <vt:lpstr>Where are we now</vt:lpstr>
      <vt:lpstr>PowerPoint Presentation</vt:lpstr>
      <vt:lpstr>PowerPoint Presentation</vt:lpstr>
      <vt:lpstr>So, what are the benefits of Agile for our customer</vt:lpstr>
      <vt:lpstr>PowerPoint Presentation</vt:lpstr>
      <vt:lpstr>What we’ve learnt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Jenny McCulloch</dc:creator>
  <cp:keywords/>
  <dc:description/>
  <cp:lastModifiedBy>Andrea Bull</cp:lastModifiedBy>
  <cp:revision>33</cp:revision>
  <dcterms:created xsi:type="dcterms:W3CDTF">2015-02-25T08:12:17Z</dcterms:created>
  <dcterms:modified xsi:type="dcterms:W3CDTF">2015-03-04T12:03:37Z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0x01010059D85F96E8880947884CD69D4DE3EA59</vt:lpwstr>
  </property>
</Properties>
</file>