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7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3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40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38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41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19" Type="http://schemas.openxmlformats.org/officeDocument/2006/relationships/slide" Target="slides/slide14.xml"/><Relationship Id="rId36" Type="http://schemas.openxmlformats.org/officeDocument/2006/relationships/slide" Target="slides/slide3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12" Type="http://schemas.openxmlformats.org/officeDocument/2006/relationships/slide" Target="slides/slide7.xml"/><Relationship Id="rId31" Type="http://schemas.openxmlformats.org/officeDocument/2006/relationships/slide" Target="slides/slide26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29" Type="http://schemas.openxmlformats.org/officeDocument/2006/relationships/slide" Target="slides/slide2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" Type="http://schemas.openxmlformats.org/officeDocument/2006/relationships/presProps" Target="presProps.xml"/><Relationship Id="rId21" Type="http://schemas.openxmlformats.org/officeDocument/2006/relationships/slide" Target="slides/slide16.xml"/><Relationship Id="rId40" Type="http://schemas.openxmlformats.org/officeDocument/2006/relationships/slide" Target="slides/slide35.xml"/><Relationship Id="rId1" Type="http://schemas.openxmlformats.org/officeDocument/2006/relationships/theme" Target="theme/theme2.xml"/><Relationship Id="rId22" Type="http://schemas.openxmlformats.org/officeDocument/2006/relationships/slide" Target="slides/slide17.xml"/><Relationship Id="rId41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23" Type="http://schemas.openxmlformats.org/officeDocument/2006/relationships/slide" Target="slides/slide18.xml"/><Relationship Id="rId42" Type="http://schemas.openxmlformats.org/officeDocument/2006/relationships/slide" Target="slides/slide37.xml"/><Relationship Id="rId3" Type="http://schemas.openxmlformats.org/officeDocument/2006/relationships/tableStyles" Target="tableStyles.xml"/><Relationship Id="rId24" Type="http://schemas.openxmlformats.org/officeDocument/2006/relationships/slide" Target="slides/slide19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" Type="http://schemas.openxmlformats.org/officeDocument/2006/relationships/image" Target="../media/image0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6525" y="2394500"/>
            <a:ext cx="5797476" cy="446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ctrTitle"/>
          </p:nvPr>
        </p:nvSpPr>
        <p:spPr>
          <a:xfrm>
            <a:off x="471287" y="1201400"/>
            <a:ext cx="8201399" cy="53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471300" y="1649975"/>
            <a:ext cx="8201399" cy="531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24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457200" y="1093300"/>
            <a:ext cx="8229600" cy="5474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rgbClr val="5B8F22"/>
              </a:buClr>
              <a:buSzPct val="100000"/>
              <a:defRPr sz="1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rgbClr val="5B8F22"/>
              </a:buClr>
              <a:buSzPct val="100000"/>
              <a:defRPr sz="1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rgbClr val="5B8F22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093300"/>
            <a:ext cx="3994500" cy="5474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4692275" y="1093300"/>
            <a:ext cx="3994500" cy="5474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with large and small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093300"/>
            <a:ext cx="5150099" cy="5474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5723275" y="1093300"/>
            <a:ext cx="2963400" cy="5474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image" Target="../media/image00.png"/><Relationship Id="rId1" Type="http://schemas.openxmlformats.org/officeDocument/2006/relationships/image" Target="../media/image01.png"/><Relationship Id="rId4" Type="http://schemas.openxmlformats.org/officeDocument/2006/relationships/slideLayout" Target="../slideLayouts/slideLayout2.xml"/><Relationship Id="rId3" Type="http://schemas.openxmlformats.org/officeDocument/2006/relationships/slideLayout" Target="../slideLayouts/slideLayout1.xml"/><Relationship Id="rId9" Type="http://schemas.openxmlformats.org/officeDocument/2006/relationships/theme" Target="../theme/theme3.xml"/><Relationship Id="rId6" Type="http://schemas.openxmlformats.org/officeDocument/2006/relationships/slideLayout" Target="../slideLayouts/slideLayout4.xml"/><Relationship Id="rId5" Type="http://schemas.openxmlformats.org/officeDocument/2006/relationships/slideLayout" Target="../slideLayouts/slideLayout3.xml"/><Relationship Id="rId8" Type="http://schemas.openxmlformats.org/officeDocument/2006/relationships/slideLayout" Target="../slideLayouts/slideLayout6.xml"/><Relationship Id="rId7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rgbClr val="5B8F22"/>
              </a:buClr>
              <a:buSzPct val="100000"/>
              <a:buNone/>
              <a:defRPr b="1" sz="2400">
                <a:solidFill>
                  <a:srgbClr val="5B8F22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093300"/>
            <a:ext cx="8229600" cy="54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rgbClr val="5B8F22"/>
              </a:buClr>
              <a:buSzPct val="100000"/>
              <a:defRPr sz="18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rgbClr val="5B8F22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rgbClr val="5B8F22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rgbClr val="5B8F22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rgbClr val="5B8F22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rgbClr val="5B8F22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rgbClr val="5B8F22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rgbClr val="5B8F22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rgbClr val="5B8F22"/>
              </a:buClr>
              <a:buSzPct val="100000"/>
              <a:buChar char="●"/>
              <a:defRPr sz="1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7" name="Shape 7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768950" y="163876"/>
            <a:ext cx="876424" cy="6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911662"/>
            <a:ext cx="8229598" cy="337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09.pn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Relationship Id="rId3" Type="http://schemas.openxmlformats.org/officeDocument/2006/relationships/image" Target="../media/image39.png"/><Relationship Id="rId5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03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Relationship Id="rId3" Type="http://schemas.openxmlformats.org/officeDocument/2006/relationships/image" Target="../media/image43.png"/><Relationship Id="rId5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56.png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53.png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08.png"/><Relationship Id="rId3" Type="http://schemas.openxmlformats.org/officeDocument/2006/relationships/image" Target="../media/image04.png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image" Target="../media/image06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3" Type="http://schemas.openxmlformats.org/officeDocument/2006/relationships/image" Target="../media/image05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7.png"/><Relationship Id="rId4" Type="http://schemas.openxmlformats.org/officeDocument/2006/relationships/image" Target="../media/image07.png"/><Relationship Id="rId11" Type="http://schemas.openxmlformats.org/officeDocument/2006/relationships/image" Target="../media/image21.png"/><Relationship Id="rId3" Type="http://schemas.openxmlformats.org/officeDocument/2006/relationships/image" Target="../media/image19.png"/><Relationship Id="rId9" Type="http://schemas.openxmlformats.org/officeDocument/2006/relationships/image" Target="../media/image16.png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8" Type="http://schemas.openxmlformats.org/officeDocument/2006/relationships/image" Target="../media/image12.png"/><Relationship Id="rId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ctrTitle"/>
          </p:nvPr>
        </p:nvSpPr>
        <p:spPr>
          <a:xfrm>
            <a:off x="471287" y="1201400"/>
            <a:ext cx="8201399" cy="5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What’s next for the key suppliers to the sector?</a:t>
            </a:r>
          </a:p>
        </p:txBody>
      </p:sp>
      <p:sp>
        <p:nvSpPr>
          <p:cNvPr id="29" name="Shape 29"/>
          <p:cNvSpPr txBox="1"/>
          <p:nvPr>
            <p:ph idx="1" type="subTitle"/>
          </p:nvPr>
        </p:nvSpPr>
        <p:spPr>
          <a:xfrm>
            <a:off x="471300" y="1649975"/>
            <a:ext cx="8201399" cy="5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-GB"/>
              <a:t>Aidan Dunphy</a:t>
            </a:r>
          </a:p>
          <a:p>
            <a:pPr rtl="0">
              <a:spcBef>
                <a:spcPts val="0"/>
              </a:spcBef>
              <a:buNone/>
            </a:pPr>
            <a:r>
              <a:rPr lang="en-GB" sz="1800"/>
              <a:t>Head of Product Strategy</a:t>
            </a:r>
          </a:p>
          <a:p>
            <a:pPr rtl="0">
              <a:spcBef>
                <a:spcPts val="0"/>
              </a:spcBef>
              <a:buNone/>
            </a:pPr>
            <a:r>
              <a:rPr lang="en-GB" sz="1800"/>
              <a:t>Orchard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en-GB" sz="1800"/>
              <a:t>March 2015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How are these solutions positioned?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5208100" y="1427950"/>
            <a:ext cx="34809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Housing, Asset and CRM seen as core functions, yet not all respondents were using all three.  Rental and repairs modules are ‘frequent use’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Few feel they have optimal levels of integration with many ‘mix and match’ solutions, particularly with specialist Finance modules and Sage used for payroll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Few feel they have a highly bespoke solution 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00800"/>
            <a:ext cx="4750899" cy="428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Strengths</a:t>
            </a:r>
          </a:p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GB"/>
              <a:t>Functionality a hygiene factor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Most common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good customer service experience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positive relationship with the supplier </a:t>
            </a:r>
          </a:p>
          <a:p>
            <a:pPr lvl="1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1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/>
              <a:t>Also mentioned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Remote or mobile access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Strong integration capabilities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Frequent updates*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GB"/>
              <a:t>* although too many also cited as negative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200" y="1709525"/>
            <a:ext cx="3591350" cy="359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Ahem… weaknesses...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457200" y="1275550"/>
            <a:ext cx="4876799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Many issues with their current software, predominantly: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Integration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Staff skill set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Functionality and complexity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Support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/>
              <a:t>IT and Finance paint a similar picture, however IT Directors gave more detailed feedback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/>
              <a:t>Finance focus on integration / data interrogation capabilities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200" y="1792237"/>
            <a:ext cx="3624499" cy="36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Weakness: Integration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1096625" y="2034437"/>
            <a:ext cx="4164600" cy="149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/>
              <a:t>Limited integration of Finance / HR</a:t>
            </a:r>
          </a:p>
          <a:p>
            <a:pPr rtl="0">
              <a:spcBef>
                <a:spcPts val="0"/>
              </a:spcBef>
              <a:buNone/>
            </a:pPr>
            <a:r>
              <a:rPr lang="en-GB"/>
              <a:t>Want to be able to mix and match different vendors’ solutions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525" y="1275550"/>
            <a:ext cx="3504074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49" y="3583350"/>
            <a:ext cx="2703974" cy="270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>
            <p:ph idx="2" type="body"/>
          </p:nvPr>
        </p:nvSpPr>
        <p:spPr>
          <a:xfrm>
            <a:off x="3374750" y="4390962"/>
            <a:ext cx="4164600" cy="149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Some feel ‘locked in’ to inferior modules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Customisation inadequate - have to compromise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Weakness: Staff skill set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4110175" y="1290575"/>
            <a:ext cx="45786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Perceived complexity of software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Challenging to maintain consistent level of staff skill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Ongoing updates to processes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Mainly an IT concern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idx="2" type="body"/>
          </p:nvPr>
        </p:nvSpPr>
        <p:spPr>
          <a:xfrm>
            <a:off x="609600" y="4713750"/>
            <a:ext cx="5224500" cy="114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small organisations can not afford to employ software specialists on site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83277"/>
            <a:ext cx="3475675" cy="217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3223" y="3455600"/>
            <a:ext cx="2365551" cy="30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Weakness: Functionality / Complexity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457200" y="1504150"/>
            <a:ext cx="4363199" cy="19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Many feel systems are complex and multi-staged for ‘simple tasks’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“Unfathomable, not logical and not user friendly”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Perceived redundancy in content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466" y="1137625"/>
            <a:ext cx="3471582" cy="244957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>
            <p:ph idx="2" type="body"/>
          </p:nvPr>
        </p:nvSpPr>
        <p:spPr>
          <a:xfrm>
            <a:off x="4820400" y="4006975"/>
            <a:ext cx="3851400" cy="212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Manual rather than automatic updating of accounts / data transfer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Lack of mobile access/solution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Complexity of reporting and data interrogation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100" y="3816630"/>
            <a:ext cx="3851399" cy="241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Weakness: Support</a:t>
            </a:r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694050" y="1808950"/>
            <a:ext cx="4994699" cy="1474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find support lacking - issues and updates can be slow to resolve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Perception that developments from suppliers are not particularly visible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75550"/>
            <a:ext cx="3023900" cy="33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350" y="3663125"/>
            <a:ext cx="3520399" cy="25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>
            <p:ph idx="2" type="body"/>
          </p:nvPr>
        </p:nvSpPr>
        <p:spPr>
          <a:xfrm>
            <a:off x="457200" y="4936425"/>
            <a:ext cx="4994699" cy="130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smaller companies feel unable to influence or drive development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Decision making process</a:t>
            </a:r>
          </a:p>
        </p:txBody>
      </p:sp>
      <p:sp>
        <p:nvSpPr>
          <p:cNvPr id="169" name="Shape 169"/>
          <p:cNvSpPr/>
          <p:nvPr/>
        </p:nvSpPr>
        <p:spPr>
          <a:xfrm>
            <a:off x="3631703" y="1642024"/>
            <a:ext cx="5292000" cy="558599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Is it delivering value for money and functionality – does it ‘fit’? Any issues? Many departments may contribute</a:t>
            </a:r>
          </a:p>
        </p:txBody>
      </p:sp>
      <p:sp>
        <p:nvSpPr>
          <p:cNvPr id="170" name="Shape 170"/>
          <p:cNvSpPr/>
          <p:nvPr/>
        </p:nvSpPr>
        <p:spPr>
          <a:xfrm>
            <a:off x="3631703" y="6017096"/>
            <a:ext cx="5292000" cy="576000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Many stakeholders from across business may be involved depending on level of integration of product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103311" y="1727974"/>
            <a:ext cx="34562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Review Current Software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103311" y="2435375"/>
            <a:ext cx="34562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Review alternatives</a:t>
            </a:r>
          </a:p>
        </p:txBody>
      </p:sp>
      <p:sp>
        <p:nvSpPr>
          <p:cNvPr id="173" name="Shape 173"/>
          <p:cNvSpPr/>
          <p:nvPr/>
        </p:nvSpPr>
        <p:spPr>
          <a:xfrm>
            <a:off x="1615480" y="2101367"/>
            <a:ext cx="288000" cy="3599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5CB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615480" y="2776735"/>
            <a:ext cx="288000" cy="3599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5CB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615480" y="3609767"/>
            <a:ext cx="288000" cy="3599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5CB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1615480" y="4216896"/>
            <a:ext cx="288000" cy="3599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5CB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1615480" y="5004792"/>
            <a:ext cx="288000" cy="3599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5CB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615480" y="5729064"/>
            <a:ext cx="288000" cy="3599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5CBA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3631703" y="5297016"/>
            <a:ext cx="5292000" cy="576000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Some organisations might visit peer organisations to assess solution ‘in situ’</a:t>
            </a:r>
          </a:p>
        </p:txBody>
      </p:sp>
      <p:sp>
        <p:nvSpPr>
          <p:cNvPr id="180" name="Shape 180"/>
          <p:cNvSpPr/>
          <p:nvPr/>
        </p:nvSpPr>
        <p:spPr>
          <a:xfrm>
            <a:off x="3631703" y="4549639"/>
            <a:ext cx="5292000" cy="576000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Shortlisted suppliers invited to interview and to give detailed product description / demonstration</a:t>
            </a:r>
          </a:p>
        </p:txBody>
      </p:sp>
      <p:sp>
        <p:nvSpPr>
          <p:cNvPr id="181" name="Shape 181"/>
          <p:cNvSpPr/>
          <p:nvPr/>
        </p:nvSpPr>
        <p:spPr>
          <a:xfrm>
            <a:off x="3631703" y="3829560"/>
            <a:ext cx="5292000" cy="576000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Based on cost, functionality, fit with current infrastructure and ease of transition – is it future proof?</a:t>
            </a:r>
          </a:p>
        </p:txBody>
      </p:sp>
      <p:sp>
        <p:nvSpPr>
          <p:cNvPr id="182" name="Shape 182"/>
          <p:cNvSpPr/>
          <p:nvPr/>
        </p:nvSpPr>
        <p:spPr>
          <a:xfrm>
            <a:off x="3631703" y="3078416"/>
            <a:ext cx="5292000" cy="576000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OJEU limits play an important role for some</a:t>
            </a:r>
          </a:p>
        </p:txBody>
      </p:sp>
      <p:sp>
        <p:nvSpPr>
          <p:cNvPr id="183" name="Shape 183"/>
          <p:cNvSpPr/>
          <p:nvPr/>
        </p:nvSpPr>
        <p:spPr>
          <a:xfrm>
            <a:off x="3631703" y="2344688"/>
            <a:ext cx="5292000" cy="576000"/>
          </a:xfrm>
          <a:prstGeom prst="rect">
            <a:avLst/>
          </a:prstGeom>
          <a:noFill/>
          <a:ln cap="flat" w="25400">
            <a:solidFill>
              <a:srgbClr val="00598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600" u="none" cap="none" strike="noStrike">
              <a:solidFill>
                <a:srgbClr val="00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3511216" y="2348456"/>
            <a:ext cx="5507999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6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rPr>
              <a:t>Specification of needs drafted (many departments may be involved, IT often facilitates). Compare to existing solution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103311" y="5373380"/>
            <a:ext cx="34562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Site visits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31336" y="2989664"/>
            <a:ext cx="34562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Shortlists and put out to tender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103311" y="3919571"/>
            <a:ext cx="34562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Shortlists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31325" y="4660422"/>
            <a:ext cx="3456299" cy="410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Interviews / demonstrations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1336" y="5989133"/>
            <a:ext cx="3456299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solidFill>
                  <a:srgbClr val="005984"/>
                </a:solidFill>
              </a:rPr>
              <a:t>Decision made by senior management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480400" y="1056850"/>
            <a:ext cx="8100299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sz="1800"/>
              <a:t>Consistent approach amongst respondents: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Reviewing solutions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457200" y="1275550"/>
            <a:ext cx="4031999" cy="2219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Medium-sized organisations most likely to have a regular review period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For some others reviewing is an ongoing process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00" y="3618475"/>
            <a:ext cx="3660925" cy="260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810" y="1275550"/>
            <a:ext cx="4357088" cy="23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>
            <p:ph idx="2" type="body"/>
          </p:nvPr>
        </p:nvSpPr>
        <p:spPr>
          <a:xfrm>
            <a:off x="4656900" y="3999950"/>
            <a:ext cx="4031999" cy="2219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Others believe there is no option for them to change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Three respondents review annually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Larger organisations slightly more inclined to use consultants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Drivers for change - suppliers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4604950" y="4201475"/>
            <a:ext cx="4081799" cy="2169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Mergers - often the only time they could be in a position to change supplier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Incumbent suppliers often seen as least disruptive way forward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629650" y="1329175"/>
            <a:ext cx="3709800" cy="255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sz="1800"/>
              <a:t>Ongoing dissatisfaction may lead to review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sz="1800"/>
              <a:t>Reliability is vital, software must “work and work correctly”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sz="1800"/>
              <a:t>Issues with inefficiency and bugs, poor customer service, infrequent updates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105" y="4161650"/>
            <a:ext cx="2999393" cy="224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9937" y="1329175"/>
            <a:ext cx="4246814" cy="243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Who are the “key suppliers”?</a:t>
            </a:r>
          </a:p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885150"/>
            <a:ext cx="4119899" cy="3076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/>
              <a:t>Build it yourself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Looks exactly how you want it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...at first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Rapid results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As it grows, becomes harder to maintain and support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Cheaper at the beginning, higher cost of ownership in the long term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" name="Shape 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625" y="1750625"/>
            <a:ext cx="3993275" cy="29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Drivers for change - sector issues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4465275" y="1260550"/>
            <a:ext cx="42252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Welfare Reform / legislation changes highly topical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Software must be able to accommodate reform and achieve compliance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feel suppliers are not ‘keeping up with the incremental changes’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325" y="2442700"/>
            <a:ext cx="3790950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Barriers to change</a:t>
            </a:r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The </a:t>
            </a:r>
            <a:r>
              <a:rPr b="1" lang="en-GB"/>
              <a:t>time and expense </a:t>
            </a:r>
            <a:r>
              <a:rPr lang="en-GB"/>
              <a:t>of changing supplier can be prohibitive, especially for medium-sized organisations.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For many, software was </a:t>
            </a:r>
            <a:r>
              <a:rPr b="1" lang="en-GB"/>
              <a:t>inherited</a:t>
            </a:r>
            <a:r>
              <a:rPr lang="en-GB"/>
              <a:t>, chosen years ago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Mergers </a:t>
            </a:r>
            <a:r>
              <a:rPr lang="en-GB"/>
              <a:t>can instigate change, but can be a long, drawn out process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Often trying to find the </a:t>
            </a:r>
            <a:r>
              <a:rPr b="1" lang="en-GB"/>
              <a:t>least painful way forward </a:t>
            </a:r>
            <a:r>
              <a:rPr lang="en-GB"/>
              <a:t>for all involved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will </a:t>
            </a:r>
            <a:r>
              <a:rPr b="1" lang="en-GB"/>
              <a:t>work with their current supplier </a:t>
            </a:r>
            <a:r>
              <a:rPr lang="en-GB"/>
              <a:t>to develop the existing software, even if an alternative provider has a product that would fit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000" y="3759650"/>
            <a:ext cx="6923899" cy="21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Developments in software - the sector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Many cited </a:t>
            </a:r>
            <a:r>
              <a:rPr b="1" lang="en-GB"/>
              <a:t>lack of development </a:t>
            </a:r>
            <a:r>
              <a:rPr lang="en-GB"/>
              <a:t>in the sector </a:t>
            </a:r>
          </a:p>
          <a:p>
            <a:pPr indent="0" lvl="0" marL="91440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i="1" lang="en-GB"/>
              <a:t>“Stagnant”</a:t>
            </a:r>
          </a:p>
          <a:p>
            <a:pPr indent="0" lvl="0" marL="91440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i="1" lang="en-GB"/>
              <a:t>“Poor levels of maturity” </a:t>
            </a:r>
          </a:p>
          <a:p>
            <a:pPr indent="0" lvl="0" marL="91440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i="1" lang="en-GB"/>
              <a:t>“Old fashioned interfaces”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Indication that </a:t>
            </a:r>
            <a:r>
              <a:rPr b="1" lang="en-GB"/>
              <a:t>Welfare Reform </a:t>
            </a:r>
            <a:r>
              <a:rPr lang="en-GB"/>
              <a:t>has led to changes in business strategy and that software needs to adapt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uptake of new offers - suppliers need an improved take-up strategy to prevent customers feeling they are ‘guinea pigs’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Want a ‘roadmap to change’ to feel more informed / supported regarding developments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Developments in software - awareness</a:t>
            </a:r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457200" y="1275550"/>
            <a:ext cx="8231700" cy="270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Awareness of developments low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Most were unable to think of any new developments, </a:t>
            </a:r>
            <a:r>
              <a:rPr b="1" lang="en-GB"/>
              <a:t>even outside of the sector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said they would only look out for innovations during a </a:t>
            </a:r>
            <a:r>
              <a:rPr b="1" lang="en-GB"/>
              <a:t>review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referenced the Cloud, ‘more off site’ or ‘Internet driven processes’ in a very general way, without much detail or sector context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Greater </a:t>
            </a:r>
            <a:r>
              <a:rPr b="1" lang="en-GB"/>
              <a:t>mobile </a:t>
            </a:r>
            <a:r>
              <a:rPr lang="en-GB"/>
              <a:t>capability and increased </a:t>
            </a:r>
            <a:r>
              <a:rPr b="1" lang="en-GB"/>
              <a:t>tenant access </a:t>
            </a:r>
            <a:r>
              <a:rPr lang="en-GB"/>
              <a:t>were the most common developments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Developments in software - desires for the future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457200" y="1123150"/>
            <a:ext cx="8231700" cy="5611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Most common desire for </a:t>
            </a:r>
            <a:r>
              <a:rPr b="1" lang="en-GB"/>
              <a:t>modernised functionality </a:t>
            </a:r>
            <a:r>
              <a:rPr lang="en-GB"/>
              <a:t>and interfaces, with simplified, intuitive processes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Customer / tenant driven</a:t>
            </a:r>
            <a:r>
              <a:rPr lang="en-GB"/>
              <a:t> approach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talked about more use of </a:t>
            </a:r>
            <a:r>
              <a:rPr b="1" lang="en-GB"/>
              <a:t>‘web driven’</a:t>
            </a:r>
            <a:r>
              <a:rPr lang="en-GB"/>
              <a:t> software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i="1" lang="en-GB"/>
              <a:t>“Should presume every transaction could be self service”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i="1" lang="en-GB"/>
              <a:t>“Single interface which both staff and customers can use, but it must have a simple design – I think web based is the only way to achieve to this”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Mobile </a:t>
            </a:r>
            <a:r>
              <a:rPr lang="en-GB"/>
              <a:t>remote access, mobile functionality and apps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Quick installation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Lines of enquiry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1492650" y="1902800"/>
            <a:ext cx="3264299" cy="630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7150" lvl="0" marL="177800" rtl="0">
              <a:spcBef>
                <a:spcPts val="0"/>
              </a:spcBef>
              <a:buNone/>
            </a:pPr>
            <a:r>
              <a:rPr lang="en-GB" sz="2400">
                <a:solidFill>
                  <a:srgbClr val="005984"/>
                </a:solidFill>
                <a:latin typeface="Tahoma"/>
                <a:ea typeface="Tahoma"/>
                <a:cs typeface="Tahoma"/>
                <a:sym typeface="Tahoma"/>
              </a:rPr>
              <a:t>Cloud-based software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300" y="1275550"/>
            <a:ext cx="3769599" cy="18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725" y="2979300"/>
            <a:ext cx="2761270" cy="18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400" y="4549325"/>
            <a:ext cx="4004499" cy="162682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>
            <p:ph idx="2" type="body"/>
          </p:nvPr>
        </p:nvSpPr>
        <p:spPr>
          <a:xfrm>
            <a:off x="3589000" y="3606550"/>
            <a:ext cx="4227300" cy="630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7150" lvl="0" marL="177800" rtl="0">
              <a:spcBef>
                <a:spcPts val="0"/>
              </a:spcBef>
              <a:buNone/>
            </a:pPr>
            <a:r>
              <a:rPr lang="en-GB" sz="2400">
                <a:solidFill>
                  <a:srgbClr val="005984"/>
                </a:solidFill>
                <a:latin typeface="Tahoma"/>
                <a:ea typeface="Tahoma"/>
                <a:cs typeface="Tahoma"/>
                <a:sym typeface="Tahoma"/>
              </a:rPr>
              <a:t>Software as a service (SaaS)</a:t>
            </a:r>
          </a:p>
        </p:txBody>
      </p:sp>
      <p:sp>
        <p:nvSpPr>
          <p:cNvPr id="251" name="Shape 251"/>
          <p:cNvSpPr txBox="1"/>
          <p:nvPr>
            <p:ph idx="3" type="body"/>
          </p:nvPr>
        </p:nvSpPr>
        <p:spPr>
          <a:xfrm>
            <a:off x="990600" y="5200000"/>
            <a:ext cx="3549600" cy="630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7150" lvl="0" marL="177800" rtl="0">
              <a:spcBef>
                <a:spcPts val="0"/>
              </a:spcBef>
              <a:buNone/>
            </a:pPr>
            <a:r>
              <a:rPr lang="en-GB" sz="2400">
                <a:solidFill>
                  <a:srgbClr val="005984"/>
                </a:solidFill>
                <a:latin typeface="Tahoma"/>
                <a:ea typeface="Tahoma"/>
                <a:cs typeface="Tahoma"/>
                <a:sym typeface="Tahoma"/>
              </a:rPr>
              <a:t>Available on any</a:t>
            </a:r>
            <a:r>
              <a:rPr lang="en-GB" sz="1400"/>
              <a:t> </a:t>
            </a:r>
            <a:r>
              <a:rPr lang="en-GB" sz="2400">
                <a:solidFill>
                  <a:srgbClr val="005984"/>
                </a:solidFill>
                <a:latin typeface="Tahoma"/>
                <a:ea typeface="Tahoma"/>
                <a:cs typeface="Tahoma"/>
                <a:sym typeface="Tahoma"/>
              </a:rPr>
              <a:t>device</a:t>
            </a:r>
          </a:p>
          <a:p>
            <a:pPr indent="-57150" lvl="0" marL="17780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457200" y="1275550"/>
            <a:ext cx="4577099" cy="216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SzPct val="100000"/>
              <a:buNone/>
            </a:pPr>
            <a:r>
              <a:rPr lang="en-GB"/>
              <a:t>Majority find it </a:t>
            </a:r>
            <a:r>
              <a:rPr b="1" lang="en-GB"/>
              <a:t>appealing</a:t>
            </a:r>
            <a:r>
              <a:rPr lang="en-GB"/>
              <a:t>, only a few rule it out (personal preference/policy)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GB"/>
              <a:t>Everyone acknowledges it is </a:t>
            </a:r>
            <a:r>
              <a:rPr b="1" lang="en-GB"/>
              <a:t>the future</a:t>
            </a:r>
          </a:p>
          <a:p>
            <a:pPr lvl="0" rtl="0">
              <a:spcBef>
                <a:spcPts val="0"/>
              </a:spcBef>
              <a:buSzPct val="100000"/>
              <a:buNone/>
            </a:pPr>
            <a:r>
              <a:rPr lang="en-GB"/>
              <a:t>Overwhelmingly </a:t>
            </a:r>
            <a:r>
              <a:rPr b="1" lang="en-GB"/>
              <a:t>concerns and caveats</a:t>
            </a:r>
            <a:r>
              <a:rPr lang="en-GB"/>
              <a:t> to actual adoption </a:t>
            </a:r>
          </a:p>
        </p:txBody>
      </p:sp>
      <p:sp>
        <p:nvSpPr>
          <p:cNvPr id="257" name="Shape 25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First Impressions</a:t>
            </a:r>
          </a:p>
        </p:txBody>
      </p:sp>
      <p:sp>
        <p:nvSpPr>
          <p:cNvPr id="258" name="Shape 258"/>
          <p:cNvSpPr txBox="1"/>
          <p:nvPr>
            <p:ph idx="2" type="body"/>
          </p:nvPr>
        </p:nvSpPr>
        <p:spPr>
          <a:xfrm>
            <a:off x="4199625" y="4302300"/>
            <a:ext cx="4239900" cy="1738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SzPct val="100000"/>
              <a:buNone/>
            </a:pPr>
            <a:r>
              <a:rPr lang="en-GB"/>
              <a:t>Many want </a:t>
            </a:r>
            <a:r>
              <a:rPr b="1" lang="en-GB"/>
              <a:t>factual </a:t>
            </a:r>
            <a:r>
              <a:rPr lang="en-GB"/>
              <a:t>product knowledge to make a informed decision</a:t>
            </a:r>
          </a:p>
          <a:p>
            <a:pPr lvl="0" rtl="0">
              <a:spcBef>
                <a:spcPts val="0"/>
              </a:spcBef>
              <a:buSzPct val="100000"/>
              <a:buNone/>
            </a:pPr>
            <a:r>
              <a:rPr lang="en-GB"/>
              <a:t>Need to “change hearts and minds”</a:t>
            </a:r>
          </a:p>
          <a:p>
            <a:pPr lvl="0" rtl="0">
              <a:spcBef>
                <a:spcPts val="0"/>
              </a:spcBef>
              <a:buSzPct val="61111"/>
              <a:buNone/>
            </a:pPr>
            <a:r>
              <a:rPr lang="en-GB"/>
              <a:t>Don’t want to be the </a:t>
            </a:r>
            <a:r>
              <a:rPr b="1" lang="en-GB"/>
              <a:t>‘guinea pig’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5034413" y="1182425"/>
            <a:ext cx="2288699" cy="2295600"/>
          </a:xfrm>
          <a:prstGeom prst="ellipse">
            <a:avLst/>
          </a:prstGeom>
          <a:solidFill>
            <a:srgbClr val="00FF00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-GB" sz="1800"/>
              <a:t>Appealing</a:t>
            </a:r>
          </a:p>
          <a:p>
            <a:pPr algn="ctr">
              <a:spcBef>
                <a:spcPts val="0"/>
              </a:spcBef>
              <a:buNone/>
            </a:pPr>
            <a:r>
              <a:rPr b="1" lang="en-GB" sz="1800"/>
              <a:t>91%</a:t>
            </a:r>
          </a:p>
        </p:txBody>
      </p:sp>
      <p:sp>
        <p:nvSpPr>
          <p:cNvPr id="260" name="Shape 260"/>
          <p:cNvSpPr/>
          <p:nvPr/>
        </p:nvSpPr>
        <p:spPr>
          <a:xfrm>
            <a:off x="7323125" y="2424725"/>
            <a:ext cx="754799" cy="756600"/>
          </a:xfrm>
          <a:prstGeom prst="ellipse">
            <a:avLst/>
          </a:prstGeom>
          <a:solidFill>
            <a:srgbClr val="FF0000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1800"/>
              <a:t>9%</a:t>
            </a:r>
          </a:p>
        </p:txBody>
      </p:sp>
      <p:sp>
        <p:nvSpPr>
          <p:cNvPr id="261" name="Shape 261"/>
          <p:cNvSpPr/>
          <p:nvPr/>
        </p:nvSpPr>
        <p:spPr>
          <a:xfrm>
            <a:off x="7496500" y="1602200"/>
            <a:ext cx="1059599" cy="683099"/>
          </a:xfrm>
          <a:prstGeom prst="wedgeRoundRectCallout">
            <a:avLst>
              <a:gd fmla="val -29532" name="adj1"/>
              <a:gd fmla="val 88398" name="adj2"/>
              <a:gd fmla="val 0" name="adj3"/>
            </a:avLst>
          </a:prstGeom>
          <a:solidFill>
            <a:srgbClr val="FFFFFF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/>
              <a:t>Not at all appealing</a:t>
            </a: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50" y="3554225"/>
            <a:ext cx="3432915" cy="277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Concerns about data security</a:t>
            </a: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457200" y="1275550"/>
            <a:ext cx="8181899" cy="232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Data protection / security (including physical security) the biggest concern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spcBef>
                <a:spcPts val="0"/>
              </a:spcBef>
              <a:buSzPct val="94444"/>
              <a:buNone/>
            </a:pPr>
            <a:r>
              <a:rPr b="1" lang="en-GB"/>
              <a:t>Questions asked: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Under what jurisdiction will data be held? Housing organisations must know they are achieving compliance with regulations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Will the system be updated regularly with robust security measures?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Will the data be adequately backed up / securely destroyed?</a:t>
            </a:r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050" y="3733275"/>
            <a:ext cx="3956899" cy="26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>
            <p:ph idx="2" type="body"/>
          </p:nvPr>
        </p:nvSpPr>
        <p:spPr>
          <a:xfrm>
            <a:off x="477475" y="3580875"/>
            <a:ext cx="4099500" cy="279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SzPct val="94444"/>
              <a:buNone/>
            </a:pPr>
            <a:r>
              <a:rPr b="1" lang="en-GB"/>
              <a:t>Reassurances needed: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Comprehensive information detailing security and guarantees of safety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ISO accredited (maybe Tier 3) datacentres, compliant with DPA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May want to actually see the datacentre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Reluctance to be so heavily reliant on supplier with data in </a:t>
            </a:r>
            <a:r>
              <a:rPr b="1" lang="en-GB"/>
              <a:t>“someone else’s hands”</a:t>
            </a:r>
            <a:r>
              <a:rPr lang="en-GB"/>
              <a:t> - recurring fear of being ‘held to ransom’ by providers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rtl="0">
              <a:spcBef>
                <a:spcPts val="0"/>
              </a:spcBef>
              <a:buNone/>
            </a:pPr>
            <a:r>
              <a:rPr b="1" lang="en-GB"/>
              <a:t>Questions: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If there is a problem how quickly will it be resolved?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Can they be regularly (even constantly) kept up to date on progress?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What happens if the provider goes into administration?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rtl="0">
              <a:spcBef>
                <a:spcPts val="0"/>
              </a:spcBef>
              <a:buNone/>
            </a:pPr>
            <a:r>
              <a:rPr b="1" lang="en-GB"/>
              <a:t>Reassurances needed: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Thorough Service Level Agreement with guaranteed uptime 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The provider must be trusted and the relationship with them excellent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“Workaround or solution to any issue must be available within 24 hours” with immediate and frequent progress updates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Many would like data to be backed up </a:t>
            </a:r>
            <a:r>
              <a:rPr b="1" lang="en-GB"/>
              <a:t>on premise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Concerns about loss of control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Concerns about cost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Lack of conviction on the </a:t>
            </a:r>
            <a:r>
              <a:rPr b="1" lang="en-GB"/>
              <a:t>cost vs. benefit </a:t>
            </a:r>
            <a:r>
              <a:rPr lang="en-GB"/>
              <a:t>of the Cloud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b="1" lang="en-GB"/>
              <a:t>Questions: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Could there be </a:t>
            </a:r>
            <a:r>
              <a:rPr b="1" lang="en-GB"/>
              <a:t>hidden costs</a:t>
            </a:r>
            <a:r>
              <a:rPr lang="en-GB"/>
              <a:t>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Would the cost reflect any </a:t>
            </a:r>
            <a:r>
              <a:rPr b="1" lang="en-GB"/>
              <a:t>loss of flexibility</a:t>
            </a:r>
            <a:r>
              <a:rPr lang="en-GB"/>
              <a:t>?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Would the cost benefit be enough to outweigh the </a:t>
            </a:r>
            <a:r>
              <a:rPr b="1" lang="en-GB"/>
              <a:t>risk and upheaval</a:t>
            </a:r>
            <a:r>
              <a:rPr lang="en-GB"/>
              <a:t>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b="1" lang="en-GB"/>
              <a:t>Reassurances needed: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Cost comparison between the Cloud and their existing offer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Would need to be significant savings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/>
              <a:t>Who are the “key suppliers”?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45525"/>
            <a:ext cx="3909700" cy="403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/>
        </p:nvSpPr>
        <p:spPr>
          <a:xfrm>
            <a:off x="4501975" y="1806625"/>
            <a:ext cx="4021800" cy="26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-GB" sz="1800"/>
              <a:t>Software Of Unknown Provenance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Usually developed in-house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Poor/no documentation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Knowledge no longer in the organisation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Hard to support, often impossible to maintain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Risky to change/remove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Concerns about knowledge gap</a:t>
            </a:r>
          </a:p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Lacking of detailed knowledge - more information and facts were wanted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Many are concerned their bandwidth is insufficient or internet may be unreliable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b="1" lang="en-GB"/>
              <a:t>Questions: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How standard is it?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How much data can the Cloud hold?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Integration with other supplier products? What platform is used?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How does the mobile offer work? Can they select their own mobile device?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Is the internet connection itself secure for data protection?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b="1" lang="en-GB"/>
              <a:t>Reassurances needed: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External consultants may be needed - may look to sector leaders for advice or to peers to adopt the solution first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Demonstrations / detailed product information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More information about connectivity requirements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Doubt about benefits</a:t>
            </a:r>
          </a:p>
        </p:txBody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457200" y="11231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Lack of certainty of benefits of Cloud, particularly cost savings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spcBef>
                <a:spcPts val="0"/>
              </a:spcBef>
              <a:buNone/>
            </a:pPr>
            <a:r>
              <a:rPr b="1" lang="en-GB"/>
              <a:t>Some benefits more apparent: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Reduction in maintenance and management of software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Ability to access software from anywhere using of mobile devices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Reduction in capital expenditure on software and hardware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Space saving through no hardware on site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spcBef>
                <a:spcPts val="0"/>
              </a:spcBef>
              <a:buSzPct val="100000"/>
              <a:buNone/>
            </a:pPr>
            <a:r>
              <a:rPr b="1" lang="en-GB"/>
              <a:t>Other benefits mentioned: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Less infrastructure needed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Greater integration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Regular updates, managed externally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Robust and scalable - ‘future proof’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Less installation time up front (could be up to 50% of a FTE)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2269888" y="2281165"/>
            <a:ext cx="5904599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EU / EEA satisfactory for some as </a:t>
            </a:r>
            <a:r>
              <a:rPr lang="en-GB" sz="1800"/>
              <a:t>d</a:t>
            </a: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ata would fall under </a:t>
            </a:r>
            <a:r>
              <a:rPr lang="en-GB" sz="1800"/>
              <a:t>DPA </a:t>
            </a: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(although many preferred UK given the option)</a:t>
            </a:r>
          </a:p>
        </p:txBody>
      </p:sp>
      <p:sp>
        <p:nvSpPr>
          <p:cNvPr id="300" name="Shape 300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Location is important</a:t>
            </a:r>
          </a:p>
        </p:txBody>
      </p:sp>
      <p:sp>
        <p:nvSpPr>
          <p:cNvPr id="301" name="Shape 301"/>
          <p:cNvSpPr/>
          <p:nvPr/>
        </p:nvSpPr>
        <p:spPr>
          <a:xfrm>
            <a:off x="2269888" y="3391271"/>
            <a:ext cx="5904599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US </a:t>
            </a:r>
            <a:r>
              <a:rPr b="1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extremely undesirable </a:t>
            </a: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due to ‘Patriot Act’ and data ownership issues - </a:t>
            </a:r>
            <a:r>
              <a:rPr lang="en-GB" sz="1800"/>
              <a:t>C</a:t>
            </a: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loud supplier must not be a US registered organisation</a:t>
            </a:r>
          </a:p>
        </p:txBody>
      </p:sp>
      <p:grpSp>
        <p:nvGrpSpPr>
          <p:cNvPr id="302" name="Shape 302"/>
          <p:cNvGrpSpPr/>
          <p:nvPr/>
        </p:nvGrpSpPr>
        <p:grpSpPr>
          <a:xfrm>
            <a:off x="494843" y="1248851"/>
            <a:ext cx="1681081" cy="3296140"/>
            <a:chOff x="494839" y="1552058"/>
            <a:chExt cx="2088299" cy="3677086"/>
          </a:xfrm>
        </p:grpSpPr>
        <p:pic>
          <p:nvPicPr>
            <p:cNvPr id="303" name="Shape 3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4839" y="4055244"/>
              <a:ext cx="2088299" cy="1173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Shape 30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94839" y="1552058"/>
              <a:ext cx="2088299" cy="1170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Shape 305"/>
            <p:cNvPicPr preferRelativeResize="0"/>
            <p:nvPr/>
          </p:nvPicPr>
          <p:blipFill rotWithShape="1">
            <a:blip r:embed="rId5">
              <a:alphaModFix/>
            </a:blip>
            <a:srcRect b="46760" l="0" r="36483" t="0"/>
            <a:stretch/>
          </p:blipFill>
          <p:spPr>
            <a:xfrm>
              <a:off x="494839" y="2806376"/>
              <a:ext cx="2088299" cy="1165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Shape 306"/>
            <p:cNvSpPr/>
            <p:nvPr/>
          </p:nvSpPr>
          <p:spPr>
            <a:xfrm>
              <a:off x="1081755" y="1556791"/>
              <a:ext cx="914400" cy="3672299"/>
            </a:xfrm>
            <a:prstGeom prst="rect">
              <a:avLst/>
            </a:prstGeom>
            <a:solidFill>
              <a:srgbClr val="FFFFFF">
                <a:alpha val="57650"/>
              </a:srgb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0" i="0" lang="en-GB" sz="1800" u="none" cap="none" strike="noStrike">
                  <a:solidFill>
                    <a:srgbClr val="005984"/>
                  </a:solidFill>
                  <a:latin typeface="Arial"/>
                  <a:ea typeface="Arial"/>
                  <a:cs typeface="Arial"/>
                  <a:sym typeface="Arial"/>
                </a:rPr>
                <a:t>UK</a:t>
              </a: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baseline="0" i="0" sz="18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baseline="0" i="0" sz="18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baseline="0" i="0" sz="12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0" i="0" lang="en-GB" sz="1800" u="none" cap="none" strike="noStrike">
                  <a:solidFill>
                    <a:srgbClr val="005984"/>
                  </a:solidFill>
                  <a:latin typeface="Arial"/>
                  <a:ea typeface="Arial"/>
                  <a:cs typeface="Arial"/>
                  <a:sym typeface="Arial"/>
                </a:rPr>
                <a:t>UK</a:t>
              </a: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en-GB" sz="1800" u="none" cap="none" strike="noStrike">
                  <a:solidFill>
                    <a:srgbClr val="005984"/>
                  </a:solidFill>
                  <a:latin typeface="Arial"/>
                  <a:ea typeface="Arial"/>
                  <a:cs typeface="Arial"/>
                  <a:sym typeface="Arial"/>
                </a:rPr>
                <a:t>or</a:t>
              </a: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0" i="0" lang="en-GB" sz="1800" u="none" cap="none" strike="noStrike">
                  <a:solidFill>
                    <a:srgbClr val="005984"/>
                  </a:solidFill>
                  <a:latin typeface="Arial"/>
                  <a:ea typeface="Arial"/>
                  <a:cs typeface="Arial"/>
                  <a:sym typeface="Arial"/>
                </a:rPr>
                <a:t>EU</a:t>
              </a: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baseline="0" i="0" sz="18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baseline="0" i="0" sz="1800" u="none" cap="none" strike="noStrike">
                <a:solidFill>
                  <a:srgbClr val="00598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baseline="0" i="0" lang="en-GB" sz="1800" u="none" cap="none" strike="noStrike">
                  <a:solidFill>
                    <a:srgbClr val="005984"/>
                  </a:solidFill>
                  <a:latin typeface="Arial"/>
                  <a:ea typeface="Arial"/>
                  <a:cs typeface="Arial"/>
                  <a:sym typeface="Arial"/>
                </a:rPr>
                <a:t>US</a:t>
              </a:r>
            </a:p>
          </p:txBody>
        </p:sp>
      </p:grpSp>
      <p:sp>
        <p:nvSpPr>
          <p:cNvPr id="307" name="Shape 307"/>
          <p:cNvSpPr/>
          <p:nvPr/>
        </p:nvSpPr>
        <p:spPr>
          <a:xfrm>
            <a:off x="2269888" y="1171058"/>
            <a:ext cx="5904599" cy="11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UK only </a:t>
            </a: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the most commonly desired option desired </a:t>
            </a:r>
          </a:p>
          <a:p>
            <a:pPr indent="0" lvl="0" marL="0" marR="0" rtl="0" algn="l">
              <a:spcBef>
                <a:spcPts val="600"/>
              </a:spcBef>
              <a:spcAft>
                <a:spcPts val="600"/>
              </a:spcAft>
              <a:buSzPct val="25000"/>
              <a:buNone/>
            </a:pPr>
            <a:r>
              <a:rPr b="0" baseline="0" i="0" lang="en-GB" sz="1800" u="none" cap="none" strike="noStrike">
                <a:latin typeface="Arial"/>
                <a:ea typeface="Arial"/>
                <a:cs typeface="Arial"/>
                <a:sym typeface="Arial"/>
              </a:rPr>
              <a:t>No London bias or concern over location within the UK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Other practicalities</a:t>
            </a:r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457200" y="1046950"/>
            <a:ext cx="5581199" cy="262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-GB"/>
              <a:t>Platform: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Microsoft SQL Server most desirable platform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...although some against Microsoft due to experience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expect Cloud offer to have open source platform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Must be stable, secure, tried &amp; tested - nothing obscure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 txBox="1"/>
          <p:nvPr>
            <p:ph idx="2" type="body"/>
          </p:nvPr>
        </p:nvSpPr>
        <p:spPr>
          <a:xfrm>
            <a:off x="449400" y="3559650"/>
            <a:ext cx="8245199" cy="305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/>
              <a:t>Support: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24/7 access expected due to mobility / flexibility / customer access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For support only office hours required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Extended hours could be desirable in the future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A small number expect a Cloud-based proposition to have 24/7 support</a:t>
            </a:r>
          </a:p>
          <a:p>
            <a:pPr indent="0" lvl="0" marL="4572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787" y="1432925"/>
            <a:ext cx="2351812" cy="5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637" y="2195650"/>
            <a:ext cx="1256124" cy="147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The existing market</a:t>
            </a:r>
          </a:p>
        </p:txBody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457200" y="1275550"/>
            <a:ext cx="8231700" cy="2831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Most are </a:t>
            </a:r>
            <a:r>
              <a:rPr b="1" lang="en-GB"/>
              <a:t>unaware </a:t>
            </a:r>
            <a:r>
              <a:rPr lang="en-GB"/>
              <a:t>of anything currently on the market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A few weren’t aware of specific offers, but expressed an assumption that </a:t>
            </a:r>
            <a:r>
              <a:rPr b="1" lang="en-GB"/>
              <a:t>they must exist </a:t>
            </a:r>
            <a:r>
              <a:rPr lang="en-GB"/>
              <a:t>or they would be </a:t>
            </a:r>
            <a:r>
              <a:rPr b="1" lang="en-GB"/>
              <a:t>surprised if suppliers weren’t considering it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One respondent within the largest group of organisations commented Cloud based offers were to “</a:t>
            </a:r>
            <a:r>
              <a:rPr b="1" lang="en-GB"/>
              <a:t>look after smaller housing organisations</a:t>
            </a:r>
            <a:r>
              <a:rPr lang="en-GB"/>
              <a:t>”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One commented they were unsure how good the uptake of existing products had been, so questioned the </a:t>
            </a:r>
            <a:r>
              <a:rPr b="1" lang="en-GB"/>
              <a:t>quality and appeal </a:t>
            </a:r>
            <a:r>
              <a:rPr lang="en-GB"/>
              <a:t>of Cloud based offers in the sector</a:t>
            </a:r>
          </a:p>
          <a:p>
            <a:pPr lvl="1" rtl="0">
              <a:spcBef>
                <a:spcPts val="0"/>
              </a:spcBef>
              <a:buClr>
                <a:srgbClr val="005984"/>
              </a:buClr>
              <a:buFont typeface="Tahoma"/>
              <a:buNone/>
            </a:pPr>
            <a:r>
              <a:t/>
            </a:r>
            <a:endParaRPr/>
          </a:p>
          <a:p>
            <a:pPr indent="0" lvl="0" marL="91440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The user’s perspective</a:t>
            </a:r>
          </a:p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457200" y="1275550"/>
            <a:ext cx="8231700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/>
              <a:t>Only one respondent currently using a Cloud based offer: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Previously </a:t>
            </a:r>
            <a:r>
              <a:rPr b="1" lang="en-GB"/>
              <a:t>hosting data externally </a:t>
            </a:r>
            <a:r>
              <a:rPr lang="en-GB"/>
              <a:t>so had less concern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External advisors reviewed the information on </a:t>
            </a:r>
            <a:r>
              <a:rPr b="1" lang="en-GB"/>
              <a:t>data security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Went through </a:t>
            </a:r>
            <a:r>
              <a:rPr b="1" lang="en-GB"/>
              <a:t>procurement </a:t>
            </a:r>
            <a:r>
              <a:rPr lang="en-GB"/>
              <a:t>for hosting provider, also with consultant input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Purchasing / procurement </a:t>
            </a:r>
            <a:r>
              <a:rPr b="1" lang="en-GB"/>
              <a:t>not significantly different</a:t>
            </a:r>
            <a:r>
              <a:rPr lang="en-GB"/>
              <a:t> or easier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Major significant benefit was </a:t>
            </a:r>
            <a:r>
              <a:rPr b="1" lang="en-GB"/>
              <a:t>cost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9225" y="3677025"/>
            <a:ext cx="4799675" cy="26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Cloud / SaaS: The user’s perspective</a:t>
            </a: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457200" y="1275550"/>
            <a:ext cx="8231700" cy="285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knew other departments within their organisation were utilising the Cloud - these companies more likely to have set review schedules in place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These respondents were more aware of web based solutions and </a:t>
            </a:r>
            <a:r>
              <a:rPr b="1" lang="en-GB"/>
              <a:t>‘digital by default’ </a:t>
            </a:r>
            <a:r>
              <a:rPr lang="en-GB"/>
              <a:t>as developments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Although they were comfortable with the current usage, to consider Cloud for </a:t>
            </a:r>
            <a:r>
              <a:rPr b="1" lang="en-GB"/>
              <a:t>business critical </a:t>
            </a:r>
            <a:r>
              <a:rPr lang="en-GB"/>
              <a:t>systems brought the same concerns and questions as with other respondents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One was not aware there were Cloud offers available that extended to core modules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150" y="3934075"/>
            <a:ext cx="4574825" cy="25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/>
          <p:nvPr/>
        </p:nvSpPr>
        <p:spPr>
          <a:xfrm>
            <a:off x="4441950" y="3766650"/>
            <a:ext cx="2926199" cy="2175900"/>
          </a:xfrm>
          <a:prstGeom prst="cloudCallout">
            <a:avLst>
              <a:gd fmla="val -67949" name="adj1"/>
              <a:gd fmla="val 346" name="adj2"/>
            </a:avLst>
          </a:prstGeom>
          <a:solidFill>
            <a:srgbClr val="FFFFFF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5357350" y="4381925"/>
            <a:ext cx="1095443" cy="780300"/>
          </a:xfrm>
          <a:prstGeom prst="cloud">
            <a:avLst/>
          </a:prstGeom>
          <a:solidFill>
            <a:schemeClr val="lt2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Standardisation</a:t>
            </a:r>
          </a:p>
        </p:txBody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457200" y="1046950"/>
            <a:ext cx="8231700" cy="238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SzPct val="94444"/>
              <a:buNone/>
            </a:pPr>
            <a:r>
              <a:rPr lang="en-GB"/>
              <a:t>Many perceived benefits of standardisation of configuration (model implementation):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Cost</a:t>
            </a:r>
            <a:r>
              <a:rPr lang="en-GB"/>
              <a:t>: some happy to compromise on tailoring if saving is attractive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Automatic upgrades</a:t>
            </a:r>
            <a:r>
              <a:rPr lang="en-GB"/>
              <a:t>: less hassle, staying up to date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Transferability:</a:t>
            </a:r>
            <a:r>
              <a:rPr lang="en-GB"/>
              <a:t> easy for staff to move between companies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/>
              <a:t>Those most open to the idea feel if the offer is designed well, customisation would not be needed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00" y="3839750"/>
            <a:ext cx="2998976" cy="21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>
            <p:ph idx="2" type="body"/>
          </p:nvPr>
        </p:nvSpPr>
        <p:spPr>
          <a:xfrm>
            <a:off x="4006800" y="2791225"/>
            <a:ext cx="4682100" cy="391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i="1" lang="en-GB"/>
              <a:t>“People have to adapt to fit standardisation rather than break the system to go back to what they had in the past”</a:t>
            </a:r>
          </a:p>
          <a:p>
            <a:pPr lvl="0" rtl="0">
              <a:spcBef>
                <a:spcPts val="0"/>
              </a:spcBef>
              <a:buSzPct val="94444"/>
              <a:buNone/>
            </a:pPr>
            <a:r>
              <a:rPr lang="en-GB"/>
              <a:t>All respondents want to be able to define their own reports; standard reports are only appealing if they can be customised</a:t>
            </a:r>
          </a:p>
          <a:p>
            <a:pPr indent="0" lvl="0" marL="45720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r>
              <a:rPr i="1" lang="en-GB"/>
              <a:t>“Standard reporting so we can compare eggs with eggs when we speak to other HAs – tailored reporting is important for internal processes”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Standardisation - but can it be done?</a:t>
            </a:r>
          </a:p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457200" y="1275550"/>
            <a:ext cx="4449899" cy="5292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SzPct val="100000"/>
              <a:buNone/>
            </a:pPr>
            <a:r>
              <a:rPr lang="en-GB"/>
              <a:t>Most open to standardisation </a:t>
            </a:r>
            <a:r>
              <a:rPr b="1" lang="en-GB"/>
              <a:t>in theory </a:t>
            </a:r>
            <a:r>
              <a:rPr lang="en-GB"/>
              <a:t>but could not see it working in reality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Too used to tailored functionality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‘Standard’ a </a:t>
            </a:r>
            <a:r>
              <a:rPr b="1" lang="en-GB"/>
              <a:t>subjective </a:t>
            </a:r>
            <a:r>
              <a:rPr lang="en-GB"/>
              <a:t>concept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SzPct val="100000"/>
              <a:buNone/>
            </a:pPr>
            <a:r>
              <a:rPr lang="en-GB"/>
              <a:t>A few felt current levels of customisation are unsustainable, and acknowledged perhaps companies are </a:t>
            </a:r>
            <a:r>
              <a:rPr b="1" lang="en-GB"/>
              <a:t>not as different as they might think</a:t>
            </a: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575" y="1337925"/>
            <a:ext cx="3543300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>
            <p:ph idx="2" type="body"/>
          </p:nvPr>
        </p:nvSpPr>
        <p:spPr>
          <a:xfrm>
            <a:off x="457200" y="4144150"/>
            <a:ext cx="8141399" cy="2188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/>
              <a:t>However...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degree of flexibility as a </a:t>
            </a:r>
            <a:r>
              <a:rPr b="1" lang="en-GB"/>
              <a:t>safety net </a:t>
            </a:r>
            <a:r>
              <a:rPr lang="en-GB"/>
              <a:t>was desired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Concern standardisation can be replaced by excessive </a:t>
            </a:r>
            <a:r>
              <a:rPr b="1" lang="en-GB"/>
              <a:t>parameterisation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The ability to </a:t>
            </a:r>
            <a:r>
              <a:rPr b="1" lang="en-GB"/>
              <a:t>turn off </a:t>
            </a:r>
            <a:r>
              <a:rPr lang="en-GB"/>
              <a:t>what is not needed was important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Summary - Strengths</a:t>
            </a:r>
          </a:p>
        </p:txBody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457200" y="2266150"/>
            <a:ext cx="5982900" cy="246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GB" sz="2400"/>
              <a:t>A positive outlook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Recognition and acceptance that Cloud is </a:t>
            </a:r>
            <a:r>
              <a:rPr b="1" lang="en-GB"/>
              <a:t>the future </a:t>
            </a:r>
            <a:r>
              <a:rPr lang="en-GB"/>
              <a:t>and </a:t>
            </a:r>
            <a:r>
              <a:rPr b="1" lang="en-GB"/>
              <a:t>the way forward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Cloud-based offers fit with the </a:t>
            </a:r>
            <a:r>
              <a:rPr b="1" lang="en-GB"/>
              <a:t>key areas</a:t>
            </a:r>
            <a:r>
              <a:rPr lang="en-GB"/>
              <a:t> needing development:</a:t>
            </a:r>
          </a:p>
          <a:p>
            <a:pPr indent="-342900" lvl="0" marL="9144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Customer access / digital by default</a:t>
            </a:r>
          </a:p>
          <a:p>
            <a:pPr indent="-342900" lvl="0" marL="9144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Mobile working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250" y="2342350"/>
            <a:ext cx="2248649" cy="213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Who are the “key suppliers”?</a:t>
            </a: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900" y="1593025"/>
            <a:ext cx="38100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/>
        </p:nvSpPr>
        <p:spPr>
          <a:xfrm>
            <a:off x="457200" y="1593025"/>
            <a:ext cx="4239900" cy="3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800"/>
              <a:t>Commercial Off The Shelf (COTS)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/>
              <a:t>The “C” sometimes taken to stand for “Customisable”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/>
              <a:t>One size mostly fits most (80/20)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/>
              <a:t>Input to design from many clients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/>
              <a:t>Can be slow to develop new features/add-ons due to support burden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/>
              <a:t>High initial cost (traditionally) but very high value for money (no really)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/>
              <a:t>Hard to maintain agility/integration</a:t>
            </a:r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4">
            <a:alphaModFix/>
          </a:blip>
          <a:srcRect b="0" l="0" r="26302" t="0"/>
          <a:stretch/>
        </p:blipFill>
        <p:spPr>
          <a:xfrm>
            <a:off x="4878901" y="1593025"/>
            <a:ext cx="3810000" cy="386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Summary - Weaknesses</a:t>
            </a:r>
          </a:p>
        </p:txBody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457200" y="1885150"/>
            <a:ext cx="6313199" cy="328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GB" sz="2400"/>
              <a:t>Some challenges to overcome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Concerns and doubt within the sector</a:t>
            </a:r>
          </a:p>
          <a:p>
            <a:pPr indent="-342900" lvl="0" marL="9144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Security</a:t>
            </a:r>
            <a:r>
              <a:rPr lang="en-GB"/>
              <a:t> and data protection</a:t>
            </a:r>
          </a:p>
          <a:p>
            <a:pPr indent="-342900" lvl="0" marL="9144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Perceived </a:t>
            </a:r>
            <a:r>
              <a:rPr b="1" lang="en-GB"/>
              <a:t>loss of control</a:t>
            </a:r>
          </a:p>
          <a:p>
            <a:pPr indent="-342900" lvl="0" marL="9144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Speed and </a:t>
            </a:r>
            <a:r>
              <a:rPr b="1" lang="en-GB"/>
              <a:t>reliability </a:t>
            </a:r>
            <a:r>
              <a:rPr lang="en-GB"/>
              <a:t>of internet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Lack of </a:t>
            </a:r>
            <a:r>
              <a:rPr b="1" lang="en-GB"/>
              <a:t>knowledge </a:t>
            </a:r>
            <a:r>
              <a:rPr lang="en-GB"/>
              <a:t>amongst potential clients - magnifies concerns, hinders the perception of benefits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Reluctance to be </a:t>
            </a:r>
            <a:r>
              <a:rPr b="1" lang="en-GB"/>
              <a:t>‘guinea pigs’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Culture of </a:t>
            </a:r>
            <a:r>
              <a:rPr b="1" lang="en-GB"/>
              <a:t>fixing </a:t>
            </a:r>
            <a:r>
              <a:rPr lang="en-GB"/>
              <a:t>rather than replacing software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Cloud is </a:t>
            </a:r>
            <a:r>
              <a:rPr b="1" lang="en-GB"/>
              <a:t>not front of mind </a:t>
            </a:r>
            <a:r>
              <a:rPr lang="en-GB"/>
              <a:t>within the sector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0400" y="2643675"/>
            <a:ext cx="1918500" cy="194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Summary - Opportunities</a:t>
            </a:r>
          </a:p>
        </p:txBody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457200" y="1808950"/>
            <a:ext cx="6070499" cy="354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GB" sz="2400"/>
              <a:t>Key drivers of interest and triggers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Cost savings:</a:t>
            </a:r>
            <a:r>
              <a:rPr lang="en-GB"/>
              <a:t> purchase, installation, maintenance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Enhancement and </a:t>
            </a:r>
            <a:r>
              <a:rPr b="1" lang="en-GB"/>
              <a:t>modernisation </a:t>
            </a:r>
            <a:r>
              <a:rPr lang="en-GB"/>
              <a:t>of functionality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Standard </a:t>
            </a:r>
            <a:r>
              <a:rPr b="1" lang="en-GB"/>
              <a:t>review cycles </a:t>
            </a:r>
            <a:r>
              <a:rPr lang="en-GB"/>
              <a:t>and consultant recommendation 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Partnership </a:t>
            </a:r>
            <a:r>
              <a:rPr lang="en-GB"/>
              <a:t>development creating ambassadors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Mergers and acquisitions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Welfare Reform and other </a:t>
            </a:r>
            <a:r>
              <a:rPr b="1" lang="en-GB"/>
              <a:t>changes to functional needs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Standardisation</a:t>
            </a:r>
            <a:r>
              <a:rPr lang="en-GB"/>
              <a:t> of configuration and integration can reduce cost &amp; risk and increase flexibility and mobility</a:t>
            </a:r>
          </a:p>
          <a:p>
            <a:pPr lvl="0" rtl="0">
              <a:spcBef>
                <a:spcPts val="0"/>
              </a:spcBef>
              <a:buClr>
                <a:srgbClr val="005984"/>
              </a:buClr>
              <a:buFont typeface="Noto Symbo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850" y="2568750"/>
            <a:ext cx="2090749" cy="20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Summary - Threats</a:t>
            </a:r>
          </a:p>
        </p:txBody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457200" y="2402375"/>
            <a:ext cx="6010499" cy="2250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GB" sz="2400"/>
              <a:t>A number of obstacles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First to market </a:t>
            </a:r>
            <a:r>
              <a:rPr lang="en-GB"/>
              <a:t>could be seen as leaders in field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Upheaval </a:t>
            </a:r>
            <a:r>
              <a:rPr lang="en-GB"/>
              <a:t>in the sector due to large scale change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b="1" lang="en-GB"/>
              <a:t>Lack of funding </a:t>
            </a:r>
            <a:r>
              <a:rPr lang="en-GB"/>
              <a:t>for updates and modernisation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‘Stagnant’ culture of sector regarding IT - many </a:t>
            </a:r>
            <a:r>
              <a:rPr b="1" lang="en-GB"/>
              <a:t>not actively engaging with innovation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Many not ready for </a:t>
            </a:r>
            <a:r>
              <a:rPr b="1" lang="en-GB"/>
              <a:t>standardisation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700" y="2455475"/>
            <a:ext cx="2232949" cy="214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Final thoughts: Orchard</a:t>
            </a:r>
          </a:p>
        </p:txBody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457200" y="1275550"/>
            <a:ext cx="8231700" cy="50270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rgbClr val="000000"/>
                </a:solidFill>
              </a:rPr>
              <a:t>Housing software delivered through the cloud is a </a:t>
            </a:r>
            <a:r>
              <a:rPr b="1" lang="en-GB" sz="2800">
                <a:solidFill>
                  <a:srgbClr val="000000"/>
                </a:solidFill>
              </a:rPr>
              <a:t>credible proposition </a:t>
            </a: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rgbClr val="000000"/>
                </a:solidFill>
              </a:rPr>
              <a:t>with </a:t>
            </a:r>
            <a:r>
              <a:rPr b="1" lang="en-GB" sz="2800">
                <a:solidFill>
                  <a:srgbClr val="000000"/>
                </a:solidFill>
              </a:rPr>
              <a:t>latent appeal</a:t>
            </a: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</a:endParaRP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rgbClr val="000000"/>
                </a:solidFill>
              </a:rPr>
              <a:t>Challenges are to not only </a:t>
            </a: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rgbClr val="000000"/>
                </a:solidFill>
              </a:rPr>
              <a:t>create a great product </a:t>
            </a: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rgbClr val="000000"/>
                </a:solidFill>
              </a:rPr>
              <a:t>but also to </a:t>
            </a:r>
            <a:r>
              <a:rPr b="1" lang="en-GB" sz="2800">
                <a:solidFill>
                  <a:srgbClr val="000000"/>
                </a:solidFill>
              </a:rPr>
              <a:t>educate</a:t>
            </a:r>
            <a:r>
              <a:rPr lang="en-GB" sz="2800">
                <a:solidFill>
                  <a:srgbClr val="000000"/>
                </a:solidFill>
              </a:rPr>
              <a:t> and </a:t>
            </a:r>
            <a:r>
              <a:rPr b="1" lang="en-GB" sz="2800">
                <a:solidFill>
                  <a:srgbClr val="000000"/>
                </a:solidFill>
              </a:rPr>
              <a:t>reassure</a:t>
            </a: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800">
              <a:solidFill>
                <a:srgbClr val="000000"/>
              </a:solidFill>
            </a:endParaRPr>
          </a:p>
          <a:p>
            <a:pPr indent="-274637" lvl="0" marL="630237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lang="en-GB" sz="2800"/>
              <a:t>Standardisation </a:t>
            </a:r>
            <a:r>
              <a:rPr lang="en-GB" sz="2800"/>
              <a:t>and </a:t>
            </a:r>
            <a:r>
              <a:rPr b="1" lang="en-GB" sz="2800"/>
              <a:t>innovation </a:t>
            </a:r>
            <a:r>
              <a:rPr lang="en-GB" sz="2800"/>
              <a:t>important; </a:t>
            </a:r>
            <a:r>
              <a:rPr b="1" lang="en-GB" sz="2800"/>
              <a:t>responsiveness </a:t>
            </a:r>
            <a:r>
              <a:rPr lang="en-GB" sz="2800"/>
              <a:t>to sector change paramount</a:t>
            </a:r>
          </a:p>
          <a:p>
            <a:pPr indent="-274637" lvl="0" marL="630237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 sz="2800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Who is Orchard?</a:t>
            </a:r>
          </a:p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457200" y="1275550"/>
            <a:ext cx="4742100" cy="180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Orchard is a long-standing supplier to the sector. We provide solutions for Housing Management, Finance Management, CRM, Asset Management and Technical Services.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4179" y="3076750"/>
            <a:ext cx="4828704" cy="36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6800" y="1115550"/>
            <a:ext cx="2703715" cy="266163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>
            <p:ph idx="2" type="body"/>
          </p:nvPr>
        </p:nvSpPr>
        <p:spPr>
          <a:xfrm>
            <a:off x="3509400" y="3950700"/>
            <a:ext cx="5179500" cy="2559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We aim to maintain our position at the forefront of the market by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Maintaining strong client relationships and our market reputation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Continually investing in new technology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Being alive to the changing needs of the market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Sector survey September 2014</a:t>
            </a: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457200" y="1471475"/>
            <a:ext cx="8231700" cy="195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GB"/>
              <a:t>Commissioned research to ask </a:t>
            </a:r>
            <a:r>
              <a:rPr b="1" lang="en-GB"/>
              <a:t>“What does the future look like?”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rtl="0">
              <a:spcBef>
                <a:spcPts val="0"/>
              </a:spcBef>
              <a:buNone/>
            </a:pPr>
            <a:r>
              <a:rPr lang="en-GB"/>
              <a:t>Scope of solutions		     Delivery				Commercials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7" name="Shape 67"/>
          <p:cNvGrpSpPr/>
          <p:nvPr/>
        </p:nvGrpSpPr>
        <p:grpSpPr>
          <a:xfrm>
            <a:off x="831525" y="3402500"/>
            <a:ext cx="7480925" cy="2530574"/>
            <a:chOff x="831525" y="2488100"/>
            <a:chExt cx="7480925" cy="2530574"/>
          </a:xfrm>
        </p:grpSpPr>
        <p:pic>
          <p:nvPicPr>
            <p:cNvPr id="68" name="Shape 68"/>
            <p:cNvPicPr preferRelativeResize="0"/>
            <p:nvPr/>
          </p:nvPicPr>
          <p:blipFill rotWithShape="1">
            <a:blip r:embed="rId3">
              <a:alphaModFix/>
            </a:blip>
            <a:srcRect b="0" l="22601" r="23791" t="21085"/>
            <a:stretch/>
          </p:blipFill>
          <p:spPr>
            <a:xfrm>
              <a:off x="831525" y="2488100"/>
              <a:ext cx="2256275" cy="2530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Shape 69"/>
            <p:cNvPicPr preferRelativeResize="0"/>
            <p:nvPr/>
          </p:nvPicPr>
          <p:blipFill rotWithShape="1">
            <a:blip r:embed="rId4">
              <a:alphaModFix/>
            </a:blip>
            <a:srcRect b="5709" l="10713" r="7872" t="10936"/>
            <a:stretch/>
          </p:blipFill>
          <p:spPr>
            <a:xfrm>
              <a:off x="3405812" y="2746725"/>
              <a:ext cx="2332374" cy="1590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Shape 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56175" y="2666137"/>
              <a:ext cx="2256275" cy="19091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Which organisations did we target?</a:t>
            </a:r>
          </a:p>
        </p:txBody>
      </p:sp>
      <p:sp>
        <p:nvSpPr>
          <p:cNvPr id="76" name="Shape 76"/>
          <p:cNvSpPr/>
          <p:nvPr/>
        </p:nvSpPr>
        <p:spPr>
          <a:xfrm>
            <a:off x="3133025" y="1760425"/>
            <a:ext cx="5102250" cy="4441950"/>
          </a:xfrm>
          <a:prstGeom prst="flowChartExtract">
            <a:avLst/>
          </a:prstGeom>
          <a:solidFill>
            <a:srgbClr val="AEE660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3697400" y="1760425"/>
            <a:ext cx="3973500" cy="3436525"/>
          </a:xfrm>
          <a:prstGeom prst="flowChartExtract">
            <a:avLst/>
          </a:prstGeom>
          <a:solidFill>
            <a:srgbClr val="5B8F22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5024800" y="1760425"/>
            <a:ext cx="1318700" cy="1140500"/>
          </a:xfrm>
          <a:prstGeom prst="flowChartExtract">
            <a:avLst/>
          </a:prstGeom>
          <a:solidFill>
            <a:srgbClr val="A2D65A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6176100" y="1595375"/>
            <a:ext cx="2385299" cy="780300"/>
          </a:xfrm>
          <a:prstGeom prst="wedgeRoundRectCallout">
            <a:avLst>
              <a:gd fmla="val -71580" name="adj1"/>
              <a:gd fmla="val 49404" name="adj2"/>
              <a:gd fmla="val 0" name="adj3"/>
            </a:avLst>
          </a:prstGeom>
          <a:solidFill>
            <a:srgbClr val="FFFFFF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GB" sz="2400"/>
              <a:t>Largest RPs</a:t>
            </a:r>
          </a:p>
        </p:txBody>
      </p:sp>
      <p:sp>
        <p:nvSpPr>
          <p:cNvPr id="80" name="Shape 80"/>
          <p:cNvSpPr/>
          <p:nvPr/>
        </p:nvSpPr>
        <p:spPr>
          <a:xfrm>
            <a:off x="3286300" y="3148576"/>
            <a:ext cx="1738500" cy="892800"/>
          </a:xfrm>
          <a:prstGeom prst="wedgeRoundRectCallout">
            <a:avLst>
              <a:gd fmla="val 69858" name="adj1"/>
              <a:gd fmla="val 44441" name="adj2"/>
              <a:gd fmla="val 0" name="adj3"/>
            </a:avLst>
          </a:prstGeom>
          <a:solidFill>
            <a:srgbClr val="FFFFFF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2400"/>
              <a:t>Target segment</a:t>
            </a:r>
          </a:p>
        </p:txBody>
      </p:sp>
      <p:sp>
        <p:nvSpPr>
          <p:cNvPr id="81" name="Shape 81"/>
          <p:cNvSpPr/>
          <p:nvPr/>
        </p:nvSpPr>
        <p:spPr>
          <a:xfrm>
            <a:off x="6604350" y="4971900"/>
            <a:ext cx="2006099" cy="780300"/>
          </a:xfrm>
          <a:prstGeom prst="wedgeRoundRectCallout">
            <a:avLst>
              <a:gd fmla="val -72630" name="adj1"/>
              <a:gd fmla="val 49401" name="adj2"/>
              <a:gd fmla="val 0" name="adj3"/>
            </a:avLst>
          </a:prstGeom>
          <a:solidFill>
            <a:srgbClr val="FFFFFF"/>
          </a:solidFill>
          <a:ln cap="flat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2400"/>
              <a:t>Smallest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457200" y="1399275"/>
            <a:ext cx="4574699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30 minute qualitative interview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Targeted by size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IT and Finance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 sz="1800">
                <a:solidFill>
                  <a:schemeClr val="dk1"/>
                </a:solidFill>
              </a:rPr>
              <a:t>Not targeted at Orchard’s customers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What was their level of engagement? 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457200" y="1275550"/>
            <a:ext cx="8218799" cy="126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Range of levels of engagement/sophistication with software and IT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Some (mainly IT) highly engaged, able to give technical detail and insight on possible future developments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75" y="2620325"/>
            <a:ext cx="4183874" cy="33470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idx="2" type="body"/>
          </p:nvPr>
        </p:nvSpPr>
        <p:spPr>
          <a:xfrm>
            <a:off x="4907150" y="2157425"/>
            <a:ext cx="3768899" cy="3809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Others had very little knowledge beyond their current role and product, little awareness of developments in the sector, or beyond</a:t>
            </a:r>
          </a:p>
          <a:p>
            <a:pPr indent="-342900" lvl="0" marL="457200" rtl="0">
              <a:spcBef>
                <a:spcPts val="0"/>
              </a:spcBef>
              <a:buClr>
                <a:srgbClr val="5B8F22"/>
              </a:buClr>
              <a:buSzPct val="100000"/>
              <a:buFont typeface="Arial"/>
              <a:buChar char="●"/>
            </a:pPr>
            <a:r>
              <a:rPr lang="en-GB"/>
              <a:t>Knowledge &amp; engagement of Finance respondents ranged from detailed to not knowing who the main supplier was (not related to size of organisation)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274650"/>
            <a:ext cx="7311899" cy="369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What solution are they using?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650" y="1413571"/>
            <a:ext cx="2216410" cy="5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762" y="1275550"/>
            <a:ext cx="3281824" cy="84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2400" y="4651650"/>
            <a:ext cx="1955274" cy="195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912" y="3557450"/>
            <a:ext cx="36195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b="28958" l="0" r="0" t="21659"/>
          <a:stretch/>
        </p:blipFill>
        <p:spPr>
          <a:xfrm>
            <a:off x="1808925" y="2620911"/>
            <a:ext cx="2028825" cy="7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7662" y="3752712"/>
            <a:ext cx="340995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2325" y="2347225"/>
            <a:ext cx="1285875" cy="128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Shape 103"/>
          <p:cNvGrpSpPr/>
          <p:nvPr/>
        </p:nvGrpSpPr>
        <p:grpSpPr>
          <a:xfrm>
            <a:off x="5065601" y="5164950"/>
            <a:ext cx="3594363" cy="928672"/>
            <a:chOff x="4322637" y="4851300"/>
            <a:chExt cx="4045884" cy="1171531"/>
          </a:xfrm>
        </p:grpSpPr>
        <p:sp>
          <p:nvSpPr>
            <p:cNvPr id="104" name="Shape 104"/>
            <p:cNvSpPr/>
            <p:nvPr/>
          </p:nvSpPr>
          <p:spPr>
            <a:xfrm>
              <a:off x="5474650" y="5014799"/>
              <a:ext cx="2893871" cy="84452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algn="ctr"/>
              <a:r>
                <a:rPr b="0" i="0">
                  <a:ln cap="flat" w="19050">
                    <a:solidFill>
                      <a:srgbClr val="000000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  <a:solidFill>
                    <a:srgbClr val="F1C232"/>
                  </a:solidFill>
                  <a:latin typeface="Arial"/>
                </a:rPr>
                <a:t>Bespok_</a:t>
              </a:r>
            </a:p>
          </p:txBody>
        </p:sp>
        <p:pic>
          <p:nvPicPr>
            <p:cNvPr id="105" name="Shape 10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22637" y="4851300"/>
              <a:ext cx="1105025" cy="11715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Shape 106"/>
          <p:cNvPicPr preferRelativeResize="0"/>
          <p:nvPr/>
        </p:nvPicPr>
        <p:blipFill rotWithShape="1">
          <a:blip r:embed="rId11">
            <a:alphaModFix/>
          </a:blip>
          <a:srcRect b="16120" l="0" r="0" t="8516"/>
          <a:stretch/>
        </p:blipFill>
        <p:spPr>
          <a:xfrm>
            <a:off x="457200" y="4933950"/>
            <a:ext cx="2387949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