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7" r:id="rId1"/>
  </p:sldMasterIdLst>
  <p:notesMasterIdLst>
    <p:notesMasterId r:id="rId34"/>
  </p:notesMasterIdLst>
  <p:handoutMasterIdLst>
    <p:handoutMasterId r:id="rId35"/>
  </p:handoutMasterIdLst>
  <p:sldIdLst>
    <p:sldId id="256" r:id="rId2"/>
    <p:sldId id="317" r:id="rId3"/>
    <p:sldId id="283" r:id="rId4"/>
    <p:sldId id="312" r:id="rId5"/>
    <p:sldId id="328" r:id="rId6"/>
    <p:sldId id="285" r:id="rId7"/>
    <p:sldId id="329" r:id="rId8"/>
    <p:sldId id="296" r:id="rId9"/>
    <p:sldId id="297" r:id="rId10"/>
    <p:sldId id="299" r:id="rId11"/>
    <p:sldId id="302" r:id="rId12"/>
    <p:sldId id="305" r:id="rId13"/>
    <p:sldId id="327" r:id="rId14"/>
    <p:sldId id="307" r:id="rId15"/>
    <p:sldId id="318" r:id="rId16"/>
    <p:sldId id="311" r:id="rId17"/>
    <p:sldId id="319" r:id="rId18"/>
    <p:sldId id="313" r:id="rId19"/>
    <p:sldId id="321" r:id="rId20"/>
    <p:sldId id="322" r:id="rId21"/>
    <p:sldId id="314" r:id="rId22"/>
    <p:sldId id="323" r:id="rId23"/>
    <p:sldId id="288" r:id="rId24"/>
    <p:sldId id="294" r:id="rId25"/>
    <p:sldId id="324" r:id="rId26"/>
    <p:sldId id="325" r:id="rId27"/>
    <p:sldId id="315" r:id="rId28"/>
    <p:sldId id="289" r:id="rId29"/>
    <p:sldId id="332" r:id="rId30"/>
    <p:sldId id="334" r:id="rId31"/>
    <p:sldId id="320" r:id="rId32"/>
    <p:sldId id="274" r:id="rId33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117" d="100"/>
          <a:sy n="117" d="100"/>
        </p:scale>
        <p:origin x="-114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2166" y="-84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8EA9D1-BBC4-4B71-91C3-86B78D0E0C05}" type="datetimeFigureOut">
              <a:rPr lang="en-GB" smtClean="0"/>
              <a:t>17/03/2015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577894-7EDF-45DF-A9D6-3314343773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56068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888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1"/>
            <a:ext cx="2946400" cy="496888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r">
              <a:defRPr sz="1200"/>
            </a:lvl1pPr>
          </a:lstStyle>
          <a:p>
            <a:fld id="{59490188-9F8C-49A0-9072-E20CAA37AD4C}" type="datetimeFigureOut">
              <a:rPr lang="en-GB" smtClean="0"/>
              <a:t>17/03/2015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9" tIns="45714" rIns="91429" bIns="45714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1" y="4714877"/>
            <a:ext cx="5438776" cy="4467225"/>
          </a:xfrm>
          <a:prstGeom prst="rect">
            <a:avLst/>
          </a:prstGeom>
        </p:spPr>
        <p:txBody>
          <a:bodyPr vert="horz" lIns="91429" tIns="45714" rIns="91429" bIns="4571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4"/>
            <a:ext cx="2946400" cy="496887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8164"/>
            <a:ext cx="2946400" cy="496887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r">
              <a:defRPr sz="1200"/>
            </a:lvl1pPr>
          </a:lstStyle>
          <a:p>
            <a:fld id="{E70C58FF-045A-49A6-B1B5-C8C0625828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7652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0C58FF-045A-49A6-B1B5-C8C06258287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4037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0C58FF-045A-49A6-B1B5-C8C06258287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1913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0C58FF-045A-49A6-B1B5-C8C06258287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1913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0C58FF-045A-49A6-B1B5-C8C06258287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1913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0C58FF-045A-49A6-B1B5-C8C06258287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1913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0C58FF-045A-49A6-B1B5-C8C06258287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1913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0C58FF-045A-49A6-B1B5-C8C06258287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19131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0C58FF-045A-49A6-B1B5-C8C06258287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19131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0C58FF-045A-49A6-B1B5-C8C06258287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1913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51520" y="1988840"/>
            <a:ext cx="8640960" cy="28803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400" baseline="0">
                <a:solidFill>
                  <a:srgbClr val="002060"/>
                </a:solidFill>
                <a:latin typeface="Gill Sans MT" pitchFamily="34" charset="0"/>
              </a:defRPr>
            </a:lvl1pPr>
          </a:lstStyle>
          <a:p>
            <a:pPr lvl="0"/>
            <a:r>
              <a:rPr lang="en-GB" dirty="0" smtClean="0"/>
              <a:t>Main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67407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uble Paragraph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691680" y="1988840"/>
            <a:ext cx="7200800" cy="43204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rgbClr val="002060"/>
                </a:solidFill>
                <a:latin typeface="Gill Sans MT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691680" y="548680"/>
            <a:ext cx="7200800" cy="72008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4000" baseline="0">
                <a:solidFill>
                  <a:srgbClr val="002060"/>
                </a:solidFill>
                <a:latin typeface="Gill Sans MT" pitchFamily="34" charset="0"/>
              </a:defRPr>
            </a:lvl1pPr>
          </a:lstStyle>
          <a:p>
            <a:pPr lvl="0"/>
            <a:r>
              <a:rPr lang="en-GB" dirty="0" smtClean="0"/>
              <a:t>Section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528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ullet Points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51520" y="548680"/>
            <a:ext cx="7200800" cy="7200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aseline="0">
                <a:solidFill>
                  <a:srgbClr val="0070C0"/>
                </a:solidFill>
                <a:latin typeface="Gill Sans MT" pitchFamily="34" charset="0"/>
              </a:defRPr>
            </a:lvl1pPr>
          </a:lstStyle>
          <a:p>
            <a:pPr lvl="0"/>
            <a:r>
              <a:rPr lang="en-GB" dirty="0" smtClean="0"/>
              <a:t>Section Title</a:t>
            </a:r>
            <a:endParaRPr lang="en-GB" dirty="0"/>
          </a:p>
        </p:txBody>
      </p:sp>
      <p:sp>
        <p:nvSpPr>
          <p:cNvPr id="3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51520" y="1988840"/>
            <a:ext cx="7200800" cy="432048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400" baseline="0">
                <a:solidFill>
                  <a:srgbClr val="002060"/>
                </a:solidFill>
                <a:latin typeface="Gill Sans MT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517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riple Paragrap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51520" y="548680"/>
            <a:ext cx="8640960" cy="5035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rgbClr val="0070C0"/>
                </a:solidFill>
                <a:latin typeface="Gill Sans MT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251520" y="1268760"/>
            <a:ext cx="8640960" cy="50405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rgbClr val="002060"/>
                </a:solidFill>
                <a:latin typeface="Gill Sans MT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343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ingle Image and Tex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5292080" y="1628800"/>
            <a:ext cx="3600400" cy="4681215"/>
          </a:xfrm>
          <a:prstGeom prst="rect">
            <a:avLst/>
          </a:prstGeom>
          <a:effectLst>
            <a:outerShdw blurRad="127000" sx="102000" sy="102000" algn="ctr" rotWithShape="0">
              <a:prstClr val="black">
                <a:alpha val="40000"/>
              </a:prstClr>
            </a:outerShdw>
            <a:reflection blurRad="6350" stA="52000" endA="300" endPos="15000" dir="5400000" sy="-100000" algn="bl" rotWithShape="0"/>
          </a:effectLst>
        </p:spPr>
        <p:txBody>
          <a:bodyPr/>
          <a:lstStyle>
            <a:lvl1pPr marL="0" indent="0" algn="ctr">
              <a:buNone/>
              <a:defRPr sz="1400" baseline="0">
                <a:solidFill>
                  <a:schemeClr val="accent6">
                    <a:lumMod val="50000"/>
                  </a:schemeClr>
                </a:solidFill>
                <a:latin typeface="Gill Sans MT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51520" y="1628800"/>
            <a:ext cx="4320480" cy="4679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002060"/>
                </a:solidFill>
                <a:latin typeface="Gill Sans MT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251520" y="548680"/>
            <a:ext cx="8640960" cy="7200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aseline="0">
                <a:solidFill>
                  <a:srgbClr val="0070C0"/>
                </a:solidFill>
                <a:latin typeface="Gill Sans MT" pitchFamily="34" charset="0"/>
              </a:defRPr>
            </a:lvl1pPr>
          </a:lstStyle>
          <a:p>
            <a:pPr lvl="0"/>
            <a:r>
              <a:rPr lang="en-GB" dirty="0" smtClean="0"/>
              <a:t>Section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145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Page Imag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0" y="1268760"/>
            <a:ext cx="9144000" cy="55892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51520" y="548680"/>
            <a:ext cx="8640960" cy="7200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aseline="0">
                <a:solidFill>
                  <a:schemeClr val="bg1"/>
                </a:solidFill>
                <a:latin typeface="Gill Sans MT" pitchFamily="34" charset="0"/>
              </a:defRPr>
            </a:lvl1pPr>
          </a:lstStyle>
          <a:p>
            <a:pPr lvl="0"/>
            <a:r>
              <a:rPr lang="en-GB" dirty="0" smtClean="0"/>
              <a:t>Section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034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51520" y="2708920"/>
            <a:ext cx="8640960" cy="21602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400" baseline="0">
                <a:solidFill>
                  <a:srgbClr val="002060"/>
                </a:solidFill>
                <a:latin typeface="Gill Sans MT" pitchFamily="34" charset="0"/>
              </a:defRPr>
            </a:lvl1pPr>
          </a:lstStyle>
          <a:p>
            <a:pPr lvl="0"/>
            <a:r>
              <a:rPr lang="en-GB" dirty="0" smtClean="0"/>
              <a:t>Thank you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362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1926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5" r:id="rId2"/>
    <p:sldLayoutId id="2147483736" r:id="rId3"/>
    <p:sldLayoutId id="2147483739" r:id="rId4"/>
    <p:sldLayoutId id="2147483740" r:id="rId5"/>
    <p:sldLayoutId id="2147483746" r:id="rId6"/>
    <p:sldLayoutId id="2147483748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barry.cooke@rooftopgroup.org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51520" y="980728"/>
            <a:ext cx="8640960" cy="2520280"/>
          </a:xfrm>
        </p:spPr>
        <p:txBody>
          <a:bodyPr/>
          <a:lstStyle/>
          <a:p>
            <a:r>
              <a:rPr lang="en-GB" dirty="0"/>
              <a:t>Pulling the plug </a:t>
            </a:r>
            <a:br>
              <a:rPr lang="en-GB" dirty="0"/>
            </a:br>
            <a:r>
              <a:rPr lang="en-GB" dirty="0"/>
              <a:t>on offline services</a:t>
            </a:r>
          </a:p>
          <a:p>
            <a:r>
              <a:rPr lang="en-GB" sz="4000" dirty="0"/>
              <a:t>and how to do it</a:t>
            </a:r>
          </a:p>
          <a:p>
            <a:endParaRPr lang="en-GB" sz="4000" dirty="0" smtClean="0"/>
          </a:p>
          <a:p>
            <a:r>
              <a:rPr lang="en-GB" sz="2400" dirty="0" smtClean="0">
                <a:solidFill>
                  <a:schemeClr val="tx2"/>
                </a:solidFill>
              </a:rPr>
              <a:t>Barry Cooke, Communications Manager</a:t>
            </a:r>
          </a:p>
          <a:p>
            <a:r>
              <a:rPr lang="en-GB" sz="2400" dirty="0" smtClean="0">
                <a:solidFill>
                  <a:schemeClr val="tx2"/>
                </a:solidFill>
              </a:rPr>
              <a:t>Rooftop Housing Group</a:t>
            </a:r>
            <a:endParaRPr lang="en-GB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63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:\Communications\Team\Events\009_Housing Technology\5 repai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207" y="251456"/>
            <a:ext cx="7056783" cy="576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3923928" y="1412776"/>
            <a:ext cx="1152128" cy="79208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096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:\Communications\Team\Events\009_Housing Technology\8 replacement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32656"/>
            <a:ext cx="7152754" cy="529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5076056" y="620688"/>
            <a:ext cx="1152128" cy="79208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289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:\Communications\Team\Events\009_Housing Technology\11 Details 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680913"/>
            <a:ext cx="4298172" cy="411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T:\Communications\Team\Events\009_Housing Technology\12 Details 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876" y="1052737"/>
            <a:ext cx="3142814" cy="403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1763688" y="476672"/>
            <a:ext cx="1152128" cy="79208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158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4800" dirty="0" smtClean="0">
                <a:solidFill>
                  <a:schemeClr val="tx2">
                    <a:lumMod val="75000"/>
                  </a:schemeClr>
                </a:solidFill>
              </a:rPr>
              <a:t>So after all our efforts making everything work, how many residents signed-up to use online services?</a:t>
            </a:r>
            <a:endParaRPr lang="en-GB" sz="48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54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683900"/>
            <a:ext cx="4319016" cy="47701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00262" y="6084585"/>
            <a:ext cx="6992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tx2">
                    <a:lumMod val="75000"/>
                  </a:schemeClr>
                </a:solidFill>
              </a:rPr>
              <a:t>After online services created</a:t>
            </a:r>
            <a:endParaRPr lang="en-GB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0262" y="4931876"/>
            <a:ext cx="22704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 smtClean="0">
                <a:solidFill>
                  <a:schemeClr val="tx2">
                    <a:lumMod val="75000"/>
                  </a:schemeClr>
                </a:solidFill>
              </a:rPr>
              <a:t>4,000 / 65%</a:t>
            </a:r>
          </a:p>
          <a:p>
            <a:pPr algn="ctr"/>
            <a:r>
              <a:rPr lang="en-GB" sz="2000" dirty="0" smtClean="0">
                <a:solidFill>
                  <a:schemeClr val="tx2">
                    <a:lumMod val="75000"/>
                  </a:schemeClr>
                </a:solidFill>
              </a:rPr>
              <a:t>have internet access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07249" y="476672"/>
            <a:ext cx="12682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tx2">
                    <a:lumMod val="75000"/>
                  </a:schemeClr>
                </a:solidFill>
              </a:rPr>
              <a:t>200 / 3.5%</a:t>
            </a:r>
          </a:p>
          <a:p>
            <a:r>
              <a:rPr lang="en-GB" sz="2000" dirty="0">
                <a:solidFill>
                  <a:schemeClr val="tx2">
                    <a:lumMod val="75000"/>
                  </a:schemeClr>
                </a:solidFill>
              </a:rPr>
              <a:t>s</a:t>
            </a:r>
            <a:r>
              <a:rPr lang="en-GB" sz="2000" dirty="0" smtClean="0">
                <a:solidFill>
                  <a:schemeClr val="tx2">
                    <a:lumMod val="75000"/>
                  </a:schemeClr>
                </a:solidFill>
              </a:rPr>
              <a:t>igned-up</a:t>
            </a:r>
            <a:endParaRPr lang="en-GB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19872" y="2278613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6,150 households</a:t>
            </a:r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03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4800" dirty="0" smtClean="0">
                <a:solidFill>
                  <a:schemeClr val="tx2">
                    <a:lumMod val="75000"/>
                  </a:schemeClr>
                </a:solidFill>
              </a:rPr>
              <a:t>So what did we do to get more residents signed-up to access online services?</a:t>
            </a:r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l"/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Three is the magic number</a:t>
            </a:r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30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56" y="1268413"/>
            <a:ext cx="6987688" cy="5589587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2">
                    <a:lumMod val="50000"/>
                  </a:schemeClr>
                </a:solidFill>
              </a:rPr>
              <a:t>1:  Write a letter</a:t>
            </a:r>
            <a:endParaRPr lang="en-GB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46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698" y="404665"/>
            <a:ext cx="2268000" cy="32137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819" y="432048"/>
            <a:ext cx="2267429" cy="32129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356992"/>
            <a:ext cx="2284298" cy="32368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01" y="3356992"/>
            <a:ext cx="2286504" cy="324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20272" y="836712"/>
            <a:ext cx="17016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A letter and a booklet  was sent to every household </a:t>
            </a:r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28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504" y="548680"/>
            <a:ext cx="4306824" cy="47701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0262" y="6084585"/>
            <a:ext cx="6992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tx2">
                    <a:lumMod val="75000"/>
                  </a:schemeClr>
                </a:solidFill>
              </a:rPr>
              <a:t>After letter sent to all households</a:t>
            </a:r>
            <a:endParaRPr lang="en-GB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0262" y="4931876"/>
            <a:ext cx="22704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 smtClean="0">
                <a:solidFill>
                  <a:schemeClr val="tx2">
                    <a:lumMod val="75000"/>
                  </a:schemeClr>
                </a:solidFill>
              </a:rPr>
              <a:t>4,000 / 65%</a:t>
            </a:r>
          </a:p>
          <a:p>
            <a:pPr algn="ctr"/>
            <a:r>
              <a:rPr lang="en-GB" sz="2000" dirty="0" smtClean="0">
                <a:solidFill>
                  <a:schemeClr val="tx2">
                    <a:lumMod val="75000"/>
                  </a:schemeClr>
                </a:solidFill>
              </a:rPr>
              <a:t>have internet access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07249" y="476672"/>
            <a:ext cx="12682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tx2">
                    <a:lumMod val="75000"/>
                  </a:schemeClr>
                </a:solidFill>
              </a:rPr>
              <a:t>200 / 3.5%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19872" y="2278613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6,150 households</a:t>
            </a:r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40008" y="629072"/>
            <a:ext cx="1212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tx2">
                    <a:lumMod val="75000"/>
                  </a:schemeClr>
                </a:solidFill>
              </a:rPr>
              <a:t>750 / 12%</a:t>
            </a:r>
            <a:endParaRPr lang="en-GB" sz="2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6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600" dirty="0" smtClean="0">
                <a:solidFill>
                  <a:schemeClr val="tx2">
                    <a:lumMod val="75000"/>
                  </a:schemeClr>
                </a:solidFill>
              </a:rPr>
              <a:t>Rent statements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600" dirty="0" smtClean="0">
                <a:solidFill>
                  <a:schemeClr val="tx2">
                    <a:lumMod val="75000"/>
                  </a:schemeClr>
                </a:solidFill>
              </a:rPr>
              <a:t>Sent quarterly to all households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600" dirty="0" smtClean="0">
                <a:solidFill>
                  <a:schemeClr val="tx2">
                    <a:lumMod val="75000"/>
                  </a:schemeClr>
                </a:solidFill>
              </a:rPr>
              <a:t>Delivered with resident magazine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600" dirty="0" smtClean="0">
                <a:solidFill>
                  <a:schemeClr val="tx2">
                    <a:lumMod val="75000"/>
                  </a:schemeClr>
                </a:solidFill>
              </a:rPr>
              <a:t>At time of delivery statements are at least one week out-of-date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l"/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2: Make something online-only</a:t>
            </a:r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1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Five things about me</a:t>
            </a:r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GB" sz="2800" dirty="0" smtClean="0">
                <a:solidFill>
                  <a:schemeClr val="tx2">
                    <a:lumMod val="75000"/>
                  </a:schemeClr>
                </a:solidFill>
              </a:rPr>
              <a:t>I didn’t sit my O Levels because the night before my first exam I suffered a spontaneous pneumothorax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800" dirty="0" smtClean="0">
                <a:solidFill>
                  <a:schemeClr val="tx2">
                    <a:lumMod val="75000"/>
                  </a:schemeClr>
                </a:solidFill>
              </a:rPr>
              <a:t>I once worked as an editorial assistant on Parking Review magazine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800" dirty="0" smtClean="0">
                <a:solidFill>
                  <a:schemeClr val="tx2">
                    <a:lumMod val="75000"/>
                  </a:schemeClr>
                </a:solidFill>
              </a:rPr>
              <a:t>I can juggle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800" dirty="0" smtClean="0">
                <a:solidFill>
                  <a:schemeClr val="tx2">
                    <a:lumMod val="75000"/>
                  </a:schemeClr>
                </a:solidFill>
              </a:rPr>
              <a:t>I only went abroad for the first time aged 24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800" dirty="0" smtClean="0">
                <a:solidFill>
                  <a:schemeClr val="tx2">
                    <a:lumMod val="75000"/>
                  </a:schemeClr>
                </a:solidFill>
              </a:rPr>
              <a:t>I once pulled a man from a burning car</a:t>
            </a:r>
          </a:p>
          <a:p>
            <a:pPr marL="457200" indent="-457200">
              <a:buFont typeface="+mj-lt"/>
              <a:buAutoNum type="arabicPeriod"/>
            </a:pPr>
            <a:endParaRPr lang="en-GB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en-GB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64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51520" y="1052736"/>
            <a:ext cx="8352928" cy="568863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600" dirty="0" smtClean="0">
                <a:solidFill>
                  <a:schemeClr val="tx2">
                    <a:lumMod val="75000"/>
                  </a:schemeClr>
                </a:solidFill>
              </a:rPr>
              <a:t>Rent statements available online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600" dirty="0" smtClean="0">
                <a:solidFill>
                  <a:schemeClr val="tx2">
                    <a:lumMod val="75000"/>
                  </a:schemeClr>
                </a:solidFill>
              </a:rPr>
              <a:t>Told residents that we would no longer send statements to all households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600" dirty="0" smtClean="0">
                <a:solidFill>
                  <a:schemeClr val="tx2">
                    <a:lumMod val="75000"/>
                  </a:schemeClr>
                </a:solidFill>
              </a:rPr>
              <a:t>No consultation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600" dirty="0" smtClean="0">
                <a:solidFill>
                  <a:schemeClr val="tx2">
                    <a:lumMod val="75000"/>
                  </a:schemeClr>
                </a:solidFill>
              </a:rPr>
              <a:t>Gave residents option to request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600" dirty="0" smtClean="0">
                <a:solidFill>
                  <a:schemeClr val="tx2">
                    <a:lumMod val="75000"/>
                  </a:schemeClr>
                </a:solidFill>
              </a:rPr>
              <a:t>Less than 10% of households requested continuation of paper statements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tx2">
                    <a:lumMod val="75000"/>
                  </a:schemeClr>
                </a:solidFill>
              </a:rPr>
              <a:t>Send a hard-copy statements if we need to contact someone about </a:t>
            </a:r>
            <a:r>
              <a:rPr lang="en-GB" sz="3600" dirty="0" smtClean="0">
                <a:solidFill>
                  <a:schemeClr val="tx2">
                    <a:lumMod val="75000"/>
                  </a:schemeClr>
                </a:solidFill>
              </a:rPr>
              <a:t>arrears</a:t>
            </a:r>
            <a:endParaRPr lang="en-GB" sz="36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26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312" y="548680"/>
            <a:ext cx="4767072" cy="47762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0262" y="6084585"/>
            <a:ext cx="6992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tx2">
                    <a:lumMod val="75000"/>
                  </a:schemeClr>
                </a:solidFill>
              </a:rPr>
              <a:t>After we stopped sending statements</a:t>
            </a:r>
            <a:endParaRPr lang="en-GB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0262" y="4931876"/>
            <a:ext cx="22704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 smtClean="0">
                <a:solidFill>
                  <a:schemeClr val="tx2">
                    <a:lumMod val="75000"/>
                  </a:schemeClr>
                </a:solidFill>
              </a:rPr>
              <a:t>4,000 / 65%</a:t>
            </a:r>
          </a:p>
          <a:p>
            <a:pPr algn="ctr"/>
            <a:r>
              <a:rPr lang="en-GB" sz="2000" dirty="0" smtClean="0">
                <a:solidFill>
                  <a:schemeClr val="tx2">
                    <a:lumMod val="75000"/>
                  </a:schemeClr>
                </a:solidFill>
              </a:rPr>
              <a:t>have internet access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07249" y="476672"/>
            <a:ext cx="12682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tx2">
                    <a:lumMod val="75000"/>
                  </a:schemeClr>
                </a:solidFill>
              </a:rPr>
              <a:t>200 / 3.5%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19872" y="2278613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6,150 households</a:t>
            </a:r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56176" y="876782"/>
            <a:ext cx="1212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tx2">
                    <a:lumMod val="75000"/>
                  </a:schemeClr>
                </a:solidFill>
              </a:rPr>
              <a:t>750 / 12%</a:t>
            </a:r>
            <a:endParaRPr lang="en-GB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24328" y="2278613"/>
            <a:ext cx="1396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tx2">
                    <a:lumMod val="75000"/>
                  </a:schemeClr>
                </a:solidFill>
              </a:rPr>
              <a:t>1,800 / 30%</a:t>
            </a:r>
            <a:endParaRPr lang="en-GB" sz="2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27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600" dirty="0" smtClean="0">
                <a:solidFill>
                  <a:schemeClr val="tx2">
                    <a:lumMod val="75000"/>
                  </a:schemeClr>
                </a:solidFill>
              </a:rPr>
              <a:t>Magazine is now mailed in clear polybag </a:t>
            </a:r>
            <a:r>
              <a:rPr lang="en-GB" sz="3600" dirty="0">
                <a:solidFill>
                  <a:schemeClr val="tx2">
                    <a:lumMod val="75000"/>
                  </a:schemeClr>
                </a:solidFill>
              </a:rPr>
              <a:t>–</a:t>
            </a:r>
            <a:r>
              <a:rPr lang="en-GB" sz="3600" dirty="0" smtClean="0">
                <a:solidFill>
                  <a:schemeClr val="tx2">
                    <a:lumMod val="75000"/>
                  </a:schemeClr>
                </a:solidFill>
              </a:rPr>
              <a:t> making it more attractive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600" dirty="0" smtClean="0">
                <a:solidFill>
                  <a:schemeClr val="tx2">
                    <a:lumMod val="75000"/>
                  </a:schemeClr>
                </a:solidFill>
              </a:rPr>
              <a:t>Process is automated – making it quicker and more accurate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600" dirty="0" smtClean="0">
                <a:solidFill>
                  <a:schemeClr val="tx2">
                    <a:lumMod val="75000"/>
                  </a:schemeClr>
                </a:solidFill>
              </a:rPr>
              <a:t>Cost saving of </a:t>
            </a:r>
            <a:r>
              <a:rPr lang="en-GB" sz="3600" dirty="0" err="1" smtClean="0">
                <a:solidFill>
                  <a:schemeClr val="tx2">
                    <a:lumMod val="75000"/>
                  </a:schemeClr>
                </a:solidFill>
              </a:rPr>
              <a:t>approx</a:t>
            </a:r>
            <a:r>
              <a:rPr lang="en-GB" sz="3600" dirty="0" smtClean="0">
                <a:solidFill>
                  <a:schemeClr val="tx2">
                    <a:lumMod val="75000"/>
                  </a:schemeClr>
                </a:solidFill>
              </a:rPr>
              <a:t> £3,000 per annum on postage and mailing</a:t>
            </a:r>
            <a:endParaRPr lang="en-GB" sz="3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Extra benefits</a:t>
            </a:r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90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51520" y="548680"/>
            <a:ext cx="8640960" cy="720080"/>
          </a:xfrm>
        </p:spPr>
        <p:txBody>
          <a:bodyPr/>
          <a:lstStyle/>
          <a:p>
            <a:r>
              <a:rPr lang="en-GB" sz="4800" dirty="0" smtClean="0">
                <a:solidFill>
                  <a:schemeClr val="tx2">
                    <a:lumMod val="75000"/>
                  </a:schemeClr>
                </a:solidFill>
              </a:rPr>
              <a:t>3: Involving other staff</a:t>
            </a:r>
            <a:endParaRPr lang="en-GB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51520" y="1556792"/>
            <a:ext cx="8640960" cy="4752528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 smtClean="0">
                <a:solidFill>
                  <a:schemeClr val="tx2">
                    <a:lumMod val="75000"/>
                  </a:schemeClr>
                </a:solidFill>
              </a:rPr>
              <a:t>Need buy-in across the organisation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 smtClean="0">
                <a:solidFill>
                  <a:schemeClr val="tx2">
                    <a:lumMod val="75000"/>
                  </a:schemeClr>
                </a:solidFill>
              </a:rPr>
              <a:t>Front line staff may need training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 smtClean="0">
                <a:solidFill>
                  <a:schemeClr val="tx2">
                    <a:lumMod val="75000"/>
                  </a:schemeClr>
                </a:solidFill>
              </a:rPr>
              <a:t>Taking every opportunity to steer </a:t>
            </a:r>
            <a:br>
              <a:rPr lang="en-GB" sz="36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GB" sz="3600" dirty="0" smtClean="0">
                <a:solidFill>
                  <a:schemeClr val="tx2">
                    <a:lumMod val="75000"/>
                  </a:schemeClr>
                </a:solidFill>
              </a:rPr>
              <a:t>people towards online</a:t>
            </a:r>
          </a:p>
          <a:p>
            <a:endParaRPr lang="en-GB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42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251520" y="548680"/>
            <a:ext cx="8640960" cy="720080"/>
          </a:xfrm>
        </p:spPr>
        <p:txBody>
          <a:bodyPr/>
          <a:lstStyle/>
          <a:p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Customer service teams</a:t>
            </a:r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323528" y="1484784"/>
            <a:ext cx="8568952" cy="5112568"/>
          </a:xfrm>
        </p:spPr>
        <p:txBody>
          <a:bodyPr/>
          <a:lstStyle/>
          <a:p>
            <a:pPr algn="l"/>
            <a:r>
              <a:rPr lang="en-GB" sz="3000" b="1" dirty="0" smtClean="0">
                <a:solidFill>
                  <a:schemeClr val="tx2">
                    <a:lumMod val="75000"/>
                  </a:schemeClr>
                </a:solidFill>
              </a:rPr>
              <a:t>Resident:  </a:t>
            </a:r>
            <a:r>
              <a:rPr lang="en-GB" sz="3000" dirty="0" smtClean="0">
                <a:solidFill>
                  <a:schemeClr val="tx2">
                    <a:lumMod val="75000"/>
                  </a:schemeClr>
                </a:solidFill>
              </a:rPr>
              <a:t>“Hello, this is Mr Smith from 32 Acacia Avenue. Please can you can you tell me what my current rent balance is?</a:t>
            </a:r>
          </a:p>
          <a:p>
            <a:pPr algn="l"/>
            <a:endParaRPr lang="en-GB" sz="3000" dirty="0">
              <a:solidFill>
                <a:schemeClr val="tx2">
                  <a:lumMod val="75000"/>
                </a:schemeClr>
              </a:solidFill>
            </a:endParaRPr>
          </a:p>
          <a:p>
            <a:pPr algn="l"/>
            <a:r>
              <a:rPr lang="en-GB" sz="3000" b="1" dirty="0" smtClean="0">
                <a:solidFill>
                  <a:schemeClr val="tx2">
                    <a:lumMod val="75000"/>
                  </a:schemeClr>
                </a:solidFill>
              </a:rPr>
              <a:t>Staff: </a:t>
            </a:r>
            <a:r>
              <a:rPr lang="en-GB" sz="3000" dirty="0" smtClean="0">
                <a:solidFill>
                  <a:schemeClr val="tx2">
                    <a:lumMod val="75000"/>
                  </a:schemeClr>
                </a:solidFill>
              </a:rPr>
              <a:t>“Hello Mr Smith,  your rent account is currently £50 in credit. Don’t forget, in future you can check your rent statement at any time night or day by signing-up to access online services via our website. I will send you a letter and booklet in the post explaining how you can register online.”</a:t>
            </a:r>
            <a:endParaRPr lang="en-GB" sz="3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93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51520" y="1628800"/>
            <a:ext cx="4320480" cy="4679950"/>
          </a:xfrm>
        </p:spPr>
        <p:txBody>
          <a:bodyPr/>
          <a:lstStyle/>
          <a:p>
            <a:r>
              <a:rPr lang="en-GB" sz="2400" dirty="0" smtClean="0">
                <a:solidFill>
                  <a:srgbClr val="002060"/>
                </a:solidFill>
                <a:latin typeface="Gill Sans MT" pitchFamily="34" charset="0"/>
              </a:rPr>
              <a:t> </a:t>
            </a:r>
            <a:endParaRPr lang="en-GB" sz="2400" dirty="0">
              <a:solidFill>
                <a:srgbClr val="002060"/>
              </a:solidFill>
              <a:latin typeface="Gill Sans MT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251520" y="548680"/>
            <a:ext cx="8640960" cy="720080"/>
          </a:xfrm>
        </p:spPr>
        <p:txBody>
          <a:bodyPr/>
          <a:lstStyle/>
          <a:p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New tenants</a:t>
            </a:r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251520" y="1628800"/>
            <a:ext cx="8640960" cy="4681215"/>
          </a:xfrm>
        </p:spPr>
        <p:txBody>
          <a:bodyPr/>
          <a:lstStyle/>
          <a:p>
            <a:pPr algn="l"/>
            <a:r>
              <a:rPr lang="en-GB" sz="2800" dirty="0" smtClean="0">
                <a:solidFill>
                  <a:schemeClr val="tx2">
                    <a:lumMod val="75000"/>
                  </a:schemeClr>
                </a:solidFill>
              </a:rPr>
              <a:t>As part of the sign-up process, all new tenants are given a ‘tour’ of our website and given a demonstration of all the available online services.</a:t>
            </a:r>
          </a:p>
          <a:p>
            <a:pPr algn="l"/>
            <a:endParaRPr lang="en-GB" sz="2800" dirty="0">
              <a:solidFill>
                <a:schemeClr val="tx2">
                  <a:lumMod val="75000"/>
                </a:schemeClr>
              </a:solidFill>
            </a:endParaRPr>
          </a:p>
          <a:p>
            <a:pPr algn="l"/>
            <a:r>
              <a:rPr lang="en-GB" sz="2800" dirty="0" smtClean="0">
                <a:solidFill>
                  <a:schemeClr val="tx2">
                    <a:lumMod val="75000"/>
                  </a:schemeClr>
                </a:solidFill>
              </a:rPr>
              <a:t>Evidence suggests that when people are introduced to accessing services online at the beginning of their tenancy they tend to stick with that as their primary method of communication. </a:t>
            </a:r>
            <a:endParaRPr lang="en-GB" sz="28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22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51520" y="1628800"/>
            <a:ext cx="4320480" cy="4679950"/>
          </a:xfrm>
        </p:spPr>
        <p:txBody>
          <a:bodyPr/>
          <a:lstStyle/>
          <a:p>
            <a:r>
              <a:rPr lang="en-GB" sz="2400" dirty="0" smtClean="0">
                <a:solidFill>
                  <a:srgbClr val="002060"/>
                </a:solidFill>
                <a:latin typeface="Gill Sans MT" pitchFamily="34" charset="0"/>
              </a:rPr>
              <a:t> </a:t>
            </a:r>
            <a:endParaRPr lang="en-GB" sz="2400" dirty="0">
              <a:solidFill>
                <a:srgbClr val="002060"/>
              </a:solidFill>
              <a:latin typeface="Gill Sans MT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251520" y="548680"/>
            <a:ext cx="8640960" cy="720080"/>
          </a:xfrm>
        </p:spPr>
        <p:txBody>
          <a:bodyPr/>
          <a:lstStyle/>
          <a:p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Making the most of every opportunity</a:t>
            </a:r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0" y="1556792"/>
            <a:ext cx="7472730" cy="482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7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456" y="548680"/>
            <a:ext cx="4757928" cy="5029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0262" y="6084585"/>
            <a:ext cx="6992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tx2">
                    <a:lumMod val="75000"/>
                  </a:schemeClr>
                </a:solidFill>
              </a:rPr>
              <a:t>After we involved other staff</a:t>
            </a:r>
            <a:endParaRPr lang="en-GB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0262" y="4931876"/>
            <a:ext cx="22704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 smtClean="0">
                <a:solidFill>
                  <a:schemeClr val="tx2">
                    <a:lumMod val="75000"/>
                  </a:schemeClr>
                </a:solidFill>
              </a:rPr>
              <a:t>4,000 / 65%</a:t>
            </a:r>
          </a:p>
          <a:p>
            <a:pPr algn="ctr"/>
            <a:r>
              <a:rPr lang="en-GB" sz="2000" dirty="0" smtClean="0">
                <a:solidFill>
                  <a:schemeClr val="tx2">
                    <a:lumMod val="75000"/>
                  </a:schemeClr>
                </a:solidFill>
              </a:rPr>
              <a:t>have internet access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07249" y="476672"/>
            <a:ext cx="12682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tx2">
                    <a:lumMod val="75000"/>
                  </a:schemeClr>
                </a:solidFill>
              </a:rPr>
              <a:t>200 / 3.5%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19872" y="2278613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6,150 households</a:t>
            </a:r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56176" y="876782"/>
            <a:ext cx="110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750 / 12%</a:t>
            </a:r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24328" y="2278613"/>
            <a:ext cx="127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1,800 / 30%</a:t>
            </a:r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91401" y="4427820"/>
            <a:ext cx="127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2,583 / 42%</a:t>
            </a:r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43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51520" y="2204864"/>
            <a:ext cx="7992888" cy="3024336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GB" sz="3600" dirty="0" smtClean="0">
                <a:solidFill>
                  <a:schemeClr val="tx2">
                    <a:lumMod val="75000"/>
                  </a:schemeClr>
                </a:solidFill>
              </a:rPr>
              <a:t>Make it easy to sign up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3600" dirty="0" smtClean="0">
                <a:solidFill>
                  <a:schemeClr val="tx2">
                    <a:lumMod val="75000"/>
                  </a:schemeClr>
                </a:solidFill>
              </a:rPr>
              <a:t>Make something important ‘online’ only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3600" dirty="0" smtClean="0">
                <a:solidFill>
                  <a:schemeClr val="tx2">
                    <a:lumMod val="75000"/>
                  </a:schemeClr>
                </a:solidFill>
              </a:rPr>
              <a:t>Get other staff on board</a:t>
            </a:r>
            <a:endParaRPr lang="en-GB" sz="3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251520" y="548680"/>
            <a:ext cx="8640960" cy="720080"/>
          </a:xfrm>
        </p:spPr>
        <p:txBody>
          <a:bodyPr/>
          <a:lstStyle/>
          <a:p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Three is the magic number</a:t>
            </a:r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83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smtClean="0"/>
              <a:t>What else you can do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563595"/>
            <a:ext cx="2637083" cy="46017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9" y="1563595"/>
            <a:ext cx="2631438" cy="46017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932" y="1563595"/>
            <a:ext cx="2686548" cy="460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75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Five things about Rooftop</a:t>
            </a:r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51520" y="1700808"/>
            <a:ext cx="7200800" cy="4608512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GB" sz="2800" dirty="0" smtClean="0">
                <a:solidFill>
                  <a:schemeClr val="tx2">
                    <a:lumMod val="75000"/>
                  </a:schemeClr>
                </a:solidFill>
              </a:rPr>
              <a:t>Formed in 1994 following a large-scale voluntary transfer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800" dirty="0" smtClean="0">
                <a:solidFill>
                  <a:schemeClr val="tx2">
                    <a:lumMod val="75000"/>
                  </a:schemeClr>
                </a:solidFill>
              </a:rPr>
              <a:t>Stock grown from 4,020 to 6,150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800" dirty="0" smtClean="0">
                <a:solidFill>
                  <a:schemeClr val="tx2">
                    <a:lumMod val="75000"/>
                  </a:schemeClr>
                </a:solidFill>
              </a:rPr>
              <a:t>Operates mainly in Worcestershire and Gloucestershire but in 67 towns and villages covering 17 local authorities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800" dirty="0" smtClean="0">
                <a:solidFill>
                  <a:schemeClr val="tx2">
                    <a:lumMod val="75000"/>
                  </a:schemeClr>
                </a:solidFill>
              </a:rPr>
              <a:t>Won Digital Communications Excellence Award from Chartered Institute of Housing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800" dirty="0" smtClean="0">
                <a:solidFill>
                  <a:schemeClr val="tx2">
                    <a:lumMod val="75000"/>
                  </a:schemeClr>
                </a:solidFill>
              </a:rPr>
              <a:t>Has 42% or households registered on our website to access online services</a:t>
            </a:r>
            <a:endParaRPr lang="en-GB" sz="28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36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813" y="692696"/>
            <a:ext cx="4785360" cy="50322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0262" y="6084585"/>
            <a:ext cx="6992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tx2">
                    <a:lumMod val="75000"/>
                  </a:schemeClr>
                </a:solidFill>
              </a:rPr>
              <a:t>What we are aiming for</a:t>
            </a:r>
            <a:endParaRPr lang="en-GB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0262" y="4931876"/>
            <a:ext cx="22704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 smtClean="0">
                <a:solidFill>
                  <a:schemeClr val="tx2">
                    <a:lumMod val="75000"/>
                  </a:schemeClr>
                </a:solidFill>
              </a:rPr>
              <a:t>4,000 / 65%</a:t>
            </a:r>
          </a:p>
          <a:p>
            <a:pPr algn="ctr"/>
            <a:r>
              <a:rPr lang="en-GB" sz="2000" dirty="0" smtClean="0">
                <a:solidFill>
                  <a:schemeClr val="tx2">
                    <a:lumMod val="75000"/>
                  </a:schemeClr>
                </a:solidFill>
              </a:rPr>
              <a:t>have internet access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07249" y="476672"/>
            <a:ext cx="12682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tx2">
                    <a:lumMod val="75000"/>
                  </a:schemeClr>
                </a:solidFill>
              </a:rPr>
              <a:t>200 / 3.5%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79912" y="1700808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6,150 households</a:t>
            </a:r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56176" y="876782"/>
            <a:ext cx="110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750 / 12%</a:t>
            </a:r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24328" y="2278613"/>
            <a:ext cx="127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1,800 / 30%</a:t>
            </a:r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91401" y="4427820"/>
            <a:ext cx="127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2,583 / 42%</a:t>
            </a:r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69723" y="849486"/>
            <a:ext cx="15781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Target </a:t>
            </a:r>
          </a:p>
          <a:p>
            <a:pPr algn="ctr"/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5,230 / 85% </a:t>
            </a:r>
          </a:p>
          <a:p>
            <a:pPr algn="ctr"/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online by 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412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251520" y="548680"/>
            <a:ext cx="8640960" cy="720080"/>
          </a:xfrm>
        </p:spPr>
        <p:txBody>
          <a:bodyPr/>
          <a:lstStyle/>
          <a:p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And finally</a:t>
            </a:r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7" name="Picture 3" descr="T:\Communications\Team\Artwork\003a_Resident Documents\Resident Magazines\001_Magazine Editions\001_SIFTR Resident Magazine\Issues 67 - 70 (2011)\Issue 68 Summer 2011\Images\IMG_217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1" r="24395"/>
          <a:stretch/>
        </p:blipFill>
        <p:spPr bwMode="auto">
          <a:xfrm>
            <a:off x="294471" y="1988840"/>
            <a:ext cx="3701465" cy="337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1412776"/>
            <a:ext cx="4728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tx2">
                    <a:lumMod val="75000"/>
                  </a:schemeClr>
                </a:solidFill>
              </a:rPr>
              <a:t>Getting online should be fun</a:t>
            </a:r>
            <a:endParaRPr lang="en-GB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Picture 2" descr="T:\Communications\Team\Artwork\003a_Resident Documents\Resident Magazines\001_Magazine Editions\001_SIFTR Resident Magazine\Issues 67 - 70 (2011)\Issue 68 Summer 2011\Images\IMG_217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8"/>
          <a:stretch/>
        </p:blipFill>
        <p:spPr bwMode="auto">
          <a:xfrm>
            <a:off x="4499992" y="2251979"/>
            <a:ext cx="4032448" cy="347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83968" y="5787261"/>
            <a:ext cx="4320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 smtClean="0">
                <a:solidFill>
                  <a:schemeClr val="tx2">
                    <a:lumMod val="75000"/>
                  </a:schemeClr>
                </a:solidFill>
              </a:rPr>
              <a:t>Discovering your favourite singer </a:t>
            </a:r>
          </a:p>
          <a:p>
            <a:pPr algn="r"/>
            <a:r>
              <a:rPr lang="en-GB" sz="2400" dirty="0" smtClean="0">
                <a:solidFill>
                  <a:schemeClr val="tx2">
                    <a:lumMod val="75000"/>
                  </a:schemeClr>
                </a:solidFill>
              </a:rPr>
              <a:t>on YouTube can change your life</a:t>
            </a:r>
            <a:endParaRPr lang="en-GB" sz="2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66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51520" y="2348880"/>
            <a:ext cx="8640960" cy="2520280"/>
          </a:xfrm>
        </p:spPr>
        <p:txBody>
          <a:bodyPr/>
          <a:lstStyle/>
          <a:p>
            <a:r>
              <a:rPr lang="en-GB" sz="4800" dirty="0" smtClean="0">
                <a:solidFill>
                  <a:schemeClr val="tx2">
                    <a:lumMod val="50000"/>
                  </a:schemeClr>
                </a:solidFill>
              </a:rPr>
              <a:t>Thank you</a:t>
            </a:r>
          </a:p>
          <a:p>
            <a:r>
              <a:rPr lang="en-GB" sz="3600" dirty="0">
                <a:solidFill>
                  <a:schemeClr val="tx2">
                    <a:lumMod val="50000"/>
                  </a:schemeClr>
                </a:solidFill>
                <a:hlinkClick r:id="rId3"/>
              </a:rPr>
              <a:t>b</a:t>
            </a:r>
            <a:r>
              <a:rPr lang="en-GB" sz="3600" dirty="0" smtClean="0">
                <a:solidFill>
                  <a:schemeClr val="tx2">
                    <a:lumMod val="50000"/>
                  </a:schemeClr>
                </a:solidFill>
                <a:hlinkClick r:id="rId3"/>
              </a:rPr>
              <a:t>arry.cooke@rooftopgroup.org</a:t>
            </a:r>
            <a:endParaRPr lang="en-GB" sz="3600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GB" sz="3600" dirty="0" smtClean="0">
                <a:solidFill>
                  <a:schemeClr val="tx2">
                    <a:lumMod val="50000"/>
                  </a:schemeClr>
                </a:solidFill>
              </a:rPr>
              <a:t>www.rooftopgroup.org</a:t>
            </a:r>
            <a:endParaRPr lang="en-GB" sz="3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251520" y="3212976"/>
            <a:ext cx="8640960" cy="93610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5400" kern="1200" baseline="0">
                <a:solidFill>
                  <a:schemeClr val="tx2">
                    <a:lumMod val="50000"/>
                  </a:schemeClr>
                </a:solidFill>
                <a:latin typeface="Gill Sans MT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94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Three is the magic number</a:t>
            </a:r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51520" y="1700808"/>
            <a:ext cx="7200800" cy="4608512"/>
          </a:xfrm>
        </p:spPr>
        <p:txBody>
          <a:bodyPr/>
          <a:lstStyle/>
          <a:p>
            <a:r>
              <a:rPr lang="en-GB" sz="3600" dirty="0" smtClean="0">
                <a:solidFill>
                  <a:schemeClr val="tx2">
                    <a:lumMod val="75000"/>
                  </a:schemeClr>
                </a:solidFill>
              </a:rPr>
              <a:t>Some practical things that any organisation can do</a:t>
            </a:r>
          </a:p>
          <a:p>
            <a:endParaRPr lang="en-GB" sz="36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GB" sz="3600" dirty="0" smtClean="0">
                <a:solidFill>
                  <a:schemeClr val="tx2">
                    <a:lumMod val="75000"/>
                  </a:schemeClr>
                </a:solidFill>
              </a:rPr>
              <a:t>If you can’t control these things, you can influence them</a:t>
            </a:r>
            <a:endParaRPr lang="en-GB" sz="36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76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51520" y="1700808"/>
            <a:ext cx="7200800" cy="4608512"/>
          </a:xfrm>
        </p:spPr>
        <p:txBody>
          <a:bodyPr/>
          <a:lstStyle/>
          <a:p>
            <a:r>
              <a:rPr lang="en-GB" sz="3600" dirty="0" smtClean="0">
                <a:solidFill>
                  <a:schemeClr val="tx2">
                    <a:lumMod val="75000"/>
                  </a:schemeClr>
                </a:solidFill>
              </a:rPr>
              <a:t>But first… what services does Rooftop currently offer online?</a:t>
            </a:r>
          </a:p>
        </p:txBody>
      </p:sp>
    </p:spTree>
    <p:extLst>
      <p:ext uri="{BB962C8B-B14F-4D97-AF65-F5344CB8AC3E}">
        <p14:creationId xmlns:p14="http://schemas.microsoft.com/office/powerpoint/2010/main" val="354403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:\Communications\Team\Events\009_Housing Technology\1 homepa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06097"/>
            <a:ext cx="5512181" cy="626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00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52088"/>
            <a:ext cx="5892362" cy="628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64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:\Communications\Team\Events\009_Housing Technology\2 My account 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32178"/>
            <a:ext cx="6984528" cy="538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2051720" y="1844824"/>
            <a:ext cx="1152128" cy="79208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893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:\Communications\Team\Events\009_Housing Technology\3 Rent accou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65553"/>
            <a:ext cx="6535464" cy="623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2987824" y="1268760"/>
            <a:ext cx="1152128" cy="79208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161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HG PowerPoin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RHG PowerPoint Template</Template>
  <TotalTime>1628</TotalTime>
  <Words>689</Words>
  <Application>Microsoft Office PowerPoint</Application>
  <PresentationFormat>On-screen Show (4:3)</PresentationFormat>
  <Paragraphs>117</Paragraphs>
  <Slides>32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RHG PowerPoint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bcooke</dc:creator>
  <cp:lastModifiedBy>bcooke</cp:lastModifiedBy>
  <cp:revision>89</cp:revision>
  <cp:lastPrinted>2011-11-16T10:37:22Z</cp:lastPrinted>
  <dcterms:created xsi:type="dcterms:W3CDTF">2015-02-24T12:15:47Z</dcterms:created>
  <dcterms:modified xsi:type="dcterms:W3CDTF">2015-03-17T09:00:20Z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-620219619</vt:i4>
  </property>
  <property fmtid="{D5CDD505-2E9C-101B-9397-08002B2CF9AE}" pid="3" name="_NewReviewCycle">
    <vt:lpwstr/>
  </property>
  <property fmtid="{D5CDD505-2E9C-101B-9397-08002B2CF9AE}" pid="4" name="_EmailSubject">
    <vt:lpwstr>Presentations from Housing Technology 2015</vt:lpwstr>
  </property>
  <property fmtid="{D5CDD505-2E9C-101B-9397-08002B2CF9AE}" pid="5" name="_AuthorEmail">
    <vt:lpwstr>Barry.Cooke@rooftopgroup.org</vt:lpwstr>
  </property>
  <property fmtid="{D5CDD505-2E9C-101B-9397-08002B2CF9AE}" pid="6" name="_AuthorEmailDisplayName">
    <vt:lpwstr>Barry Cooke</vt:lpwstr>
  </property>
  <property fmtid="{D5CDD505-2E9C-101B-9397-08002B2CF9AE}" pid="7" name="_PreviousAdHocReviewCycleID">
    <vt:i4>1922392107</vt:i4>
  </property>
</Properties>
</file>