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85" r:id="rId3"/>
    <p:sldId id="277" r:id="rId4"/>
    <p:sldId id="279" r:id="rId5"/>
    <p:sldId id="275" r:id="rId6"/>
    <p:sldId id="281" r:id="rId7"/>
    <p:sldId id="283" r:id="rId8"/>
    <p:sldId id="278" r:id="rId9"/>
    <p:sldId id="280" r:id="rId10"/>
    <p:sldId id="284" r:id="rId11"/>
    <p:sldId id="286" r:id="rId12"/>
    <p:sldId id="287" r:id="rId13"/>
    <p:sldId id="257" r:id="rId14"/>
    <p:sldId id="265" r:id="rId15"/>
    <p:sldId id="282" r:id="rId16"/>
    <p:sldId id="260" r:id="rId17"/>
    <p:sldId id="266" r:id="rId18"/>
    <p:sldId id="267" r:id="rId19"/>
    <p:sldId id="268" r:id="rId20"/>
    <p:sldId id="261" r:id="rId21"/>
    <p:sldId id="269" r:id="rId22"/>
    <p:sldId id="270" r:id="rId23"/>
    <p:sldId id="258" r:id="rId24"/>
    <p:sldId id="259" r:id="rId25"/>
    <p:sldId id="263" r:id="rId26"/>
    <p:sldId id="271" r:id="rId27"/>
    <p:sldId id="272" r:id="rId28"/>
    <p:sldId id="273" r:id="rId29"/>
    <p:sldId id="262" r:id="rId30"/>
    <p:sldId id="274" r:id="rId31"/>
    <p:sldId id="276"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E570D4-AB68-43C0-A49B-CF0B55FE208D}">
          <p14:sldIdLst>
            <p14:sldId id="256"/>
            <p14:sldId id="285"/>
            <p14:sldId id="277"/>
            <p14:sldId id="279"/>
            <p14:sldId id="275"/>
            <p14:sldId id="281"/>
            <p14:sldId id="283"/>
            <p14:sldId id="278"/>
            <p14:sldId id="280"/>
            <p14:sldId id="284"/>
            <p14:sldId id="286"/>
            <p14:sldId id="287"/>
            <p14:sldId id="257"/>
            <p14:sldId id="265"/>
            <p14:sldId id="282"/>
            <p14:sldId id="260"/>
            <p14:sldId id="266"/>
            <p14:sldId id="267"/>
            <p14:sldId id="268"/>
            <p14:sldId id="261"/>
            <p14:sldId id="269"/>
            <p14:sldId id="270"/>
            <p14:sldId id="258"/>
          </p14:sldIdLst>
        </p14:section>
        <p14:section name="Untitled Section" id="{9C509040-CBE7-4F62-AE99-A84BA95BD534}">
          <p14:sldIdLst>
            <p14:sldId id="259"/>
            <p14:sldId id="263"/>
          </p14:sldIdLst>
        </p14:section>
        <p14:section name="Untitled Section" id="{72C3182F-54F8-4BB0-8379-DA8E2607810B}">
          <p14:sldIdLst>
            <p14:sldId id="271"/>
            <p14:sldId id="272"/>
            <p14:sldId id="273"/>
            <p14:sldId id="262"/>
            <p14:sldId id="274"/>
            <p14:sldId id="276"/>
            <p14:sldId id="28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70" d="100"/>
          <a:sy n="70" d="100"/>
        </p:scale>
        <p:origin x="-115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91960A-3CD5-4AED-BF9B-21622B91970E}"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GB"/>
        </a:p>
      </dgm:t>
    </dgm:pt>
    <dgm:pt modelId="{020F7525-3D85-4FEF-BC3F-C4C4B521C137}">
      <dgm:prSet phldrT="[Text]" custT="1"/>
      <dgm:spPr>
        <a:solidFill>
          <a:schemeClr val="accent1"/>
        </a:solidFill>
      </dgm:spPr>
      <dgm:t>
        <a:bodyPr/>
        <a:lstStyle/>
        <a:p>
          <a:r>
            <a:rPr lang="en-GB" sz="2400" dirty="0" smtClean="0"/>
            <a:t> </a:t>
          </a:r>
          <a:endParaRPr lang="en-GB" sz="2400" dirty="0"/>
        </a:p>
      </dgm:t>
    </dgm:pt>
    <dgm:pt modelId="{7752D70C-47FE-4A10-B8AF-CEF7173B0C04}" type="parTrans" cxnId="{5BA3D619-7D25-4014-8FF7-24196CD799F2}">
      <dgm:prSet/>
      <dgm:spPr/>
      <dgm:t>
        <a:bodyPr/>
        <a:lstStyle/>
        <a:p>
          <a:endParaRPr lang="en-GB"/>
        </a:p>
      </dgm:t>
    </dgm:pt>
    <dgm:pt modelId="{A5B86EA9-149F-4996-AFFD-F83A78A174A9}" type="sibTrans" cxnId="{5BA3D619-7D25-4014-8FF7-24196CD799F2}">
      <dgm:prSet/>
      <dgm:spPr/>
      <dgm:t>
        <a:bodyPr/>
        <a:lstStyle/>
        <a:p>
          <a:endParaRPr lang="en-GB"/>
        </a:p>
      </dgm:t>
    </dgm:pt>
    <dgm:pt modelId="{0C8D30C5-7D03-4F12-A85E-A65997DAC234}">
      <dgm:prSet phldrT="[Text]" custT="1"/>
      <dgm:spPr>
        <a:solidFill>
          <a:schemeClr val="tx1">
            <a:lumMod val="75000"/>
          </a:schemeClr>
        </a:solidFill>
      </dgm:spPr>
      <dgm:t>
        <a:bodyPr/>
        <a:lstStyle/>
        <a:p>
          <a:r>
            <a:rPr lang="en-GB" sz="2000" dirty="0" smtClean="0"/>
            <a:t>Partners</a:t>
          </a:r>
          <a:endParaRPr lang="en-GB" sz="2000" dirty="0"/>
        </a:p>
      </dgm:t>
    </dgm:pt>
    <dgm:pt modelId="{7FB1D1AC-31CF-4DF9-AA66-C979DDA3390C}" type="parTrans" cxnId="{81035805-F662-427D-AE5E-9F0DE8B4633C}">
      <dgm:prSet/>
      <dgm:spPr>
        <a:solidFill>
          <a:schemeClr val="accent1">
            <a:lumMod val="75000"/>
          </a:schemeClr>
        </a:solidFill>
      </dgm:spPr>
      <dgm:t>
        <a:bodyPr/>
        <a:lstStyle/>
        <a:p>
          <a:endParaRPr lang="en-GB"/>
        </a:p>
      </dgm:t>
    </dgm:pt>
    <dgm:pt modelId="{D80AD612-3FFC-4A3C-B2B7-AC03C095CED8}" type="sibTrans" cxnId="{81035805-F662-427D-AE5E-9F0DE8B4633C}">
      <dgm:prSet/>
      <dgm:spPr/>
      <dgm:t>
        <a:bodyPr/>
        <a:lstStyle/>
        <a:p>
          <a:endParaRPr lang="en-GB"/>
        </a:p>
      </dgm:t>
    </dgm:pt>
    <dgm:pt modelId="{D39C7B9B-90E0-4A69-8A28-FC55BB10289E}">
      <dgm:prSet phldrT="[Text]" custT="1"/>
      <dgm:spPr>
        <a:solidFill>
          <a:schemeClr val="bg2">
            <a:lumMod val="75000"/>
          </a:schemeClr>
        </a:solidFill>
      </dgm:spPr>
      <dgm:t>
        <a:bodyPr/>
        <a:lstStyle/>
        <a:p>
          <a:r>
            <a:rPr lang="en-GB" sz="1800" dirty="0" smtClean="0"/>
            <a:t>Community</a:t>
          </a:r>
          <a:endParaRPr lang="en-GB" sz="1800" dirty="0"/>
        </a:p>
      </dgm:t>
    </dgm:pt>
    <dgm:pt modelId="{0B70CFDD-7BF5-4D29-8469-FF09BA0A8A13}" type="parTrans" cxnId="{13E555D9-35C0-400A-BCD5-B477BD690095}">
      <dgm:prSet/>
      <dgm:spPr>
        <a:solidFill>
          <a:schemeClr val="accent1">
            <a:lumMod val="75000"/>
          </a:schemeClr>
        </a:solidFill>
      </dgm:spPr>
      <dgm:t>
        <a:bodyPr/>
        <a:lstStyle/>
        <a:p>
          <a:endParaRPr lang="en-GB"/>
        </a:p>
      </dgm:t>
    </dgm:pt>
    <dgm:pt modelId="{9178B4CC-78DC-41A8-AC96-FCCE124C8902}" type="sibTrans" cxnId="{13E555D9-35C0-400A-BCD5-B477BD690095}">
      <dgm:prSet/>
      <dgm:spPr/>
      <dgm:t>
        <a:bodyPr/>
        <a:lstStyle/>
        <a:p>
          <a:endParaRPr lang="en-GB"/>
        </a:p>
      </dgm:t>
    </dgm:pt>
    <dgm:pt modelId="{B790470C-F0CC-4390-858B-B945BC5367AA}">
      <dgm:prSet phldrT="[Text]"/>
      <dgm:spPr>
        <a:solidFill>
          <a:schemeClr val="tx1">
            <a:lumMod val="75000"/>
          </a:schemeClr>
        </a:solidFill>
      </dgm:spPr>
      <dgm:t>
        <a:bodyPr/>
        <a:lstStyle/>
        <a:p>
          <a:r>
            <a:rPr lang="en-GB" dirty="0" smtClean="0"/>
            <a:t>Funders </a:t>
          </a:r>
          <a:endParaRPr lang="en-GB" dirty="0"/>
        </a:p>
      </dgm:t>
    </dgm:pt>
    <dgm:pt modelId="{F98FEECF-6038-4CAC-A307-1795BFEA35E3}" type="parTrans" cxnId="{F1EEF27C-F3F5-4783-A62F-54614982BFB7}">
      <dgm:prSet/>
      <dgm:spPr>
        <a:solidFill>
          <a:schemeClr val="accent1">
            <a:lumMod val="75000"/>
          </a:schemeClr>
        </a:solidFill>
      </dgm:spPr>
      <dgm:t>
        <a:bodyPr/>
        <a:lstStyle/>
        <a:p>
          <a:endParaRPr lang="en-GB"/>
        </a:p>
      </dgm:t>
    </dgm:pt>
    <dgm:pt modelId="{8F468F21-5DA6-44A7-A30B-04DB6E5B0C33}" type="sibTrans" cxnId="{F1EEF27C-F3F5-4783-A62F-54614982BFB7}">
      <dgm:prSet/>
      <dgm:spPr/>
      <dgm:t>
        <a:bodyPr/>
        <a:lstStyle/>
        <a:p>
          <a:endParaRPr lang="en-GB"/>
        </a:p>
      </dgm:t>
    </dgm:pt>
    <dgm:pt modelId="{08714B7B-09AB-4A77-803B-D66EE25F1643}">
      <dgm:prSet phldrT="[Text]" custT="1"/>
      <dgm:spPr>
        <a:solidFill>
          <a:schemeClr val="bg2">
            <a:lumMod val="75000"/>
          </a:schemeClr>
        </a:solidFill>
      </dgm:spPr>
      <dgm:t>
        <a:bodyPr/>
        <a:lstStyle/>
        <a:p>
          <a:r>
            <a:rPr lang="en-GB" sz="1800" dirty="0" smtClean="0"/>
            <a:t>Efficiencies</a:t>
          </a:r>
          <a:endParaRPr lang="en-GB" sz="1800" dirty="0"/>
        </a:p>
      </dgm:t>
    </dgm:pt>
    <dgm:pt modelId="{E7034BC2-695C-4967-B03F-D9AEEB8E5A4B}" type="parTrans" cxnId="{D80467C9-07B8-499E-8DDB-08FD1D97A2AC}">
      <dgm:prSet/>
      <dgm:spPr>
        <a:solidFill>
          <a:schemeClr val="accent1">
            <a:lumMod val="75000"/>
          </a:schemeClr>
        </a:solidFill>
      </dgm:spPr>
      <dgm:t>
        <a:bodyPr/>
        <a:lstStyle/>
        <a:p>
          <a:endParaRPr lang="en-GB"/>
        </a:p>
      </dgm:t>
    </dgm:pt>
    <dgm:pt modelId="{1D5AC008-D996-409C-B754-26A682FA0314}" type="sibTrans" cxnId="{D80467C9-07B8-499E-8DDB-08FD1D97A2AC}">
      <dgm:prSet/>
      <dgm:spPr/>
      <dgm:t>
        <a:bodyPr/>
        <a:lstStyle/>
        <a:p>
          <a:endParaRPr lang="en-GB"/>
        </a:p>
      </dgm:t>
    </dgm:pt>
    <dgm:pt modelId="{DC9421AD-0728-48CE-A189-31324AB906E2}" type="pres">
      <dgm:prSet presAssocID="{9591960A-3CD5-4AED-BF9B-21622B91970E}" presName="Name0" presStyleCnt="0">
        <dgm:presLayoutVars>
          <dgm:chMax val="1"/>
          <dgm:dir/>
          <dgm:animLvl val="ctr"/>
          <dgm:resizeHandles val="exact"/>
        </dgm:presLayoutVars>
      </dgm:prSet>
      <dgm:spPr/>
      <dgm:t>
        <a:bodyPr/>
        <a:lstStyle/>
        <a:p>
          <a:endParaRPr lang="en-GB"/>
        </a:p>
      </dgm:t>
    </dgm:pt>
    <dgm:pt modelId="{CD6D72C7-8CFD-49C3-988E-EC453454E1D8}" type="pres">
      <dgm:prSet presAssocID="{020F7525-3D85-4FEF-BC3F-C4C4B521C137}" presName="centerShape" presStyleLbl="node0" presStyleIdx="0" presStyleCnt="1" custScaleX="138211" custScaleY="122480" custLinFactNeighborX="-686" custLinFactNeighborY="-586"/>
      <dgm:spPr/>
      <dgm:t>
        <a:bodyPr/>
        <a:lstStyle/>
        <a:p>
          <a:endParaRPr lang="en-GB"/>
        </a:p>
      </dgm:t>
    </dgm:pt>
    <dgm:pt modelId="{1C8D8185-20C0-4296-B598-C47ED17C33F5}" type="pres">
      <dgm:prSet presAssocID="{7FB1D1AC-31CF-4DF9-AA66-C979DDA3390C}" presName="parTrans" presStyleLbl="sibTrans2D1" presStyleIdx="0" presStyleCnt="4"/>
      <dgm:spPr/>
      <dgm:t>
        <a:bodyPr/>
        <a:lstStyle/>
        <a:p>
          <a:endParaRPr lang="en-GB"/>
        </a:p>
      </dgm:t>
    </dgm:pt>
    <dgm:pt modelId="{E2ADEB19-29E7-41D3-AF86-E20EE54A159A}" type="pres">
      <dgm:prSet presAssocID="{7FB1D1AC-31CF-4DF9-AA66-C979DDA3390C}" presName="connectorText" presStyleLbl="sibTrans2D1" presStyleIdx="0" presStyleCnt="4"/>
      <dgm:spPr/>
      <dgm:t>
        <a:bodyPr/>
        <a:lstStyle/>
        <a:p>
          <a:endParaRPr lang="en-GB"/>
        </a:p>
      </dgm:t>
    </dgm:pt>
    <dgm:pt modelId="{4B37559C-4D76-423A-9A6A-4C14230C0808}" type="pres">
      <dgm:prSet presAssocID="{0C8D30C5-7D03-4F12-A85E-A65997DAC234}" presName="node" presStyleLbl="node1" presStyleIdx="0" presStyleCnt="4" custScaleX="125795" custScaleY="118652" custRadScaleRad="100591" custRadScaleInc="-3399">
        <dgm:presLayoutVars>
          <dgm:bulletEnabled val="1"/>
        </dgm:presLayoutVars>
      </dgm:prSet>
      <dgm:spPr/>
      <dgm:t>
        <a:bodyPr/>
        <a:lstStyle/>
        <a:p>
          <a:endParaRPr lang="en-GB"/>
        </a:p>
      </dgm:t>
    </dgm:pt>
    <dgm:pt modelId="{E19CD2BC-E5B3-4C1D-80F1-B0FAEA0D8005}" type="pres">
      <dgm:prSet presAssocID="{0B70CFDD-7BF5-4D29-8469-FF09BA0A8A13}" presName="parTrans" presStyleLbl="sibTrans2D1" presStyleIdx="1" presStyleCnt="4"/>
      <dgm:spPr/>
      <dgm:t>
        <a:bodyPr/>
        <a:lstStyle/>
        <a:p>
          <a:endParaRPr lang="en-GB"/>
        </a:p>
      </dgm:t>
    </dgm:pt>
    <dgm:pt modelId="{2E4EC395-C0CA-411E-938A-F4A056DB3BFC}" type="pres">
      <dgm:prSet presAssocID="{0B70CFDD-7BF5-4D29-8469-FF09BA0A8A13}" presName="connectorText" presStyleLbl="sibTrans2D1" presStyleIdx="1" presStyleCnt="4"/>
      <dgm:spPr/>
      <dgm:t>
        <a:bodyPr/>
        <a:lstStyle/>
        <a:p>
          <a:endParaRPr lang="en-GB"/>
        </a:p>
      </dgm:t>
    </dgm:pt>
    <dgm:pt modelId="{59F61139-D13B-412B-B7CE-611177E6422F}" type="pres">
      <dgm:prSet presAssocID="{D39C7B9B-90E0-4A69-8A28-FC55BB10289E}" presName="node" presStyleLbl="node1" presStyleIdx="1" presStyleCnt="4" custScaleX="141483" custScaleY="129622" custRadScaleRad="139622" custRadScaleInc="-96">
        <dgm:presLayoutVars>
          <dgm:bulletEnabled val="1"/>
        </dgm:presLayoutVars>
      </dgm:prSet>
      <dgm:spPr/>
      <dgm:t>
        <a:bodyPr/>
        <a:lstStyle/>
        <a:p>
          <a:endParaRPr lang="en-GB"/>
        </a:p>
      </dgm:t>
    </dgm:pt>
    <dgm:pt modelId="{2677001E-7F28-4E0D-BE71-5321B6831525}" type="pres">
      <dgm:prSet presAssocID="{F98FEECF-6038-4CAC-A307-1795BFEA35E3}" presName="parTrans" presStyleLbl="sibTrans2D1" presStyleIdx="2" presStyleCnt="4"/>
      <dgm:spPr/>
      <dgm:t>
        <a:bodyPr/>
        <a:lstStyle/>
        <a:p>
          <a:endParaRPr lang="en-GB"/>
        </a:p>
      </dgm:t>
    </dgm:pt>
    <dgm:pt modelId="{A358C3AD-6B74-461E-8A5C-E8A210997892}" type="pres">
      <dgm:prSet presAssocID="{F98FEECF-6038-4CAC-A307-1795BFEA35E3}" presName="connectorText" presStyleLbl="sibTrans2D1" presStyleIdx="2" presStyleCnt="4"/>
      <dgm:spPr/>
      <dgm:t>
        <a:bodyPr/>
        <a:lstStyle/>
        <a:p>
          <a:endParaRPr lang="en-GB"/>
        </a:p>
      </dgm:t>
    </dgm:pt>
    <dgm:pt modelId="{C5F05F75-603C-4087-942A-316713C045F3}" type="pres">
      <dgm:prSet presAssocID="{B790470C-F0CC-4390-858B-B945BC5367AA}" presName="node" presStyleLbl="node1" presStyleIdx="2" presStyleCnt="4" custScaleX="128517" custScaleY="124281" custRadScaleRad="99049" custRadScaleInc="2202">
        <dgm:presLayoutVars>
          <dgm:bulletEnabled val="1"/>
        </dgm:presLayoutVars>
      </dgm:prSet>
      <dgm:spPr/>
      <dgm:t>
        <a:bodyPr/>
        <a:lstStyle/>
        <a:p>
          <a:endParaRPr lang="en-GB"/>
        </a:p>
      </dgm:t>
    </dgm:pt>
    <dgm:pt modelId="{1AA31882-9E6D-4D7B-8C09-E0249FDDDECC}" type="pres">
      <dgm:prSet presAssocID="{E7034BC2-695C-4967-B03F-D9AEEB8E5A4B}" presName="parTrans" presStyleLbl="sibTrans2D1" presStyleIdx="3" presStyleCnt="4"/>
      <dgm:spPr/>
      <dgm:t>
        <a:bodyPr/>
        <a:lstStyle/>
        <a:p>
          <a:endParaRPr lang="en-GB"/>
        </a:p>
      </dgm:t>
    </dgm:pt>
    <dgm:pt modelId="{84A57101-02B0-4472-B802-0F490FCFE9AB}" type="pres">
      <dgm:prSet presAssocID="{E7034BC2-695C-4967-B03F-D9AEEB8E5A4B}" presName="connectorText" presStyleLbl="sibTrans2D1" presStyleIdx="3" presStyleCnt="4"/>
      <dgm:spPr/>
      <dgm:t>
        <a:bodyPr/>
        <a:lstStyle/>
        <a:p>
          <a:endParaRPr lang="en-GB"/>
        </a:p>
      </dgm:t>
    </dgm:pt>
    <dgm:pt modelId="{D758737C-9B5D-4632-A4AD-D0F496E31C33}" type="pres">
      <dgm:prSet presAssocID="{08714B7B-09AB-4A77-803B-D66EE25F1643}" presName="node" presStyleLbl="node1" presStyleIdx="3" presStyleCnt="4" custScaleX="139534" custScaleY="135680" custRadScaleRad="137752" custRadScaleInc="1793">
        <dgm:presLayoutVars>
          <dgm:bulletEnabled val="1"/>
        </dgm:presLayoutVars>
      </dgm:prSet>
      <dgm:spPr/>
      <dgm:t>
        <a:bodyPr/>
        <a:lstStyle/>
        <a:p>
          <a:endParaRPr lang="en-GB"/>
        </a:p>
      </dgm:t>
    </dgm:pt>
  </dgm:ptLst>
  <dgm:cxnLst>
    <dgm:cxn modelId="{FACE5769-AF3B-4090-837E-FCB357B696D6}" type="presOf" srcId="{B790470C-F0CC-4390-858B-B945BC5367AA}" destId="{C5F05F75-603C-4087-942A-316713C045F3}" srcOrd="0" destOrd="0" presId="urn:microsoft.com/office/officeart/2005/8/layout/radial5"/>
    <dgm:cxn modelId="{08F223F4-D0E4-4B44-984D-A40844845C35}" type="presOf" srcId="{7FB1D1AC-31CF-4DF9-AA66-C979DDA3390C}" destId="{1C8D8185-20C0-4296-B598-C47ED17C33F5}" srcOrd="0" destOrd="0" presId="urn:microsoft.com/office/officeart/2005/8/layout/radial5"/>
    <dgm:cxn modelId="{D80467C9-07B8-499E-8DDB-08FD1D97A2AC}" srcId="{020F7525-3D85-4FEF-BC3F-C4C4B521C137}" destId="{08714B7B-09AB-4A77-803B-D66EE25F1643}" srcOrd="3" destOrd="0" parTransId="{E7034BC2-695C-4967-B03F-D9AEEB8E5A4B}" sibTransId="{1D5AC008-D996-409C-B754-26A682FA0314}"/>
    <dgm:cxn modelId="{E01711BF-F674-4964-877A-D747D4C8130A}" type="presOf" srcId="{020F7525-3D85-4FEF-BC3F-C4C4B521C137}" destId="{CD6D72C7-8CFD-49C3-988E-EC453454E1D8}" srcOrd="0" destOrd="0" presId="urn:microsoft.com/office/officeart/2005/8/layout/radial5"/>
    <dgm:cxn modelId="{CB7A3AB9-D8CD-4BC5-A8F7-27FCADFE0D43}" type="presOf" srcId="{7FB1D1AC-31CF-4DF9-AA66-C979DDA3390C}" destId="{E2ADEB19-29E7-41D3-AF86-E20EE54A159A}" srcOrd="1" destOrd="0" presId="urn:microsoft.com/office/officeart/2005/8/layout/radial5"/>
    <dgm:cxn modelId="{BB7AF833-6FC7-4E60-BC8C-841A545EE55C}" type="presOf" srcId="{0B70CFDD-7BF5-4D29-8469-FF09BA0A8A13}" destId="{2E4EC395-C0CA-411E-938A-F4A056DB3BFC}" srcOrd="1" destOrd="0" presId="urn:microsoft.com/office/officeart/2005/8/layout/radial5"/>
    <dgm:cxn modelId="{8A2E8728-9D8A-4226-AB6E-292C7621B377}" type="presOf" srcId="{E7034BC2-695C-4967-B03F-D9AEEB8E5A4B}" destId="{84A57101-02B0-4472-B802-0F490FCFE9AB}" srcOrd="1" destOrd="0" presId="urn:microsoft.com/office/officeart/2005/8/layout/radial5"/>
    <dgm:cxn modelId="{81035805-F662-427D-AE5E-9F0DE8B4633C}" srcId="{020F7525-3D85-4FEF-BC3F-C4C4B521C137}" destId="{0C8D30C5-7D03-4F12-A85E-A65997DAC234}" srcOrd="0" destOrd="0" parTransId="{7FB1D1AC-31CF-4DF9-AA66-C979DDA3390C}" sibTransId="{D80AD612-3FFC-4A3C-B2B7-AC03C095CED8}"/>
    <dgm:cxn modelId="{EC74C5C6-BEDF-490A-9FA2-B8153F8536FB}" type="presOf" srcId="{D39C7B9B-90E0-4A69-8A28-FC55BB10289E}" destId="{59F61139-D13B-412B-B7CE-611177E6422F}" srcOrd="0" destOrd="0" presId="urn:microsoft.com/office/officeart/2005/8/layout/radial5"/>
    <dgm:cxn modelId="{D192A30E-0B92-4437-B80E-7F2B0F485225}" type="presOf" srcId="{08714B7B-09AB-4A77-803B-D66EE25F1643}" destId="{D758737C-9B5D-4632-A4AD-D0F496E31C33}" srcOrd="0" destOrd="0" presId="urn:microsoft.com/office/officeart/2005/8/layout/radial5"/>
    <dgm:cxn modelId="{5719E325-99E4-4886-A00B-157D3666D156}" type="presOf" srcId="{E7034BC2-695C-4967-B03F-D9AEEB8E5A4B}" destId="{1AA31882-9E6D-4D7B-8C09-E0249FDDDECC}" srcOrd="0" destOrd="0" presId="urn:microsoft.com/office/officeart/2005/8/layout/radial5"/>
    <dgm:cxn modelId="{6C918082-1944-4C14-9FC1-FB71D86A7DCC}" type="presOf" srcId="{0B70CFDD-7BF5-4D29-8469-FF09BA0A8A13}" destId="{E19CD2BC-E5B3-4C1D-80F1-B0FAEA0D8005}" srcOrd="0" destOrd="0" presId="urn:microsoft.com/office/officeart/2005/8/layout/radial5"/>
    <dgm:cxn modelId="{7197D5BE-43F1-44C0-A684-846E9A6DDFDC}" type="presOf" srcId="{F98FEECF-6038-4CAC-A307-1795BFEA35E3}" destId="{2677001E-7F28-4E0D-BE71-5321B6831525}" srcOrd="0" destOrd="0" presId="urn:microsoft.com/office/officeart/2005/8/layout/radial5"/>
    <dgm:cxn modelId="{02049294-59F8-46AC-9CA8-C6A576E5B83C}" type="presOf" srcId="{9591960A-3CD5-4AED-BF9B-21622B91970E}" destId="{DC9421AD-0728-48CE-A189-31324AB906E2}" srcOrd="0" destOrd="0" presId="urn:microsoft.com/office/officeart/2005/8/layout/radial5"/>
    <dgm:cxn modelId="{33E73B6D-EEDA-4C5A-B686-B6EA7DD766D2}" type="presOf" srcId="{0C8D30C5-7D03-4F12-A85E-A65997DAC234}" destId="{4B37559C-4D76-423A-9A6A-4C14230C0808}" srcOrd="0" destOrd="0" presId="urn:microsoft.com/office/officeart/2005/8/layout/radial5"/>
    <dgm:cxn modelId="{5BA3D619-7D25-4014-8FF7-24196CD799F2}" srcId="{9591960A-3CD5-4AED-BF9B-21622B91970E}" destId="{020F7525-3D85-4FEF-BC3F-C4C4B521C137}" srcOrd="0" destOrd="0" parTransId="{7752D70C-47FE-4A10-B8AF-CEF7173B0C04}" sibTransId="{A5B86EA9-149F-4996-AFFD-F83A78A174A9}"/>
    <dgm:cxn modelId="{13E555D9-35C0-400A-BCD5-B477BD690095}" srcId="{020F7525-3D85-4FEF-BC3F-C4C4B521C137}" destId="{D39C7B9B-90E0-4A69-8A28-FC55BB10289E}" srcOrd="1" destOrd="0" parTransId="{0B70CFDD-7BF5-4D29-8469-FF09BA0A8A13}" sibTransId="{9178B4CC-78DC-41A8-AC96-FCCE124C8902}"/>
    <dgm:cxn modelId="{F1EEF27C-F3F5-4783-A62F-54614982BFB7}" srcId="{020F7525-3D85-4FEF-BC3F-C4C4B521C137}" destId="{B790470C-F0CC-4390-858B-B945BC5367AA}" srcOrd="2" destOrd="0" parTransId="{F98FEECF-6038-4CAC-A307-1795BFEA35E3}" sibTransId="{8F468F21-5DA6-44A7-A30B-04DB6E5B0C33}"/>
    <dgm:cxn modelId="{F33EF4F8-ABA6-4B28-816D-99FEDCE3E56B}" type="presOf" srcId="{F98FEECF-6038-4CAC-A307-1795BFEA35E3}" destId="{A358C3AD-6B74-461E-8A5C-E8A210997892}" srcOrd="1" destOrd="0" presId="urn:microsoft.com/office/officeart/2005/8/layout/radial5"/>
    <dgm:cxn modelId="{39429562-6BF0-47B8-9493-2EE671F89DB6}" type="presParOf" srcId="{DC9421AD-0728-48CE-A189-31324AB906E2}" destId="{CD6D72C7-8CFD-49C3-988E-EC453454E1D8}" srcOrd="0" destOrd="0" presId="urn:microsoft.com/office/officeart/2005/8/layout/radial5"/>
    <dgm:cxn modelId="{F6CFE48F-4FDB-45D0-A3EC-4F8F8D4D1000}" type="presParOf" srcId="{DC9421AD-0728-48CE-A189-31324AB906E2}" destId="{1C8D8185-20C0-4296-B598-C47ED17C33F5}" srcOrd="1" destOrd="0" presId="urn:microsoft.com/office/officeart/2005/8/layout/radial5"/>
    <dgm:cxn modelId="{EECA92E9-0AFB-493B-A08E-FE82A20979F2}" type="presParOf" srcId="{1C8D8185-20C0-4296-B598-C47ED17C33F5}" destId="{E2ADEB19-29E7-41D3-AF86-E20EE54A159A}" srcOrd="0" destOrd="0" presId="urn:microsoft.com/office/officeart/2005/8/layout/radial5"/>
    <dgm:cxn modelId="{E190AA4F-453B-4DF4-AC27-AA131C32C9D8}" type="presParOf" srcId="{DC9421AD-0728-48CE-A189-31324AB906E2}" destId="{4B37559C-4D76-423A-9A6A-4C14230C0808}" srcOrd="2" destOrd="0" presId="urn:microsoft.com/office/officeart/2005/8/layout/radial5"/>
    <dgm:cxn modelId="{FB7694FC-BEB8-44F1-ADE4-3E636944A632}" type="presParOf" srcId="{DC9421AD-0728-48CE-A189-31324AB906E2}" destId="{E19CD2BC-E5B3-4C1D-80F1-B0FAEA0D8005}" srcOrd="3" destOrd="0" presId="urn:microsoft.com/office/officeart/2005/8/layout/radial5"/>
    <dgm:cxn modelId="{D7728437-5B9E-4F1D-A7CE-96A26A6517CB}" type="presParOf" srcId="{E19CD2BC-E5B3-4C1D-80F1-B0FAEA0D8005}" destId="{2E4EC395-C0CA-411E-938A-F4A056DB3BFC}" srcOrd="0" destOrd="0" presId="urn:microsoft.com/office/officeart/2005/8/layout/radial5"/>
    <dgm:cxn modelId="{2A7D3F06-5C33-47E2-9E2E-BD459B991135}" type="presParOf" srcId="{DC9421AD-0728-48CE-A189-31324AB906E2}" destId="{59F61139-D13B-412B-B7CE-611177E6422F}" srcOrd="4" destOrd="0" presId="urn:microsoft.com/office/officeart/2005/8/layout/radial5"/>
    <dgm:cxn modelId="{4B6D2A29-1707-4B61-81BD-D56E8C1C7799}" type="presParOf" srcId="{DC9421AD-0728-48CE-A189-31324AB906E2}" destId="{2677001E-7F28-4E0D-BE71-5321B6831525}" srcOrd="5" destOrd="0" presId="urn:microsoft.com/office/officeart/2005/8/layout/radial5"/>
    <dgm:cxn modelId="{44EFB2E1-CFD5-48CA-AD10-294461D62280}" type="presParOf" srcId="{2677001E-7F28-4E0D-BE71-5321B6831525}" destId="{A358C3AD-6B74-461E-8A5C-E8A210997892}" srcOrd="0" destOrd="0" presId="urn:microsoft.com/office/officeart/2005/8/layout/radial5"/>
    <dgm:cxn modelId="{E73A9460-5A59-4926-A465-2D0DF7DD11B1}" type="presParOf" srcId="{DC9421AD-0728-48CE-A189-31324AB906E2}" destId="{C5F05F75-603C-4087-942A-316713C045F3}" srcOrd="6" destOrd="0" presId="urn:microsoft.com/office/officeart/2005/8/layout/radial5"/>
    <dgm:cxn modelId="{D1BD5A2B-FDDE-413C-9310-99AB351FAD50}" type="presParOf" srcId="{DC9421AD-0728-48CE-A189-31324AB906E2}" destId="{1AA31882-9E6D-4D7B-8C09-E0249FDDDECC}" srcOrd="7" destOrd="0" presId="urn:microsoft.com/office/officeart/2005/8/layout/radial5"/>
    <dgm:cxn modelId="{1308C02E-261D-4C09-B0D8-1C74343F2288}" type="presParOf" srcId="{1AA31882-9E6D-4D7B-8C09-E0249FDDDECC}" destId="{84A57101-02B0-4472-B802-0F490FCFE9AB}" srcOrd="0" destOrd="0" presId="urn:microsoft.com/office/officeart/2005/8/layout/radial5"/>
    <dgm:cxn modelId="{24A230CF-BB49-457B-A5C6-8CAAB17460B3}" type="presParOf" srcId="{DC9421AD-0728-48CE-A189-31324AB906E2}" destId="{D758737C-9B5D-4632-A4AD-D0F496E31C33}"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F1C0E-C500-4870-AFBA-07880A5AB3A9}" type="datetimeFigureOut">
              <a:rPr lang="en-GB" smtClean="0"/>
              <a:t>09/02/2015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4C8E8-D24A-41DE-B5CB-3EDBBD171A7C}" type="slidenum">
              <a:rPr lang="en-GB" smtClean="0"/>
              <a:t>‹#›</a:t>
            </a:fld>
            <a:endParaRPr lang="en-GB"/>
          </a:p>
        </p:txBody>
      </p:sp>
    </p:spTree>
    <p:extLst>
      <p:ext uri="{BB962C8B-B14F-4D97-AF65-F5344CB8AC3E}">
        <p14:creationId xmlns:p14="http://schemas.microsoft.com/office/powerpoint/2010/main" val="2015732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Context - getting a feel for our organisation and what is important to it</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3</a:t>
            </a:fld>
            <a:endParaRPr lang="en-GB"/>
          </a:p>
        </p:txBody>
      </p:sp>
    </p:spTree>
    <p:extLst>
      <p:ext uri="{BB962C8B-B14F-4D97-AF65-F5344CB8AC3E}">
        <p14:creationId xmlns:p14="http://schemas.microsoft.com/office/powerpoint/2010/main" val="166410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were the drivers for the neighbourhood focus all residents not</a:t>
            </a:r>
            <a:r>
              <a:rPr lang="en-GB" baseline="0" dirty="0" smtClean="0"/>
              <a:t> just our tenants; engage partners as dictated by intelligence. Base data gives starting position and enables organisation to respond, look at trends, monitor the impact and measure success</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15</a:t>
            </a:fld>
            <a:endParaRPr lang="en-GB"/>
          </a:p>
        </p:txBody>
      </p:sp>
    </p:spTree>
    <p:extLst>
      <p:ext uri="{BB962C8B-B14F-4D97-AF65-F5344CB8AC3E}">
        <p14:creationId xmlns:p14="http://schemas.microsoft.com/office/powerpoint/2010/main" val="4102442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it to prioritise and inform</a:t>
            </a:r>
            <a:r>
              <a:rPr lang="en-GB" baseline="0" dirty="0" smtClean="0"/>
              <a:t> corporate plan</a:t>
            </a:r>
            <a:endParaRPr lang="en-GB" dirty="0"/>
          </a:p>
        </p:txBody>
      </p:sp>
      <p:sp>
        <p:nvSpPr>
          <p:cNvPr id="4" name="Slide Number Placeholder 3"/>
          <p:cNvSpPr>
            <a:spLocks noGrp="1"/>
          </p:cNvSpPr>
          <p:nvPr>
            <p:ph type="sldNum" sz="quarter" idx="10"/>
          </p:nvPr>
        </p:nvSpPr>
        <p:spPr/>
        <p:txBody>
          <a:bodyPr/>
          <a:lstStyle/>
          <a:p>
            <a:fld id="{9AE4C8E8-D24A-41DE-B5CB-3EDBBD171A7C}" type="slidenum">
              <a:rPr lang="en-GB" smtClean="0"/>
              <a:t>23</a:t>
            </a:fld>
            <a:endParaRPr lang="en-GB"/>
          </a:p>
        </p:txBody>
      </p:sp>
    </p:spTree>
    <p:extLst>
      <p:ext uri="{BB962C8B-B14F-4D97-AF65-F5344CB8AC3E}">
        <p14:creationId xmlns:p14="http://schemas.microsoft.com/office/powerpoint/2010/main" val="95469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were our drivers and the thinking behind the direction we have taken</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4</a:t>
            </a:fld>
            <a:endParaRPr lang="en-GB"/>
          </a:p>
        </p:txBody>
      </p:sp>
    </p:spTree>
    <p:extLst>
      <p:ext uri="{BB962C8B-B14F-4D97-AF65-F5344CB8AC3E}">
        <p14:creationId xmlns:p14="http://schemas.microsoft.com/office/powerpoint/2010/main" val="1762150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a:t>
            </a:r>
            <a:r>
              <a:rPr lang="en-GB" dirty="0" err="1" smtClean="0"/>
              <a:t>dependancy</a:t>
            </a:r>
            <a:r>
              <a:rPr lang="en-GB" dirty="0" smtClean="0"/>
              <a:t> and</a:t>
            </a:r>
            <a:r>
              <a:rPr lang="en-GB" baseline="0" dirty="0" smtClean="0"/>
              <a:t> relationships between business case areas. </a:t>
            </a:r>
            <a:r>
              <a:rPr lang="en-GB" baseline="0" dirty="0" err="1" smtClean="0"/>
              <a:t>Necta</a:t>
            </a:r>
            <a:r>
              <a:rPr lang="en-GB" baseline="0" dirty="0" smtClean="0"/>
              <a:t> card approach - understand needs / requirements of your customers; Successful communities means income stream assured; funders deals improve; efficiencies mean more resources in areas of need; engaging partners - more effective use of staff</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6</a:t>
            </a:fld>
            <a:endParaRPr lang="en-GB"/>
          </a:p>
        </p:txBody>
      </p:sp>
    </p:spTree>
    <p:extLst>
      <p:ext uri="{BB962C8B-B14F-4D97-AF65-F5344CB8AC3E}">
        <p14:creationId xmlns:p14="http://schemas.microsoft.com/office/powerpoint/2010/main" val="205479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the point where you ask yourselves w</a:t>
            </a:r>
            <a:r>
              <a:rPr lang="en-GB" dirty="0" smtClean="0"/>
              <a:t>hat you want? This is my choice – what would be yours?</a:t>
            </a:r>
            <a:r>
              <a:rPr lang="en-GB"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Consider this before you do anything. Where are you starting from and what do you want to achieve. What have you got and what do you want to do with it. This may not be the best choice for lots of motorway work!</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7</a:t>
            </a:fld>
            <a:endParaRPr lang="en-GB"/>
          </a:p>
        </p:txBody>
      </p:sp>
    </p:spTree>
    <p:extLst>
      <p:ext uri="{BB962C8B-B14F-4D97-AF65-F5344CB8AC3E}">
        <p14:creationId xmlns:p14="http://schemas.microsoft.com/office/powerpoint/2010/main" val="45703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Find someone to work</a:t>
            </a:r>
            <a:r>
              <a:rPr lang="en-GB" baseline="0" dirty="0" smtClean="0"/>
              <a:t> with who you trust and preferably have an existing relationship with as it will not be easy developing something from scratch</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8</a:t>
            </a:fld>
            <a:endParaRPr lang="en-GB"/>
          </a:p>
        </p:txBody>
      </p:sp>
    </p:spTree>
    <p:extLst>
      <p:ext uri="{BB962C8B-B14F-4D97-AF65-F5344CB8AC3E}">
        <p14:creationId xmlns:p14="http://schemas.microsoft.com/office/powerpoint/2010/main" val="355545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whole business sign up if possible</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10</a:t>
            </a:fld>
            <a:endParaRPr lang="en-GB"/>
          </a:p>
        </p:txBody>
      </p:sp>
    </p:spTree>
    <p:extLst>
      <p:ext uri="{BB962C8B-B14F-4D97-AF65-F5344CB8AC3E}">
        <p14:creationId xmlns:p14="http://schemas.microsoft.com/office/powerpoint/2010/main" val="395932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process for getting the concept going with relevant people internally</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11</a:t>
            </a:fld>
            <a:endParaRPr lang="en-GB"/>
          </a:p>
        </p:txBody>
      </p:sp>
    </p:spTree>
    <p:extLst>
      <p:ext uri="{BB962C8B-B14F-4D97-AF65-F5344CB8AC3E}">
        <p14:creationId xmlns:p14="http://schemas.microsoft.com/office/powerpoint/2010/main" val="388895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 aware of</a:t>
            </a:r>
            <a:r>
              <a:rPr lang="en-GB" baseline="0" dirty="0" smtClean="0"/>
              <a:t> what can go wrong and don’t lose faith!</a:t>
            </a:r>
            <a:endParaRPr lang="en-GB" dirty="0"/>
          </a:p>
        </p:txBody>
      </p:sp>
      <p:sp>
        <p:nvSpPr>
          <p:cNvPr id="4" name="Slide Number Placeholder 3"/>
          <p:cNvSpPr>
            <a:spLocks noGrp="1"/>
          </p:cNvSpPr>
          <p:nvPr>
            <p:ph type="sldNum" sz="quarter" idx="10"/>
          </p:nvPr>
        </p:nvSpPr>
        <p:spPr/>
        <p:txBody>
          <a:bodyPr/>
          <a:lstStyle/>
          <a:p>
            <a:pPr>
              <a:defRPr/>
            </a:pPr>
            <a:fld id="{1F6F76C8-33B0-4581-8879-6C65A8628AAE}" type="slidenum">
              <a:rPr lang="en-GB" smtClean="0"/>
              <a:pPr>
                <a:defRPr/>
              </a:pPr>
              <a:t>12</a:t>
            </a:fld>
            <a:endParaRPr lang="en-GB"/>
          </a:p>
        </p:txBody>
      </p:sp>
    </p:spTree>
    <p:extLst>
      <p:ext uri="{BB962C8B-B14F-4D97-AF65-F5344CB8AC3E}">
        <p14:creationId xmlns:p14="http://schemas.microsoft.com/office/powerpoint/2010/main" val="275252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we are using the data warehouse</a:t>
            </a:r>
            <a:endParaRPr lang="en-GB" dirty="0"/>
          </a:p>
        </p:txBody>
      </p:sp>
      <p:sp>
        <p:nvSpPr>
          <p:cNvPr id="4" name="Slide Number Placeholder 3"/>
          <p:cNvSpPr>
            <a:spLocks noGrp="1"/>
          </p:cNvSpPr>
          <p:nvPr>
            <p:ph type="sldNum" sz="quarter" idx="10"/>
          </p:nvPr>
        </p:nvSpPr>
        <p:spPr/>
        <p:txBody>
          <a:bodyPr/>
          <a:lstStyle/>
          <a:p>
            <a:fld id="{9AE4C8E8-D24A-41DE-B5CB-3EDBBD171A7C}" type="slidenum">
              <a:rPr lang="en-GB" smtClean="0"/>
              <a:t>13</a:t>
            </a:fld>
            <a:endParaRPr lang="en-GB"/>
          </a:p>
        </p:txBody>
      </p:sp>
    </p:spTree>
    <p:extLst>
      <p:ext uri="{BB962C8B-B14F-4D97-AF65-F5344CB8AC3E}">
        <p14:creationId xmlns:p14="http://schemas.microsoft.com/office/powerpoint/2010/main" val="1273732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5563CA8-9D5A-4618-8766-52FCCDD3C388}" type="datetimeFigureOut">
              <a:rPr lang="en-GB" smtClean="0"/>
              <a:t>09/02/2015</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4B1E1CA-8724-4625-B60A-86CA5F0703DA}"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4B1E1CA-8724-4625-B60A-86CA5F0703D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4B1E1CA-8724-4625-B60A-86CA5F0703DA}"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4B1E1CA-8724-4625-B60A-86CA5F0703DA}"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04B1E1CA-8724-4625-B60A-86CA5F0703DA}"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04B1E1CA-8724-4625-B60A-86CA5F0703DA}"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04B1E1CA-8724-4625-B60A-86CA5F0703DA}"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04B1E1CA-8724-4625-B60A-86CA5F0703DA}"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5563CA8-9D5A-4618-8766-52FCCDD3C388}" type="datetimeFigureOut">
              <a:rPr lang="en-GB" smtClean="0"/>
              <a:t>09/02/2015</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04B1E1CA-8724-4625-B60A-86CA5F0703D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5563CA8-9D5A-4618-8766-52FCCDD3C388}" type="datetimeFigureOut">
              <a:rPr lang="en-GB" smtClean="0"/>
              <a:t>09/02/2015</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04B1E1CA-8724-4625-B60A-86CA5F0703DA}"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5563CA8-9D5A-4618-8766-52FCCDD3C388}" type="datetimeFigureOut">
              <a:rPr lang="en-GB" smtClean="0"/>
              <a:t>09/02/2015</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4B1E1CA-8724-4625-B60A-86CA5F0703DA}"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5563CA8-9D5A-4618-8766-52FCCDD3C388}" type="datetimeFigureOut">
              <a:rPr lang="en-GB" smtClean="0"/>
              <a:t>09/02/2015</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4B1E1CA-8724-4625-B60A-86CA5F0703D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hyperlink" Target="http://www.experian.co.uk/assets/rental-exchange/rental-exchange-main-brochure.pdf" TargetMode="External"/><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www.experian.co.uk/" TargetMode="External"/><Relationship Id="rId5" Type="http://schemas.openxmlformats.org/officeDocument/2006/relationships/image" Target="../media/image19.jpeg"/><Relationship Id="rId10" Type="http://schemas.openxmlformats.org/officeDocument/2006/relationships/image" Target="../media/image7.png"/><Relationship Id="rId4" Type="http://schemas.openxmlformats.org/officeDocument/2006/relationships/hyperlink" Target="http://www.experian.co.uk/assets/rental-exchange/rental-exchange-infographic-nov13.pdf" TargetMode="Externa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52826">
            <a:off x="5163029" y="554759"/>
            <a:ext cx="371475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62903">
            <a:off x="46819" y="3695918"/>
            <a:ext cx="2863181" cy="66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52" y="1418966"/>
            <a:ext cx="7772400" cy="1829761"/>
          </a:xfrm>
        </p:spPr>
        <p:txBody>
          <a:bodyPr>
            <a:normAutofit/>
          </a:bodyPr>
          <a:lstStyle/>
          <a:p>
            <a:r>
              <a:rPr lang="en-GB" dirty="0" smtClean="0">
                <a:latin typeface="Arial Rounded MT Bold" pitchFamily="34" charset="0"/>
              </a:rPr>
              <a:t>Intelligence Mapping - Data Warehouse</a:t>
            </a:r>
            <a:endParaRPr lang="en-GB" dirty="0">
              <a:latin typeface="Arial Rounded MT Bold" pitchFamily="34" charset="0"/>
            </a:endParaRPr>
          </a:p>
        </p:txBody>
      </p:sp>
      <p:sp>
        <p:nvSpPr>
          <p:cNvPr id="3" name="Subtitle 2"/>
          <p:cNvSpPr>
            <a:spLocks noGrp="1"/>
          </p:cNvSpPr>
          <p:nvPr>
            <p:ph type="subTitle" idx="1"/>
          </p:nvPr>
        </p:nvSpPr>
        <p:spPr>
          <a:xfrm>
            <a:off x="2771800" y="3789039"/>
            <a:ext cx="5686400" cy="1022271"/>
          </a:xfrm>
        </p:spPr>
        <p:txBody>
          <a:bodyPr>
            <a:normAutofit fontScale="85000" lnSpcReduction="20000"/>
          </a:bodyPr>
          <a:lstStyle/>
          <a:p>
            <a:r>
              <a:rPr lang="en-GB" b="1" dirty="0" smtClean="0">
                <a:solidFill>
                  <a:schemeClr val="accent1">
                    <a:lumMod val="75000"/>
                  </a:schemeClr>
                </a:solidFill>
              </a:rPr>
              <a:t>Using tenant insight and externally collected statistics for daily activities and future planning </a:t>
            </a:r>
            <a:endParaRPr lang="en-GB" b="1" dirty="0">
              <a:solidFill>
                <a:schemeClr val="accent1">
                  <a:lumMod val="75000"/>
                </a:schemeClr>
              </a:solidFill>
            </a:endParaRPr>
          </a:p>
        </p:txBody>
      </p:sp>
      <p:pic>
        <p:nvPicPr>
          <p:cNvPr id="1027" name="Picture 3"/>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384037">
            <a:off x="6249098" y="5416350"/>
            <a:ext cx="2246375" cy="85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80283"/>
            <a:ext cx="1512168" cy="1496149"/>
          </a:xfrm>
          <a:prstGeom prst="rect">
            <a:avLst/>
          </a:prstGeom>
        </p:spPr>
      </p:pic>
      <p:pic>
        <p:nvPicPr>
          <p:cNvPr id="1028" name="Picture 4"/>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rot="1006284">
            <a:off x="539507" y="5445534"/>
            <a:ext cx="2941355" cy="93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2406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55576" y="2348880"/>
            <a:ext cx="8064896" cy="3960440"/>
          </a:xfrm>
        </p:spPr>
        <p:txBody>
          <a:bodyPr>
            <a:normAutofit lnSpcReduction="10000"/>
          </a:bodyPr>
          <a:lstStyle/>
          <a:p>
            <a:r>
              <a:rPr lang="en-GB" sz="3600" dirty="0" smtClean="0">
                <a:solidFill>
                  <a:schemeClr val="accent1">
                    <a:lumMod val="75000"/>
                  </a:schemeClr>
                </a:solidFill>
              </a:rPr>
              <a:t>Board</a:t>
            </a:r>
          </a:p>
          <a:p>
            <a:r>
              <a:rPr lang="en-GB" sz="3600" dirty="0" smtClean="0">
                <a:solidFill>
                  <a:schemeClr val="accent1">
                    <a:lumMod val="75000"/>
                  </a:schemeClr>
                </a:solidFill>
              </a:rPr>
              <a:t>Senior managers</a:t>
            </a:r>
          </a:p>
          <a:p>
            <a:r>
              <a:rPr lang="en-GB" sz="3600" dirty="0">
                <a:solidFill>
                  <a:schemeClr val="accent1">
                    <a:lumMod val="75000"/>
                  </a:schemeClr>
                </a:solidFill>
              </a:rPr>
              <a:t>I</a:t>
            </a:r>
            <a:r>
              <a:rPr lang="en-GB" sz="3600" dirty="0" smtClean="0">
                <a:solidFill>
                  <a:schemeClr val="accent1">
                    <a:lumMod val="75000"/>
                  </a:schemeClr>
                </a:solidFill>
              </a:rPr>
              <a:t>nvolved teams</a:t>
            </a:r>
          </a:p>
          <a:p>
            <a:r>
              <a:rPr lang="en-GB" sz="3600" dirty="0">
                <a:solidFill>
                  <a:schemeClr val="accent1">
                    <a:lumMod val="75000"/>
                  </a:schemeClr>
                </a:solidFill>
              </a:rPr>
              <a:t>R</a:t>
            </a:r>
            <a:r>
              <a:rPr lang="en-GB" sz="3600" dirty="0" smtClean="0">
                <a:solidFill>
                  <a:schemeClr val="accent1">
                    <a:lumMod val="75000"/>
                  </a:schemeClr>
                </a:solidFill>
              </a:rPr>
              <a:t>est of business</a:t>
            </a:r>
          </a:p>
          <a:p>
            <a:r>
              <a:rPr lang="en-GB" sz="3600" dirty="0" smtClean="0">
                <a:solidFill>
                  <a:schemeClr val="accent1">
                    <a:lumMod val="75000"/>
                  </a:schemeClr>
                </a:solidFill>
              </a:rPr>
              <a:t>On-going communication on:</a:t>
            </a:r>
          </a:p>
          <a:p>
            <a:pPr lvl="1"/>
            <a:r>
              <a:rPr lang="en-GB" sz="3600" dirty="0" smtClean="0">
                <a:solidFill>
                  <a:schemeClr val="accent1">
                    <a:lumMod val="75000"/>
                  </a:schemeClr>
                </a:solidFill>
              </a:rPr>
              <a:t>use of system</a:t>
            </a:r>
          </a:p>
          <a:p>
            <a:pPr lvl="1"/>
            <a:r>
              <a:rPr lang="en-GB" sz="3600" dirty="0" smtClean="0">
                <a:solidFill>
                  <a:schemeClr val="accent1">
                    <a:lumMod val="75000"/>
                  </a:schemeClr>
                </a:solidFill>
              </a:rPr>
              <a:t>development</a:t>
            </a:r>
          </a:p>
          <a:p>
            <a:endParaRPr lang="en-GB" dirty="0"/>
          </a:p>
        </p:txBody>
      </p:sp>
      <p:sp>
        <p:nvSpPr>
          <p:cNvPr id="4" name="Title 3"/>
          <p:cNvSpPr>
            <a:spLocks noGrp="1"/>
          </p:cNvSpPr>
          <p:nvPr>
            <p:ph type="title"/>
          </p:nvPr>
        </p:nvSpPr>
        <p:spPr>
          <a:xfrm>
            <a:off x="1115616" y="732385"/>
            <a:ext cx="5328592" cy="1140296"/>
          </a:xfrm>
        </p:spPr>
        <p:txBody>
          <a:bodyPr>
            <a:noAutofit/>
          </a:bodyPr>
          <a:lstStyle/>
          <a:p>
            <a:r>
              <a:rPr lang="en-GB" sz="4400" dirty="0" smtClean="0">
                <a:latin typeface="Arial Rounded MT Bold" pitchFamily="34" charset="0"/>
              </a:rPr>
              <a:t>Engaging the business</a:t>
            </a:r>
            <a:endParaRPr lang="en-GB" sz="4400" dirty="0">
              <a:latin typeface="Arial Rounded MT Bold" pitchFamily="34" charset="0"/>
            </a:endParaRPr>
          </a:p>
        </p:txBody>
      </p:sp>
      <p:pic>
        <p:nvPicPr>
          <p:cNvPr id="3074" name="Picture 2" descr="C:\Users\sue.groom\Documents\Photos\Getting people on 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600" y="188640"/>
            <a:ext cx="331236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5373216"/>
            <a:ext cx="1302037" cy="1288244"/>
          </a:xfrm>
          <a:prstGeom prst="rect">
            <a:avLst/>
          </a:prstGeom>
        </p:spPr>
      </p:pic>
    </p:spTree>
    <p:extLst>
      <p:ext uri="{BB962C8B-B14F-4D97-AF65-F5344CB8AC3E}">
        <p14:creationId xmlns:p14="http://schemas.microsoft.com/office/powerpoint/2010/main" val="445510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8229600" cy="4525963"/>
          </a:xfrm>
        </p:spPr>
        <p:txBody>
          <a:bodyPr/>
          <a:lstStyle/>
          <a:p>
            <a:r>
              <a:rPr lang="en-GB" dirty="0" smtClean="0">
                <a:solidFill>
                  <a:schemeClr val="accent1">
                    <a:lumMod val="75000"/>
                  </a:schemeClr>
                </a:solidFill>
              </a:rPr>
              <a:t>Research</a:t>
            </a:r>
          </a:p>
          <a:p>
            <a:r>
              <a:rPr lang="en-GB" dirty="0" smtClean="0">
                <a:solidFill>
                  <a:schemeClr val="accent1">
                    <a:lumMod val="75000"/>
                  </a:schemeClr>
                </a:solidFill>
              </a:rPr>
              <a:t>Plan</a:t>
            </a:r>
          </a:p>
          <a:p>
            <a:r>
              <a:rPr lang="en-GB" dirty="0" smtClean="0">
                <a:solidFill>
                  <a:schemeClr val="accent1">
                    <a:lumMod val="75000"/>
                  </a:schemeClr>
                </a:solidFill>
              </a:rPr>
              <a:t>Resources</a:t>
            </a:r>
          </a:p>
          <a:p>
            <a:r>
              <a:rPr lang="en-GB" dirty="0" smtClean="0">
                <a:solidFill>
                  <a:schemeClr val="accent1">
                    <a:lumMod val="75000"/>
                  </a:schemeClr>
                </a:solidFill>
              </a:rPr>
              <a:t>Project sponsor / lead</a:t>
            </a:r>
          </a:p>
          <a:p>
            <a:r>
              <a:rPr lang="en-GB" dirty="0" smtClean="0">
                <a:solidFill>
                  <a:schemeClr val="accent1">
                    <a:lumMod val="75000"/>
                  </a:schemeClr>
                </a:solidFill>
              </a:rPr>
              <a:t>Project group – skills / experience</a:t>
            </a:r>
          </a:p>
          <a:p>
            <a:r>
              <a:rPr lang="en-GB" dirty="0" smtClean="0">
                <a:solidFill>
                  <a:schemeClr val="accent1">
                    <a:lumMod val="75000"/>
                  </a:schemeClr>
                </a:solidFill>
              </a:rPr>
              <a:t>Project plan</a:t>
            </a:r>
          </a:p>
          <a:p>
            <a:r>
              <a:rPr lang="en-GB" dirty="0" smtClean="0">
                <a:solidFill>
                  <a:schemeClr val="accent1">
                    <a:lumMod val="75000"/>
                  </a:schemeClr>
                </a:solidFill>
              </a:rPr>
              <a:t>Assess existing data – age / accuracy / gaps</a:t>
            </a:r>
          </a:p>
          <a:p>
            <a:r>
              <a:rPr lang="en-GB" dirty="0" smtClean="0">
                <a:solidFill>
                  <a:schemeClr val="accent1">
                    <a:lumMod val="75000"/>
                  </a:schemeClr>
                </a:solidFill>
              </a:rPr>
              <a:t>Clear direction</a:t>
            </a:r>
          </a:p>
          <a:p>
            <a:r>
              <a:rPr lang="en-GB" dirty="0" smtClean="0">
                <a:solidFill>
                  <a:schemeClr val="accent1">
                    <a:lumMod val="75000"/>
                  </a:schemeClr>
                </a:solidFill>
              </a:rPr>
              <a:t>Key milestones</a:t>
            </a:r>
            <a:endParaRPr lang="en-GB" dirty="0">
              <a:solidFill>
                <a:schemeClr val="accent1">
                  <a:lumMod val="75000"/>
                </a:schemeClr>
              </a:solidFill>
            </a:endParaRPr>
          </a:p>
        </p:txBody>
      </p:sp>
      <p:sp>
        <p:nvSpPr>
          <p:cNvPr id="2" name="Title 1"/>
          <p:cNvSpPr>
            <a:spLocks noGrp="1"/>
          </p:cNvSpPr>
          <p:nvPr>
            <p:ph type="title"/>
          </p:nvPr>
        </p:nvSpPr>
        <p:spPr>
          <a:xfrm>
            <a:off x="467544" y="404664"/>
            <a:ext cx="4324435" cy="1137568"/>
          </a:xfrm>
        </p:spPr>
        <p:txBody>
          <a:bodyPr/>
          <a:lstStyle/>
          <a:p>
            <a:pPr algn="r"/>
            <a:r>
              <a:rPr lang="en-GB" dirty="0">
                <a:latin typeface="Arial Rounded MT Bold" pitchFamily="34" charset="0"/>
              </a:rPr>
              <a:t>T</a:t>
            </a:r>
            <a:r>
              <a:rPr lang="en-GB" dirty="0" smtClean="0">
                <a:latin typeface="Arial Rounded MT Bold" pitchFamily="34" charset="0"/>
              </a:rPr>
              <a:t>he Project </a:t>
            </a:r>
            <a:endParaRPr lang="en-GB" dirty="0">
              <a:latin typeface="Arial Rounded MT Bold" pitchFamily="34" charset="0"/>
            </a:endParaRPr>
          </a:p>
        </p:txBody>
      </p:sp>
      <p:pic>
        <p:nvPicPr>
          <p:cNvPr id="6146" name="Picture 2" descr="C:\Program Files (x86)\Microsoft Office\MEDIA\CAGCAT10\j0297707.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3849" y="5445224"/>
            <a:ext cx="1089584" cy="1340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ue.groom\Documents\Photos\Lightbulb-0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979" y="260648"/>
            <a:ext cx="4320481"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93708"/>
            <a:ext cx="1224136" cy="1211168"/>
          </a:xfrm>
          <a:prstGeom prst="rect">
            <a:avLst/>
          </a:prstGeom>
        </p:spPr>
      </p:pic>
    </p:spTree>
    <p:extLst>
      <p:ext uri="{BB962C8B-B14F-4D97-AF65-F5344CB8AC3E}">
        <p14:creationId xmlns:p14="http://schemas.microsoft.com/office/powerpoint/2010/main" val="3325818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3568" y="2784120"/>
            <a:ext cx="8460432" cy="3672408"/>
          </a:xfrm>
        </p:spPr>
        <p:txBody>
          <a:bodyPr>
            <a:normAutofit fontScale="92500"/>
          </a:bodyPr>
          <a:lstStyle/>
          <a:p>
            <a:r>
              <a:rPr lang="en-GB" sz="3600" dirty="0" smtClean="0">
                <a:solidFill>
                  <a:schemeClr val="accent1">
                    <a:lumMod val="75000"/>
                  </a:schemeClr>
                </a:solidFill>
              </a:rPr>
              <a:t>New system – bugs!</a:t>
            </a:r>
          </a:p>
          <a:p>
            <a:r>
              <a:rPr lang="en-GB" sz="3600" dirty="0" smtClean="0">
                <a:solidFill>
                  <a:schemeClr val="accent1">
                    <a:lumMod val="75000"/>
                  </a:schemeClr>
                </a:solidFill>
              </a:rPr>
              <a:t>Demonstrating prior to bug removal</a:t>
            </a:r>
          </a:p>
          <a:p>
            <a:r>
              <a:rPr lang="en-GB" sz="3600" dirty="0" smtClean="0">
                <a:solidFill>
                  <a:schemeClr val="accent1">
                    <a:lumMod val="75000"/>
                  </a:schemeClr>
                </a:solidFill>
              </a:rPr>
              <a:t>Losing partners / others on journey</a:t>
            </a:r>
          </a:p>
          <a:p>
            <a:r>
              <a:rPr lang="en-GB" sz="3600" dirty="0" smtClean="0">
                <a:solidFill>
                  <a:schemeClr val="accent1">
                    <a:lumMod val="75000"/>
                  </a:schemeClr>
                </a:solidFill>
              </a:rPr>
              <a:t>Show as much as you can at all stages</a:t>
            </a:r>
          </a:p>
          <a:p>
            <a:r>
              <a:rPr lang="en-GB" sz="3600" dirty="0" smtClean="0">
                <a:solidFill>
                  <a:schemeClr val="accent1">
                    <a:lumMod val="75000"/>
                  </a:schemeClr>
                </a:solidFill>
              </a:rPr>
              <a:t>Keep communicating</a:t>
            </a:r>
          </a:p>
          <a:p>
            <a:pPr marL="0" indent="0">
              <a:buNone/>
            </a:pPr>
            <a:endParaRPr lang="en-GB" dirty="0" smtClean="0"/>
          </a:p>
          <a:p>
            <a:endParaRPr lang="en-GB" dirty="0"/>
          </a:p>
        </p:txBody>
      </p:sp>
      <p:sp>
        <p:nvSpPr>
          <p:cNvPr id="5" name="Title 4"/>
          <p:cNvSpPr>
            <a:spLocks noGrp="1"/>
          </p:cNvSpPr>
          <p:nvPr>
            <p:ph type="title"/>
          </p:nvPr>
        </p:nvSpPr>
        <p:spPr>
          <a:xfrm>
            <a:off x="467544" y="836712"/>
            <a:ext cx="4392488" cy="1143000"/>
          </a:xfrm>
        </p:spPr>
        <p:txBody>
          <a:bodyPr/>
          <a:lstStyle/>
          <a:p>
            <a:pPr algn="r"/>
            <a:r>
              <a:rPr lang="en-GB" sz="4800" dirty="0" smtClean="0">
                <a:latin typeface="Arial Rounded MT Bold" pitchFamily="34" charset="0"/>
              </a:rPr>
              <a:t>Pitfalls</a:t>
            </a:r>
            <a:endParaRPr lang="en-GB" sz="4800" dirty="0">
              <a:latin typeface="Arial Rounded MT Bold" pitchFamily="34" charset="0"/>
            </a:endParaRPr>
          </a:p>
        </p:txBody>
      </p:sp>
      <p:pic>
        <p:nvPicPr>
          <p:cNvPr id="10242" name="Picture 2" descr="\\brmisc\conference\CommunityFayre2012\09ch0612-1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404664"/>
            <a:ext cx="2938530" cy="2379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28" y="332656"/>
            <a:ext cx="1394994" cy="1380216"/>
          </a:xfrm>
          <a:prstGeom prst="rect">
            <a:avLst/>
          </a:prstGeom>
        </p:spPr>
      </p:pic>
    </p:spTree>
    <p:extLst>
      <p:ext uri="{BB962C8B-B14F-4D97-AF65-F5344CB8AC3E}">
        <p14:creationId xmlns:p14="http://schemas.microsoft.com/office/powerpoint/2010/main" val="1492306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t="5694"/>
          <a:stretch/>
        </p:blipFill>
        <p:spPr bwMode="auto">
          <a:xfrm>
            <a:off x="5292080" y="2282736"/>
            <a:ext cx="3696940" cy="389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4668" y="1340768"/>
            <a:ext cx="8579296" cy="4713387"/>
          </a:xfrm>
        </p:spPr>
        <p:txBody>
          <a:bodyPr>
            <a:normAutofit lnSpcReduction="10000"/>
          </a:bodyPr>
          <a:lstStyle/>
          <a:p>
            <a:r>
              <a:rPr lang="en-GB" dirty="0" smtClean="0">
                <a:solidFill>
                  <a:schemeClr val="accent1">
                    <a:lumMod val="75000"/>
                  </a:schemeClr>
                </a:solidFill>
              </a:rPr>
              <a:t>Targeted information on the issues that matter: </a:t>
            </a:r>
          </a:p>
          <a:p>
            <a:pPr marL="914400" lvl="1" indent="-514350">
              <a:buFont typeface="Wingdings" pitchFamily="2" charset="2"/>
              <a:buChar char="Ø"/>
            </a:pPr>
            <a:r>
              <a:rPr lang="en-GB" dirty="0" smtClean="0">
                <a:solidFill>
                  <a:schemeClr val="accent1">
                    <a:lumMod val="75000"/>
                  </a:schemeClr>
                </a:solidFill>
              </a:rPr>
              <a:t>Customer insight / profiles</a:t>
            </a:r>
          </a:p>
          <a:p>
            <a:pPr marL="914400" lvl="1" indent="-514350">
              <a:buFont typeface="Wingdings" pitchFamily="2" charset="2"/>
              <a:buChar char="Ø"/>
            </a:pPr>
            <a:r>
              <a:rPr lang="en-GB" dirty="0" smtClean="0">
                <a:solidFill>
                  <a:schemeClr val="accent1">
                    <a:lumMod val="75000"/>
                  </a:schemeClr>
                </a:solidFill>
              </a:rPr>
              <a:t>ASB / Crime / Arrears </a:t>
            </a:r>
          </a:p>
          <a:p>
            <a:pPr marL="914400" lvl="1" indent="-514350">
              <a:buFont typeface="Wingdings" pitchFamily="2" charset="2"/>
              <a:buChar char="Ø"/>
            </a:pPr>
            <a:r>
              <a:rPr lang="en-GB" dirty="0" smtClean="0">
                <a:solidFill>
                  <a:schemeClr val="accent1">
                    <a:lumMod val="75000"/>
                  </a:schemeClr>
                </a:solidFill>
              </a:rPr>
              <a:t>Employment / money advice</a:t>
            </a:r>
          </a:p>
          <a:p>
            <a:pPr marL="914400" lvl="1" indent="-514350">
              <a:buFont typeface="Wingdings" pitchFamily="2" charset="2"/>
              <a:buChar char="Ø"/>
            </a:pPr>
            <a:r>
              <a:rPr lang="en-GB" dirty="0" smtClean="0">
                <a:solidFill>
                  <a:schemeClr val="accent1">
                    <a:lumMod val="75000"/>
                  </a:schemeClr>
                </a:solidFill>
              </a:rPr>
              <a:t>Tenancy turnover / voids</a:t>
            </a:r>
          </a:p>
          <a:p>
            <a:pPr marL="914400" lvl="1" indent="-514350">
              <a:buFont typeface="Wingdings" pitchFamily="2" charset="2"/>
              <a:buChar char="Ø"/>
            </a:pPr>
            <a:r>
              <a:rPr lang="en-GB" dirty="0" smtClean="0">
                <a:solidFill>
                  <a:schemeClr val="accent1">
                    <a:lumMod val="75000"/>
                  </a:schemeClr>
                </a:solidFill>
              </a:rPr>
              <a:t>Community involvement</a:t>
            </a:r>
          </a:p>
          <a:p>
            <a:pPr marL="914400" lvl="1" indent="-514350">
              <a:buFont typeface="Wingdings" pitchFamily="2" charset="2"/>
              <a:buChar char="Ø"/>
            </a:pPr>
            <a:r>
              <a:rPr lang="en-GB" dirty="0" smtClean="0">
                <a:solidFill>
                  <a:schemeClr val="accent1">
                    <a:lumMod val="75000"/>
                  </a:schemeClr>
                </a:solidFill>
              </a:rPr>
              <a:t>Repairs and maintenance</a:t>
            </a:r>
          </a:p>
          <a:p>
            <a:pPr marL="914400" lvl="1" indent="-514350">
              <a:buFont typeface="Wingdings" pitchFamily="2" charset="2"/>
              <a:buChar char="Ø"/>
            </a:pPr>
            <a:r>
              <a:rPr lang="en-GB" dirty="0" smtClean="0">
                <a:solidFill>
                  <a:schemeClr val="accent1">
                    <a:lumMod val="75000"/>
                  </a:schemeClr>
                </a:solidFill>
              </a:rPr>
              <a:t>High cost assets</a:t>
            </a:r>
          </a:p>
          <a:p>
            <a:pPr marL="914400" lvl="1" indent="-514350">
              <a:buFont typeface="Wingdings" pitchFamily="2" charset="2"/>
              <a:buChar char="Ø"/>
            </a:pPr>
            <a:r>
              <a:rPr lang="en-GB" dirty="0" smtClean="0">
                <a:solidFill>
                  <a:schemeClr val="accent1">
                    <a:lumMod val="75000"/>
                  </a:schemeClr>
                </a:solidFill>
              </a:rPr>
              <a:t>Customer satisfaction</a:t>
            </a:r>
          </a:p>
          <a:p>
            <a:pPr marL="914400" lvl="1" indent="-514350">
              <a:buFont typeface="Wingdings" pitchFamily="2" charset="2"/>
              <a:buChar char="Ø"/>
            </a:pPr>
            <a:r>
              <a:rPr lang="en-GB" dirty="0" smtClean="0">
                <a:solidFill>
                  <a:schemeClr val="accent1">
                    <a:lumMod val="75000"/>
                  </a:schemeClr>
                </a:solidFill>
              </a:rPr>
              <a:t>Trends / Hot Spots</a:t>
            </a:r>
          </a:p>
          <a:p>
            <a:pPr marL="914400" lvl="1" indent="-514350">
              <a:buFont typeface="Wingdings" pitchFamily="2" charset="2"/>
              <a:buChar char="Ø"/>
            </a:pPr>
            <a:r>
              <a:rPr lang="en-GB" dirty="0" smtClean="0">
                <a:solidFill>
                  <a:schemeClr val="accent1">
                    <a:lumMod val="75000"/>
                  </a:schemeClr>
                </a:solidFill>
              </a:rPr>
              <a:t>Fraud</a:t>
            </a:r>
          </a:p>
          <a:p>
            <a:pPr marL="914400" lvl="1" indent="-514350">
              <a:buFont typeface="Wingdings" pitchFamily="2" charset="2"/>
              <a:buChar char="Ø"/>
            </a:pPr>
            <a:r>
              <a:rPr lang="en-GB" dirty="0" smtClean="0">
                <a:solidFill>
                  <a:schemeClr val="accent1">
                    <a:lumMod val="75000"/>
                  </a:schemeClr>
                </a:solidFill>
              </a:rPr>
              <a:t>High Cost tenancies / assets</a:t>
            </a:r>
          </a:p>
          <a:p>
            <a:pPr marL="914400" lvl="1" indent="-514350">
              <a:buFont typeface="Wingdings" pitchFamily="2" charset="2"/>
              <a:buChar char="Ø"/>
            </a:pPr>
            <a:r>
              <a:rPr lang="en-GB" dirty="0" smtClean="0">
                <a:solidFill>
                  <a:schemeClr val="accent1">
                    <a:lumMod val="75000"/>
                  </a:schemeClr>
                </a:solidFill>
              </a:rPr>
              <a:t>Return on Investment</a:t>
            </a:r>
          </a:p>
          <a:p>
            <a:pPr marL="914400" lvl="1" indent="-514350">
              <a:buFont typeface="+mj-lt"/>
              <a:buAutoNum type="arabicPeriod"/>
            </a:pPr>
            <a:endParaRPr lang="en-GB" dirty="0"/>
          </a:p>
        </p:txBody>
      </p:sp>
      <p:sp>
        <p:nvSpPr>
          <p:cNvPr id="2" name="Title 1"/>
          <p:cNvSpPr>
            <a:spLocks noGrp="1"/>
          </p:cNvSpPr>
          <p:nvPr>
            <p:ph type="title"/>
          </p:nvPr>
        </p:nvSpPr>
        <p:spPr>
          <a:xfrm>
            <a:off x="467544" y="188640"/>
            <a:ext cx="8229600" cy="1143000"/>
          </a:xfrm>
        </p:spPr>
        <p:txBody>
          <a:bodyPr>
            <a:normAutofit fontScale="90000"/>
          </a:bodyPr>
          <a:lstStyle/>
          <a:p>
            <a:r>
              <a:rPr lang="en-GB" sz="3600" dirty="0" smtClean="0">
                <a:latin typeface="Arial Rounded MT Bold" pitchFamily="34" charset="0"/>
              </a:rPr>
              <a:t>Intelligence </a:t>
            </a:r>
            <a:r>
              <a:rPr lang="en-GB" sz="3600" dirty="0">
                <a:latin typeface="Arial Rounded MT Bold" pitchFamily="34" charset="0"/>
              </a:rPr>
              <a:t>Mapping in </a:t>
            </a:r>
            <a:r>
              <a:rPr lang="en-GB" sz="3600" dirty="0" smtClean="0">
                <a:latin typeface="Arial Rounded MT Bold" pitchFamily="34" charset="0"/>
              </a:rPr>
              <a:t>Neighbourhoods</a:t>
            </a:r>
            <a:endParaRPr lang="en-GB" sz="3600" dirty="0">
              <a:solidFill>
                <a:schemeClr val="tx1">
                  <a:lumMod val="65000"/>
                  <a:lumOff val="35000"/>
                </a:schemeClr>
              </a:solidFill>
              <a:latin typeface="Arial Rounded MT Bold"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9257" y="5877272"/>
            <a:ext cx="953131" cy="943034"/>
          </a:xfrm>
          <a:prstGeom prst="rect">
            <a:avLst/>
          </a:prstGeom>
        </p:spPr>
      </p:pic>
    </p:spTree>
    <p:extLst>
      <p:ext uri="{BB962C8B-B14F-4D97-AF65-F5344CB8AC3E}">
        <p14:creationId xmlns:p14="http://schemas.microsoft.com/office/powerpoint/2010/main" val="2507083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Rounded MT Bold" pitchFamily="34" charset="0"/>
              </a:rPr>
              <a:t>ASBs and Crime</a:t>
            </a:r>
            <a:endParaRPr lang="en-GB" dirty="0">
              <a:latin typeface="Arial Rounded MT Bold"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1412775"/>
            <a:ext cx="6254750" cy="445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5603740"/>
            <a:ext cx="1141823" cy="1129727"/>
          </a:xfrm>
          <a:prstGeom prst="rect">
            <a:avLst/>
          </a:prstGeom>
        </p:spPr>
      </p:pic>
    </p:spTree>
    <p:extLst>
      <p:ext uri="{BB962C8B-B14F-4D97-AF65-F5344CB8AC3E}">
        <p14:creationId xmlns:p14="http://schemas.microsoft.com/office/powerpoint/2010/main" val="2993536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420888"/>
            <a:ext cx="8015808" cy="3947120"/>
          </a:xfrm>
        </p:spPr>
        <p:txBody>
          <a:bodyPr/>
          <a:lstStyle/>
          <a:p>
            <a:r>
              <a:rPr lang="en-GB" dirty="0" smtClean="0">
                <a:solidFill>
                  <a:schemeClr val="accent1">
                    <a:lumMod val="75000"/>
                  </a:schemeClr>
                </a:solidFill>
              </a:rPr>
              <a:t>Sophisticated / targeted services</a:t>
            </a:r>
          </a:p>
          <a:p>
            <a:r>
              <a:rPr lang="en-GB" dirty="0" smtClean="0">
                <a:solidFill>
                  <a:schemeClr val="accent1">
                    <a:lumMod val="75000"/>
                  </a:schemeClr>
                </a:solidFill>
              </a:rPr>
              <a:t>Partners / Residents engaged</a:t>
            </a:r>
          </a:p>
          <a:p>
            <a:r>
              <a:rPr lang="en-GB" dirty="0">
                <a:solidFill>
                  <a:schemeClr val="accent1">
                    <a:lumMod val="75000"/>
                  </a:schemeClr>
                </a:solidFill>
              </a:rPr>
              <a:t>B</a:t>
            </a:r>
            <a:r>
              <a:rPr lang="en-GB" dirty="0" smtClean="0">
                <a:solidFill>
                  <a:schemeClr val="accent1">
                    <a:lumMod val="75000"/>
                  </a:schemeClr>
                </a:solidFill>
              </a:rPr>
              <a:t>ase position</a:t>
            </a:r>
          </a:p>
          <a:p>
            <a:r>
              <a:rPr lang="en-GB" dirty="0" smtClean="0">
                <a:solidFill>
                  <a:schemeClr val="accent1">
                    <a:lumMod val="75000"/>
                  </a:schemeClr>
                </a:solidFill>
              </a:rPr>
              <a:t>Delivery model </a:t>
            </a:r>
          </a:p>
          <a:p>
            <a:r>
              <a:rPr lang="en-GB" dirty="0" smtClean="0">
                <a:solidFill>
                  <a:schemeClr val="accent1">
                    <a:lumMod val="75000"/>
                  </a:schemeClr>
                </a:solidFill>
              </a:rPr>
              <a:t>Respond</a:t>
            </a:r>
          </a:p>
          <a:p>
            <a:r>
              <a:rPr lang="en-GB" dirty="0" smtClean="0">
                <a:solidFill>
                  <a:schemeClr val="accent1">
                    <a:lumMod val="75000"/>
                  </a:schemeClr>
                </a:solidFill>
              </a:rPr>
              <a:t>Trends</a:t>
            </a:r>
          </a:p>
          <a:p>
            <a:r>
              <a:rPr lang="en-GB" dirty="0" smtClean="0">
                <a:solidFill>
                  <a:schemeClr val="accent1">
                    <a:lumMod val="75000"/>
                  </a:schemeClr>
                </a:solidFill>
              </a:rPr>
              <a:t>Measure Success</a:t>
            </a:r>
          </a:p>
          <a:p>
            <a:endParaRPr lang="en-GB" dirty="0"/>
          </a:p>
        </p:txBody>
      </p:sp>
      <p:sp>
        <p:nvSpPr>
          <p:cNvPr id="2" name="Title 1"/>
          <p:cNvSpPr>
            <a:spLocks noGrp="1"/>
          </p:cNvSpPr>
          <p:nvPr>
            <p:ph type="title"/>
          </p:nvPr>
        </p:nvSpPr>
        <p:spPr>
          <a:xfrm>
            <a:off x="915401" y="836712"/>
            <a:ext cx="8136904" cy="1080120"/>
          </a:xfrm>
        </p:spPr>
        <p:txBody>
          <a:bodyPr>
            <a:normAutofit fontScale="90000"/>
          </a:bodyPr>
          <a:lstStyle/>
          <a:p>
            <a:r>
              <a:rPr lang="en-GB" dirty="0" smtClean="0">
                <a:latin typeface="Arial Rounded MT Bold" pitchFamily="34" charset="0"/>
              </a:rPr>
              <a:t>Intelligence Mapping in Neighbourhoods</a:t>
            </a:r>
            <a:endParaRPr lang="en-GB" dirty="0">
              <a:latin typeface="Arial Rounded MT Bold" pitchFamily="34" charset="0"/>
            </a:endParaRPr>
          </a:p>
        </p:txBody>
      </p:sp>
      <p:pic>
        <p:nvPicPr>
          <p:cNvPr id="8194" name="Picture 2" descr="\\brmisc\conference\FoodBank13\Cheque present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612" y="122054"/>
            <a:ext cx="2338496" cy="222682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brmisc\conference\WelfareReformRoadshow\DSC_0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3545118"/>
            <a:ext cx="4840345" cy="317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743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65656"/>
            <a:ext cx="5112568" cy="606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9748" y="2481680"/>
            <a:ext cx="2808312" cy="2031325"/>
          </a:xfrm>
          <a:prstGeom prst="rect">
            <a:avLst/>
          </a:prstGeom>
          <a:noFill/>
        </p:spPr>
        <p:txBody>
          <a:bodyPr wrap="square" rtlCol="0">
            <a:spAutoFit/>
          </a:bodyPr>
          <a:lstStyle/>
          <a:p>
            <a:r>
              <a:rPr lang="en-GB" dirty="0" smtClean="0">
                <a:solidFill>
                  <a:schemeClr val="accent1">
                    <a:lumMod val="75000"/>
                  </a:schemeClr>
                </a:solidFill>
                <a:latin typeface="Arial Rounded MT Bold" pitchFamily="34" charset="0"/>
              </a:rPr>
              <a:t>Simple GIS system built in:</a:t>
            </a:r>
          </a:p>
          <a:p>
            <a:r>
              <a:rPr lang="en-GB" dirty="0">
                <a:solidFill>
                  <a:schemeClr val="accent1">
                    <a:lumMod val="75000"/>
                  </a:schemeClr>
                </a:solidFill>
              </a:rPr>
              <a:t>M</a:t>
            </a:r>
            <a:r>
              <a:rPr lang="en-GB" dirty="0" smtClean="0">
                <a:solidFill>
                  <a:schemeClr val="accent1">
                    <a:lumMod val="75000"/>
                  </a:schemeClr>
                </a:solidFill>
              </a:rPr>
              <a:t>ap indicating the location of tenancies with noise related ASBs reported during 2013/2014</a:t>
            </a:r>
            <a:endParaRPr lang="en-GB"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8640"/>
            <a:ext cx="1302037" cy="1288244"/>
          </a:xfrm>
          <a:prstGeom prst="rect">
            <a:avLst/>
          </a:prstGeom>
        </p:spPr>
      </p:pic>
    </p:spTree>
    <p:extLst>
      <p:ext uri="{BB962C8B-B14F-4D97-AF65-F5344CB8AC3E}">
        <p14:creationId xmlns:p14="http://schemas.microsoft.com/office/powerpoint/2010/main" val="1150686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pPr algn="r"/>
            <a:r>
              <a:rPr lang="en-GB" dirty="0" smtClean="0">
                <a:latin typeface="Arial Rounded MT Bold" pitchFamily="34" charset="0"/>
              </a:rPr>
              <a:t>Tenancies in Arrears by Estate</a:t>
            </a:r>
            <a:endParaRPr lang="en-GB" dirty="0">
              <a:latin typeface="Arial Rounded MT Bold" pitchFamily="34" charset="0"/>
            </a:endParaRPr>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156041"/>
            <a:ext cx="7416824" cy="4968552"/>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32" y="6213659"/>
            <a:ext cx="576064" cy="569962"/>
          </a:xfrm>
          <a:prstGeom prst="rect">
            <a:avLst/>
          </a:prstGeom>
        </p:spPr>
      </p:pic>
    </p:spTree>
    <p:extLst>
      <p:ext uri="{BB962C8B-B14F-4D97-AF65-F5344CB8AC3E}">
        <p14:creationId xmlns:p14="http://schemas.microsoft.com/office/powerpoint/2010/main" val="3851787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04864"/>
            <a:ext cx="3106688" cy="1282154"/>
          </a:xfrm>
        </p:spPr>
        <p:txBody>
          <a:bodyPr>
            <a:noAutofit/>
          </a:bodyPr>
          <a:lstStyle/>
          <a:p>
            <a:r>
              <a:rPr lang="en-GB" sz="4800" dirty="0" smtClean="0">
                <a:latin typeface="Arial Rounded MT Bold" pitchFamily="34" charset="0"/>
              </a:rPr>
              <a:t>Money advice and support</a:t>
            </a:r>
            <a:endParaRPr lang="en-GB" sz="4800" dirty="0">
              <a:latin typeface="Arial Rounded MT Bold"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340768"/>
            <a:ext cx="4351985" cy="490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8327" y="44624"/>
            <a:ext cx="864096" cy="854942"/>
          </a:xfrm>
          <a:prstGeom prst="rect">
            <a:avLst/>
          </a:prstGeom>
        </p:spPr>
      </p:pic>
    </p:spTree>
    <p:extLst>
      <p:ext uri="{BB962C8B-B14F-4D97-AF65-F5344CB8AC3E}">
        <p14:creationId xmlns:p14="http://schemas.microsoft.com/office/powerpoint/2010/main" val="578451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944724"/>
            <a:ext cx="4053136" cy="936104"/>
          </a:xfrm>
        </p:spPr>
        <p:txBody>
          <a:bodyPr>
            <a:noAutofit/>
          </a:bodyPr>
          <a:lstStyle/>
          <a:p>
            <a:pPr algn="r"/>
            <a:r>
              <a:rPr lang="en-GB" sz="6000" dirty="0" smtClean="0">
                <a:latin typeface="Arial Rounded MT Bold" pitchFamily="34" charset="0"/>
              </a:rPr>
              <a:t>Level of Voids</a:t>
            </a:r>
            <a:endParaRPr lang="en-GB" sz="6000" dirty="0">
              <a:latin typeface="Arial Rounded MT Bold"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6088"/>
            <a:ext cx="3960440" cy="344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48265"/>
            <a:ext cx="4205607" cy="325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5576" y="4005064"/>
            <a:ext cx="2880320" cy="1938992"/>
          </a:xfrm>
          <a:prstGeom prst="rect">
            <a:avLst/>
          </a:prstGeom>
          <a:noFill/>
        </p:spPr>
        <p:txBody>
          <a:bodyPr wrap="square" rtlCol="0">
            <a:spAutoFit/>
          </a:bodyPr>
          <a:lstStyle/>
          <a:p>
            <a:r>
              <a:rPr lang="en-GB" sz="6000" b="1" dirty="0" smtClean="0">
                <a:solidFill>
                  <a:srgbClr val="DEF5FA"/>
                </a:solidFill>
                <a:effectLst>
                  <a:outerShdw blurRad="31750" dist="25400" dir="5400000" algn="tl" rotWithShape="0">
                    <a:srgbClr val="000000">
                      <a:alpha val="25000"/>
                    </a:srgbClr>
                  </a:outerShdw>
                </a:effectLst>
                <a:latin typeface="Arial Rounded MT Bold" pitchFamily="34" charset="0"/>
                <a:ea typeface="+mj-ea"/>
                <a:cs typeface="+mj-cs"/>
              </a:rPr>
              <a:t>Weeks Void</a:t>
            </a:r>
            <a:endParaRPr lang="en-GB"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0" y="6093296"/>
            <a:ext cx="720080" cy="712452"/>
          </a:xfrm>
          <a:prstGeom prst="rect">
            <a:avLst/>
          </a:prstGeom>
        </p:spPr>
      </p:pic>
    </p:spTree>
    <p:extLst>
      <p:ext uri="{BB962C8B-B14F-4D97-AF65-F5344CB8AC3E}">
        <p14:creationId xmlns:p14="http://schemas.microsoft.com/office/powerpoint/2010/main" val="1629579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6592" y="1628800"/>
            <a:ext cx="8229600" cy="4525963"/>
          </a:xfrm>
        </p:spPr>
        <p:txBody>
          <a:bodyPr>
            <a:normAutofit/>
          </a:bodyPr>
          <a:lstStyle/>
          <a:p>
            <a:pPr algn="r"/>
            <a:r>
              <a:rPr lang="en-GB" dirty="0" smtClean="0"/>
              <a:t>Business ambition</a:t>
            </a:r>
          </a:p>
          <a:p>
            <a:pPr algn="r"/>
            <a:r>
              <a:rPr lang="en-GB" dirty="0"/>
              <a:t>What do we need</a:t>
            </a:r>
          </a:p>
          <a:p>
            <a:pPr algn="r"/>
            <a:r>
              <a:rPr lang="en-GB" dirty="0" smtClean="0"/>
              <a:t>Finding the solution</a:t>
            </a:r>
          </a:p>
          <a:p>
            <a:pPr algn="r"/>
            <a:r>
              <a:rPr lang="en-GB" dirty="0" smtClean="0"/>
              <a:t>Engaging the business</a:t>
            </a:r>
          </a:p>
          <a:p>
            <a:pPr algn="r"/>
            <a:r>
              <a:rPr lang="en-GB" dirty="0" smtClean="0"/>
              <a:t>Find delivery partner/s</a:t>
            </a:r>
          </a:p>
          <a:p>
            <a:pPr algn="r"/>
            <a:r>
              <a:rPr lang="en-GB" dirty="0" smtClean="0"/>
              <a:t>Design and build the product</a:t>
            </a:r>
          </a:p>
          <a:p>
            <a:pPr algn="r"/>
            <a:r>
              <a:rPr lang="en-GB" dirty="0" smtClean="0"/>
              <a:t>Delivery</a:t>
            </a:r>
          </a:p>
          <a:p>
            <a:pPr algn="r"/>
            <a:r>
              <a:rPr lang="en-GB" dirty="0" smtClean="0"/>
              <a:t>Outcomes</a:t>
            </a:r>
          </a:p>
          <a:p>
            <a:pPr algn="r"/>
            <a:r>
              <a:rPr lang="en-GB" dirty="0" smtClean="0"/>
              <a:t>Measuring</a:t>
            </a:r>
            <a:r>
              <a:rPr lang="en-GB" dirty="0"/>
              <a:t> </a:t>
            </a:r>
            <a:r>
              <a:rPr lang="en-GB" dirty="0" smtClean="0"/>
              <a:t>Success</a:t>
            </a:r>
          </a:p>
          <a:p>
            <a:endParaRPr lang="en-GB" dirty="0"/>
          </a:p>
        </p:txBody>
      </p:sp>
      <p:sp>
        <p:nvSpPr>
          <p:cNvPr id="3" name="Title 2"/>
          <p:cNvSpPr>
            <a:spLocks noGrp="1"/>
          </p:cNvSpPr>
          <p:nvPr>
            <p:ph type="title"/>
          </p:nvPr>
        </p:nvSpPr>
        <p:spPr>
          <a:xfrm>
            <a:off x="-468560" y="260648"/>
            <a:ext cx="8229600" cy="1143000"/>
          </a:xfrm>
        </p:spPr>
        <p:txBody>
          <a:bodyPr/>
          <a:lstStyle/>
          <a:p>
            <a:pPr algn="r"/>
            <a:r>
              <a:rPr lang="en-GB" dirty="0" smtClean="0">
                <a:latin typeface="Arial Rounded MT Bold" pitchFamily="34" charset="0"/>
              </a:rPr>
              <a:t>Content</a:t>
            </a:r>
            <a:endParaRPr lang="en-GB" dirty="0">
              <a:latin typeface="Arial Rounded MT Bold"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1302037" cy="1288244"/>
          </a:xfrm>
          <a:prstGeom prst="rect">
            <a:avLst/>
          </a:prstGeom>
        </p:spPr>
      </p:pic>
    </p:spTree>
    <p:extLst>
      <p:ext uri="{BB962C8B-B14F-4D97-AF65-F5344CB8AC3E}">
        <p14:creationId xmlns:p14="http://schemas.microsoft.com/office/powerpoint/2010/main" val="29652702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1971"/>
            <a:ext cx="566251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3312" y="1939487"/>
            <a:ext cx="2160240" cy="2677656"/>
          </a:xfrm>
          <a:prstGeom prst="rect">
            <a:avLst/>
          </a:prstGeom>
          <a:noFill/>
        </p:spPr>
        <p:txBody>
          <a:bodyPr wrap="square" rtlCol="0">
            <a:spAutoFit/>
          </a:bodyPr>
          <a:lstStyle/>
          <a:p>
            <a:r>
              <a:rPr lang="en-GB" sz="2800" dirty="0">
                <a:solidFill>
                  <a:schemeClr val="accent1">
                    <a:lumMod val="75000"/>
                  </a:schemeClr>
                </a:solidFill>
              </a:rPr>
              <a:t>M</a:t>
            </a:r>
            <a:r>
              <a:rPr lang="en-GB" sz="2800" dirty="0" smtClean="0">
                <a:solidFill>
                  <a:schemeClr val="accent1">
                    <a:lumMod val="75000"/>
                  </a:schemeClr>
                </a:solidFill>
              </a:rPr>
              <a:t>ap indicating the location of void properties</a:t>
            </a:r>
            <a:endParaRPr lang="en-GB" sz="28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4578"/>
            <a:ext cx="938142" cy="928204"/>
          </a:xfrm>
          <a:prstGeom prst="rect">
            <a:avLst/>
          </a:prstGeom>
        </p:spPr>
      </p:pic>
    </p:spTree>
    <p:extLst>
      <p:ext uri="{BB962C8B-B14F-4D97-AF65-F5344CB8AC3E}">
        <p14:creationId xmlns:p14="http://schemas.microsoft.com/office/powerpoint/2010/main" val="3533322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Arial Rounded MT Bold" pitchFamily="34" charset="0"/>
              </a:rPr>
              <a:t>Representative Resident involvement?</a:t>
            </a:r>
            <a:endParaRPr lang="en-GB" dirty="0">
              <a:latin typeface="Arial Rounded MT Bold"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916832"/>
            <a:ext cx="5042687" cy="415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99727"/>
            <a:ext cx="869989" cy="860773"/>
          </a:xfrm>
          <a:prstGeom prst="rect">
            <a:avLst/>
          </a:prstGeom>
        </p:spPr>
      </p:pic>
    </p:spTree>
    <p:extLst>
      <p:ext uri="{BB962C8B-B14F-4D97-AF65-F5344CB8AC3E}">
        <p14:creationId xmlns:p14="http://schemas.microsoft.com/office/powerpoint/2010/main" val="2595822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Rounded MT Bold" pitchFamily="34" charset="0"/>
              </a:rPr>
              <a:t>Repairs and maintenance</a:t>
            </a:r>
            <a:endParaRPr lang="en-GB" dirty="0">
              <a:latin typeface="Arial Rounded MT Bold"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879805"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52524"/>
            <a:ext cx="1014005" cy="1003263"/>
          </a:xfrm>
          <a:prstGeom prst="rect">
            <a:avLst/>
          </a:prstGeom>
        </p:spPr>
      </p:pic>
    </p:spTree>
    <p:extLst>
      <p:ext uri="{BB962C8B-B14F-4D97-AF65-F5344CB8AC3E}">
        <p14:creationId xmlns:p14="http://schemas.microsoft.com/office/powerpoint/2010/main" val="1037615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2123728" y="1097789"/>
            <a:ext cx="5256584" cy="500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340768"/>
            <a:ext cx="8229600" cy="4968552"/>
          </a:xfrm>
        </p:spPr>
        <p:txBody>
          <a:bodyPr>
            <a:normAutofit/>
          </a:bodyPr>
          <a:lstStyle/>
          <a:p>
            <a:r>
              <a:rPr lang="en-GB" dirty="0" smtClean="0"/>
              <a:t>Informing the Board and Corporate Plan</a:t>
            </a:r>
          </a:p>
          <a:p>
            <a:r>
              <a:rPr lang="en-GB" dirty="0" smtClean="0"/>
              <a:t>Demographic data - picture Shrewsbury &amp; rural areas of Shropshire</a:t>
            </a:r>
          </a:p>
          <a:p>
            <a:r>
              <a:rPr lang="en-GB" dirty="0" smtClean="0"/>
              <a:t>Data from partners and National Statistics</a:t>
            </a:r>
          </a:p>
          <a:p>
            <a:r>
              <a:rPr lang="en-GB" dirty="0" smtClean="0"/>
              <a:t>Representing the data geographically using variable criteria</a:t>
            </a:r>
          </a:p>
          <a:p>
            <a:endParaRPr lang="en-GB" dirty="0" smtClean="0"/>
          </a:p>
          <a:p>
            <a:r>
              <a:rPr lang="en-GB" dirty="0" smtClean="0"/>
              <a:t>Our data plus:-</a:t>
            </a:r>
          </a:p>
          <a:p>
            <a:pPr lvl="1">
              <a:buFont typeface="Wingdings" pitchFamily="2" charset="2"/>
              <a:buChar char="Ø"/>
            </a:pPr>
            <a:r>
              <a:rPr lang="en-GB" dirty="0" smtClean="0"/>
              <a:t>Levels of crime and ASB</a:t>
            </a:r>
          </a:p>
          <a:p>
            <a:pPr lvl="1">
              <a:buFont typeface="Wingdings" pitchFamily="2" charset="2"/>
              <a:buChar char="Ø"/>
            </a:pPr>
            <a:r>
              <a:rPr lang="en-GB" dirty="0" smtClean="0"/>
              <a:t>Levels of school absence and free school meals</a:t>
            </a:r>
          </a:p>
          <a:p>
            <a:pPr lvl="1">
              <a:buFont typeface="Wingdings" pitchFamily="2" charset="2"/>
              <a:buChar char="Ø"/>
            </a:pPr>
            <a:r>
              <a:rPr lang="en-GB" dirty="0" smtClean="0"/>
              <a:t>Levels of unemployment and deprivation</a:t>
            </a:r>
          </a:p>
          <a:p>
            <a:pPr marL="457200" lvl="1" indent="0">
              <a:buNone/>
            </a:pPr>
            <a:endParaRPr lang="en-GB" dirty="0"/>
          </a:p>
        </p:txBody>
      </p:sp>
      <p:sp>
        <p:nvSpPr>
          <p:cNvPr id="2" name="Title 1"/>
          <p:cNvSpPr>
            <a:spLocks noGrp="1"/>
          </p:cNvSpPr>
          <p:nvPr>
            <p:ph type="title"/>
          </p:nvPr>
        </p:nvSpPr>
        <p:spPr>
          <a:xfrm>
            <a:off x="467544" y="188640"/>
            <a:ext cx="8229600" cy="1143000"/>
          </a:xfrm>
        </p:spPr>
        <p:txBody>
          <a:bodyPr>
            <a:noAutofit/>
          </a:bodyPr>
          <a:lstStyle/>
          <a:p>
            <a:r>
              <a:rPr lang="en-GB" sz="3200" dirty="0" smtClean="0">
                <a:solidFill>
                  <a:schemeClr val="tx2">
                    <a:lumMod val="60000"/>
                    <a:lumOff val="40000"/>
                  </a:schemeClr>
                </a:solidFill>
                <a:latin typeface="Arial Rounded MT Bold" pitchFamily="34" charset="0"/>
              </a:rPr>
              <a:t>Using the data – Strategically</a:t>
            </a:r>
            <a:endParaRPr lang="en-GB" sz="3200" dirty="0">
              <a:solidFill>
                <a:schemeClr val="tx2">
                  <a:lumMod val="60000"/>
                  <a:lumOff val="40000"/>
                </a:schemeClr>
              </a:solidFill>
              <a:latin typeface="Arial Rounded MT Bold"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88640"/>
            <a:ext cx="1086013" cy="1074509"/>
          </a:xfrm>
          <a:prstGeom prst="rect">
            <a:avLst/>
          </a:prstGeom>
        </p:spPr>
      </p:pic>
    </p:spTree>
    <p:extLst>
      <p:ext uri="{BB962C8B-B14F-4D97-AF65-F5344CB8AC3E}">
        <p14:creationId xmlns:p14="http://schemas.microsoft.com/office/powerpoint/2010/main" val="501829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1" y="1196752"/>
            <a:ext cx="8720981" cy="4525963"/>
          </a:xfrm>
        </p:spPr>
        <p:txBody>
          <a:bodyPr/>
          <a:lstStyle/>
          <a:p>
            <a:r>
              <a:rPr lang="en-GB" dirty="0" smtClean="0">
                <a:solidFill>
                  <a:schemeClr val="accent1">
                    <a:lumMod val="75000"/>
                  </a:schemeClr>
                </a:solidFill>
              </a:rPr>
              <a:t>Neighbourhood Standards Agreements (</a:t>
            </a:r>
            <a:r>
              <a:rPr lang="en-GB" dirty="0" err="1" smtClean="0">
                <a:solidFill>
                  <a:schemeClr val="accent1">
                    <a:lumMod val="75000"/>
                  </a:schemeClr>
                </a:solidFill>
              </a:rPr>
              <a:t>NiSA’s</a:t>
            </a:r>
            <a:r>
              <a:rPr lang="en-GB" dirty="0" smtClean="0">
                <a:solidFill>
                  <a:schemeClr val="accent1">
                    <a:lumMod val="75000"/>
                  </a:schemeClr>
                </a:solidFill>
              </a:rPr>
              <a:t>)</a:t>
            </a:r>
          </a:p>
          <a:p>
            <a:r>
              <a:rPr lang="en-GB" dirty="0" smtClean="0">
                <a:solidFill>
                  <a:schemeClr val="accent1">
                    <a:lumMod val="75000"/>
                  </a:schemeClr>
                </a:solidFill>
              </a:rPr>
              <a:t>Community Development activities</a:t>
            </a:r>
          </a:p>
          <a:p>
            <a:r>
              <a:rPr lang="en-GB" dirty="0" smtClean="0">
                <a:solidFill>
                  <a:schemeClr val="accent1">
                    <a:lumMod val="75000"/>
                  </a:schemeClr>
                </a:solidFill>
              </a:rPr>
              <a:t>Targeted reduction of arrears</a:t>
            </a:r>
          </a:p>
          <a:p>
            <a:r>
              <a:rPr lang="en-GB" dirty="0" smtClean="0">
                <a:solidFill>
                  <a:schemeClr val="accent1">
                    <a:lumMod val="75000"/>
                  </a:schemeClr>
                </a:solidFill>
              </a:rPr>
              <a:t>Targeted financial advice and support</a:t>
            </a:r>
          </a:p>
          <a:p>
            <a:r>
              <a:rPr lang="en-GB" dirty="0" smtClean="0">
                <a:solidFill>
                  <a:schemeClr val="accent1">
                    <a:lumMod val="75000"/>
                  </a:schemeClr>
                </a:solidFill>
              </a:rPr>
              <a:t>Identifying crime and ASB hotspots</a:t>
            </a:r>
          </a:p>
          <a:p>
            <a:r>
              <a:rPr lang="en-GB" dirty="0" smtClean="0">
                <a:solidFill>
                  <a:schemeClr val="accent1">
                    <a:lumMod val="75000"/>
                  </a:schemeClr>
                </a:solidFill>
              </a:rPr>
              <a:t>Identifying demographic vulnerabilities</a:t>
            </a:r>
            <a:endParaRPr lang="en-GB" dirty="0">
              <a:solidFill>
                <a:schemeClr val="accent1">
                  <a:lumMod val="75000"/>
                </a:schemeClr>
              </a:solidFill>
            </a:endParaRPr>
          </a:p>
        </p:txBody>
      </p:sp>
      <p:sp>
        <p:nvSpPr>
          <p:cNvPr id="2" name="Title 1"/>
          <p:cNvSpPr>
            <a:spLocks noGrp="1"/>
          </p:cNvSpPr>
          <p:nvPr>
            <p:ph type="title"/>
          </p:nvPr>
        </p:nvSpPr>
        <p:spPr>
          <a:xfrm>
            <a:off x="467544" y="116632"/>
            <a:ext cx="8229600" cy="1143000"/>
          </a:xfrm>
        </p:spPr>
        <p:txBody>
          <a:bodyPr/>
          <a:lstStyle/>
          <a:p>
            <a:r>
              <a:rPr lang="en-GB" dirty="0" smtClean="0">
                <a:solidFill>
                  <a:schemeClr val="tx2">
                    <a:lumMod val="60000"/>
                    <a:lumOff val="40000"/>
                  </a:schemeClr>
                </a:solidFill>
                <a:latin typeface="Arial Rounded MT Bold" pitchFamily="34" charset="0"/>
              </a:rPr>
              <a:t>Using the data – operationally</a:t>
            </a:r>
            <a:endParaRPr lang="en-GB" dirty="0">
              <a:solidFill>
                <a:schemeClr val="tx2">
                  <a:lumMod val="60000"/>
                  <a:lumOff val="40000"/>
                </a:schemeClr>
              </a:solidFill>
              <a:latin typeface="Arial Rounded MT Bold" pitchFamily="34" charset="0"/>
            </a:endParaRPr>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39" r="12966"/>
          <a:stretch/>
        </p:blipFill>
        <p:spPr bwMode="auto">
          <a:xfrm>
            <a:off x="3707904" y="3941537"/>
            <a:ext cx="5192589" cy="276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4" y="6074303"/>
            <a:ext cx="792088" cy="783697"/>
          </a:xfrm>
          <a:prstGeom prst="rect">
            <a:avLst/>
          </a:prstGeom>
        </p:spPr>
      </p:pic>
    </p:spTree>
    <p:extLst>
      <p:ext uri="{BB962C8B-B14F-4D97-AF65-F5344CB8AC3E}">
        <p14:creationId xmlns:p14="http://schemas.microsoft.com/office/powerpoint/2010/main" val="37813972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0238179"/>
              </p:ext>
            </p:extLst>
          </p:nvPr>
        </p:nvGraphicFramePr>
        <p:xfrm>
          <a:off x="323528" y="116633"/>
          <a:ext cx="3744416" cy="1885636"/>
        </p:xfrm>
        <a:graphic>
          <a:graphicData uri="http://schemas.openxmlformats.org/drawingml/2006/table">
            <a:tbl>
              <a:tblPr firstRow="1" firstCol="1" bandRow="1">
                <a:tableStyleId>{5C22544A-7EE6-4342-B048-85BDC9FD1C3A}</a:tableStyleId>
              </a:tblPr>
              <a:tblGrid>
                <a:gridCol w="3744416"/>
              </a:tblGrid>
              <a:tr h="1492930">
                <a:tc>
                  <a:txBody>
                    <a:bodyPr/>
                    <a:lstStyle/>
                    <a:p>
                      <a:pPr algn="ctr">
                        <a:lnSpc>
                          <a:spcPct val="115000"/>
                        </a:lnSpc>
                        <a:spcAft>
                          <a:spcPts val="0"/>
                        </a:spcAft>
                      </a:pPr>
                      <a:r>
                        <a:rPr lang="en-GB" sz="1000" u="none" strike="noStrike" dirty="0">
                          <a:effectLst/>
                        </a:rPr>
                        <a:t> </a:t>
                      </a:r>
                      <a:endParaRPr lang="en-GB" sz="1100" dirty="0">
                        <a:effectLst/>
                      </a:endParaRPr>
                    </a:p>
                    <a:p>
                      <a:pPr algn="ctr">
                        <a:lnSpc>
                          <a:spcPct val="115000"/>
                        </a:lnSpc>
                        <a:spcAft>
                          <a:spcPts val="0"/>
                        </a:spcAft>
                      </a:pPr>
                      <a:r>
                        <a:rPr lang="en-GB" sz="1000" u="none" strike="noStrike" dirty="0">
                          <a:effectLst/>
                        </a:rPr>
                        <a:t> </a:t>
                      </a:r>
                      <a:endParaRPr lang="en-GB" sz="1100" dirty="0">
                        <a:effectLst/>
                      </a:endParaRPr>
                    </a:p>
                    <a:p>
                      <a:pPr algn="ctr">
                        <a:lnSpc>
                          <a:spcPct val="115000"/>
                        </a:lnSpc>
                        <a:spcAft>
                          <a:spcPts val="0"/>
                        </a:spcAft>
                      </a:pPr>
                      <a:r>
                        <a:rPr lang="en-GB" sz="1000" u="none" strike="noStrike" dirty="0">
                          <a:effectLst/>
                        </a:rPr>
                        <a:t> </a:t>
                      </a:r>
                      <a:endParaRPr lang="en-GB" sz="1100" dirty="0">
                        <a:effectLst/>
                      </a:endParaRPr>
                    </a:p>
                    <a:p>
                      <a:pPr algn="ctr">
                        <a:lnSpc>
                          <a:spcPct val="115000"/>
                        </a:lnSpc>
                        <a:spcAft>
                          <a:spcPts val="0"/>
                        </a:spcAft>
                      </a:pPr>
                      <a:r>
                        <a:rPr lang="en-GB" sz="1000" u="none" strike="noStrike" dirty="0">
                          <a:effectLst/>
                        </a:rPr>
                        <a:t> </a:t>
                      </a:r>
                      <a:endParaRPr lang="en-GB" sz="1100" dirty="0">
                        <a:effectLst/>
                      </a:endParaRPr>
                    </a:p>
                    <a:p>
                      <a:pPr algn="ctr">
                        <a:lnSpc>
                          <a:spcPct val="115000"/>
                        </a:lnSpc>
                        <a:spcAft>
                          <a:spcPts val="0"/>
                        </a:spcAft>
                      </a:pPr>
                      <a:r>
                        <a:rPr lang="en-GB" sz="1000" u="none" strike="noStrike" dirty="0">
                          <a:effectLst/>
                        </a:rPr>
                        <a:t> </a:t>
                      </a:r>
                      <a:endParaRPr lang="en-GB" sz="1100" u="none" strike="noStrike" dirty="0">
                        <a:effectLst/>
                      </a:endParaRPr>
                    </a:p>
                    <a:p>
                      <a:pPr algn="ctr">
                        <a:lnSpc>
                          <a:spcPct val="115000"/>
                        </a:lnSpc>
                        <a:spcAft>
                          <a:spcPts val="0"/>
                        </a:spcAft>
                      </a:pPr>
                      <a:r>
                        <a:rPr lang="en-GB" sz="1600" u="sng" dirty="0" err="1" smtClean="0">
                          <a:effectLst/>
                        </a:rPr>
                        <a:t>NiSA</a:t>
                      </a:r>
                      <a:r>
                        <a:rPr lang="en-GB" sz="1600" u="sng" dirty="0" smtClean="0">
                          <a:effectLst/>
                        </a:rPr>
                        <a:t> Monitoring</a:t>
                      </a:r>
                      <a:r>
                        <a:rPr lang="en-GB" sz="1000" u="none" strike="noStrike" dirty="0">
                          <a:effectLst/>
                        </a:rPr>
                        <a:t> </a:t>
                      </a:r>
                      <a:endParaRPr lang="en-GB" sz="1100" dirty="0">
                        <a:effectLst/>
                      </a:endParaRPr>
                    </a:p>
                    <a:p>
                      <a:pPr algn="ctr">
                        <a:lnSpc>
                          <a:spcPct val="115000"/>
                        </a:lnSpc>
                        <a:spcAft>
                          <a:spcPts val="0"/>
                        </a:spcAft>
                      </a:pPr>
                      <a:r>
                        <a:rPr lang="en-GB" sz="1000" u="none" strike="noStrike" dirty="0">
                          <a:effectLst/>
                        </a:rPr>
                        <a:t> </a:t>
                      </a:r>
                      <a:endParaRPr lang="en-GB" sz="1100" dirty="0">
                        <a:effectLst/>
                        <a:latin typeface="Calibri"/>
                        <a:ea typeface="Calibri"/>
                        <a:cs typeface="Times New Roman"/>
                      </a:endParaRPr>
                    </a:p>
                  </a:txBody>
                  <a:tcPr marL="68580" marR="68580" marT="0" marB="0" anchor="ctr"/>
                </a:tc>
              </a:tr>
              <a:tr h="392706">
                <a:tc>
                  <a:txBody>
                    <a:bodyPr/>
                    <a:lstStyle/>
                    <a:p>
                      <a:pPr algn="ctr">
                        <a:lnSpc>
                          <a:spcPct val="115000"/>
                        </a:lnSpc>
                        <a:spcAft>
                          <a:spcPts val="0"/>
                        </a:spcAft>
                      </a:pPr>
                      <a:r>
                        <a:rPr lang="en-GB" sz="1200" u="sng" dirty="0">
                          <a:effectLst/>
                        </a:rPr>
                        <a:t>Review of Statistics </a:t>
                      </a:r>
                      <a:r>
                        <a:rPr lang="en-GB" sz="1200" u="sng" dirty="0" smtClean="0">
                          <a:effectLst/>
                        </a:rPr>
                        <a:t>for</a:t>
                      </a:r>
                      <a:r>
                        <a:rPr lang="en-GB" sz="1200" u="sng" baseline="0" dirty="0" smtClean="0">
                          <a:effectLst/>
                        </a:rPr>
                        <a:t> </a:t>
                      </a:r>
                      <a:r>
                        <a:rPr lang="en-GB" sz="1200" u="sng" dirty="0" smtClean="0">
                          <a:effectLst/>
                        </a:rPr>
                        <a:t>the </a:t>
                      </a:r>
                      <a:r>
                        <a:rPr lang="en-GB" sz="1200" u="sng" dirty="0" err="1">
                          <a:effectLst/>
                        </a:rPr>
                        <a:t>NiSA</a:t>
                      </a:r>
                      <a:r>
                        <a:rPr lang="en-GB" sz="1200" u="sng" dirty="0">
                          <a:effectLst/>
                        </a:rPr>
                        <a:t> </a:t>
                      </a:r>
                      <a:endParaRPr lang="en-GB" sz="1100" dirty="0">
                        <a:effectLst/>
                        <a:latin typeface="Calibri"/>
                        <a:ea typeface="Calibri"/>
                        <a:cs typeface="Times New Roman"/>
                      </a:endParaRPr>
                    </a:p>
                  </a:txBody>
                  <a:tcPr marL="68580" marR="68580" marT="0" marB="0" anchor="ctr"/>
                </a:tc>
              </a:tr>
            </a:tbl>
          </a:graphicData>
        </a:graphic>
      </p:graphicFrame>
      <p:pic>
        <p:nvPicPr>
          <p:cNvPr id="1025" name="Picture 10" descr="Description: Severnside Logo-Colour (3)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4615" y="332656"/>
            <a:ext cx="713169" cy="704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997365807"/>
              </p:ext>
            </p:extLst>
          </p:nvPr>
        </p:nvGraphicFramePr>
        <p:xfrm>
          <a:off x="251520" y="2099561"/>
          <a:ext cx="5537710" cy="3765042"/>
        </p:xfrm>
        <a:graphic>
          <a:graphicData uri="http://schemas.openxmlformats.org/drawingml/2006/table">
            <a:tbl>
              <a:tblPr firstRow="1" firstCol="1" bandRow="1">
                <a:tableStyleId>{5C22544A-7EE6-4342-B048-85BDC9FD1C3A}</a:tableStyleId>
              </a:tblPr>
              <a:tblGrid>
                <a:gridCol w="5537710"/>
              </a:tblGrid>
              <a:tr h="118813">
                <a:tc>
                  <a:txBody>
                    <a:bodyPr/>
                    <a:lstStyle/>
                    <a:p>
                      <a:pPr>
                        <a:lnSpc>
                          <a:spcPct val="115000"/>
                        </a:lnSpc>
                        <a:spcAft>
                          <a:spcPts val="0"/>
                        </a:spcAft>
                      </a:pPr>
                      <a:r>
                        <a:rPr lang="en-GB" sz="1800" dirty="0">
                          <a:effectLst/>
                        </a:rPr>
                        <a:t>Objectives</a:t>
                      </a:r>
                      <a:endParaRPr lang="en-GB" sz="1800" dirty="0">
                        <a:effectLst/>
                        <a:latin typeface="Calibri"/>
                        <a:ea typeface="Calibri"/>
                        <a:cs typeface="Times New Roman"/>
                      </a:endParaRPr>
                    </a:p>
                  </a:txBody>
                  <a:tcPr marL="68580" marR="68580" marT="0" marB="0" anchor="ctr"/>
                </a:tc>
              </a:tr>
              <a:tr h="2257451">
                <a:tc>
                  <a:txBody>
                    <a:bodyPr/>
                    <a:lstStyle/>
                    <a:p>
                      <a:pPr>
                        <a:lnSpc>
                          <a:spcPct val="115000"/>
                        </a:lnSpc>
                        <a:spcAft>
                          <a:spcPts val="0"/>
                        </a:spcAft>
                      </a:pPr>
                      <a:r>
                        <a:rPr lang="en-GB" sz="1800" dirty="0">
                          <a:effectLst/>
                        </a:rPr>
                        <a:t> </a:t>
                      </a:r>
                    </a:p>
                    <a:p>
                      <a:pPr marL="171450" indent="-171450">
                        <a:lnSpc>
                          <a:spcPct val="115000"/>
                        </a:lnSpc>
                        <a:spcAft>
                          <a:spcPts val="0"/>
                        </a:spcAft>
                        <a:buFont typeface="Arial" pitchFamily="34" charset="0"/>
                        <a:buChar char="•"/>
                      </a:pPr>
                      <a:r>
                        <a:rPr lang="en-GB" sz="1800" dirty="0" smtClean="0">
                          <a:effectLst/>
                        </a:rPr>
                        <a:t>An neighbourhood based agreement </a:t>
                      </a:r>
                      <a:r>
                        <a:rPr lang="en-GB" sz="1800" dirty="0">
                          <a:effectLst/>
                        </a:rPr>
                        <a:t>between </a:t>
                      </a:r>
                      <a:r>
                        <a:rPr lang="en-GB" sz="1800" baseline="0" dirty="0" smtClean="0">
                          <a:effectLst/>
                        </a:rPr>
                        <a:t> </a:t>
                      </a:r>
                      <a:r>
                        <a:rPr lang="en-GB" sz="1800" dirty="0" smtClean="0">
                          <a:effectLst/>
                        </a:rPr>
                        <a:t>residents , </a:t>
                      </a:r>
                      <a:r>
                        <a:rPr lang="en-GB" sz="1800" dirty="0" err="1" smtClean="0">
                          <a:effectLst/>
                        </a:rPr>
                        <a:t>Severnside</a:t>
                      </a:r>
                      <a:r>
                        <a:rPr lang="en-GB" sz="1800" dirty="0" smtClean="0">
                          <a:effectLst/>
                        </a:rPr>
                        <a:t> and</a:t>
                      </a:r>
                      <a:r>
                        <a:rPr lang="en-GB" sz="1800" baseline="0" dirty="0" smtClean="0">
                          <a:effectLst/>
                        </a:rPr>
                        <a:t> relevant </a:t>
                      </a:r>
                      <a:r>
                        <a:rPr lang="en-GB" sz="1800" dirty="0" smtClean="0">
                          <a:effectLst/>
                        </a:rPr>
                        <a:t>partners</a:t>
                      </a:r>
                      <a:r>
                        <a:rPr lang="en-GB" sz="1800" baseline="0" dirty="0" smtClean="0">
                          <a:effectLst/>
                        </a:rPr>
                        <a:t> sets standards that all signatories will abide by. </a:t>
                      </a:r>
                    </a:p>
                    <a:p>
                      <a:pPr marL="171450" indent="-171450">
                        <a:lnSpc>
                          <a:spcPct val="115000"/>
                        </a:lnSpc>
                        <a:spcAft>
                          <a:spcPts val="0"/>
                        </a:spcAft>
                        <a:buFont typeface="Arial" pitchFamily="34" charset="0"/>
                        <a:buChar char="•"/>
                      </a:pPr>
                      <a:r>
                        <a:rPr lang="en-GB" sz="1800" baseline="0" dirty="0" smtClean="0">
                          <a:effectLst/>
                        </a:rPr>
                        <a:t>Sets KPI’s and reviews these after 6 months</a:t>
                      </a:r>
                    </a:p>
                    <a:p>
                      <a:pPr marL="171450" indent="-171450">
                        <a:lnSpc>
                          <a:spcPct val="115000"/>
                        </a:lnSpc>
                        <a:spcAft>
                          <a:spcPts val="0"/>
                        </a:spcAft>
                        <a:buFont typeface="Arial" pitchFamily="34" charset="0"/>
                        <a:buChar char="•"/>
                      </a:pPr>
                      <a:r>
                        <a:rPr lang="en-GB" sz="1800" baseline="0" dirty="0" smtClean="0">
                          <a:effectLst/>
                        </a:rPr>
                        <a:t>Using base data </a:t>
                      </a:r>
                      <a:r>
                        <a:rPr lang="en-GB" sz="1800" dirty="0" smtClean="0">
                          <a:effectLst/>
                        </a:rPr>
                        <a:t>indicating</a:t>
                      </a:r>
                      <a:r>
                        <a:rPr lang="en-GB" sz="1800" baseline="0" dirty="0" smtClean="0">
                          <a:effectLst/>
                        </a:rPr>
                        <a:t> </a:t>
                      </a:r>
                      <a:r>
                        <a:rPr lang="en-GB" sz="1800" dirty="0" smtClean="0">
                          <a:effectLst/>
                        </a:rPr>
                        <a:t>the </a:t>
                      </a:r>
                      <a:r>
                        <a:rPr lang="en-GB" sz="1800" dirty="0">
                          <a:effectLst/>
                        </a:rPr>
                        <a:t>status </a:t>
                      </a:r>
                      <a:r>
                        <a:rPr lang="en-GB" sz="1800" dirty="0" smtClean="0">
                          <a:effectLst/>
                        </a:rPr>
                        <a:t>of</a:t>
                      </a:r>
                      <a:r>
                        <a:rPr lang="en-GB" sz="1800" baseline="0" dirty="0" smtClean="0">
                          <a:effectLst/>
                        </a:rPr>
                        <a:t> </a:t>
                      </a:r>
                      <a:r>
                        <a:rPr lang="en-GB" sz="1800" dirty="0" smtClean="0">
                          <a:effectLst/>
                        </a:rPr>
                        <a:t>anti-social </a:t>
                      </a:r>
                      <a:r>
                        <a:rPr lang="en-GB" sz="1800" dirty="0">
                          <a:effectLst/>
                        </a:rPr>
                        <a:t>behaviour and crime, </a:t>
                      </a:r>
                      <a:r>
                        <a:rPr lang="en-GB" sz="1800" dirty="0" smtClean="0">
                          <a:effectLst/>
                        </a:rPr>
                        <a:t>resident </a:t>
                      </a:r>
                      <a:r>
                        <a:rPr lang="en-GB" sz="1800" dirty="0">
                          <a:effectLst/>
                        </a:rPr>
                        <a:t>involvement, </a:t>
                      </a:r>
                      <a:r>
                        <a:rPr lang="en-GB" sz="1800" dirty="0" smtClean="0">
                          <a:effectLst/>
                        </a:rPr>
                        <a:t>education data, repairs </a:t>
                      </a:r>
                      <a:r>
                        <a:rPr lang="en-GB" sz="1800" dirty="0">
                          <a:effectLst/>
                        </a:rPr>
                        <a:t>and </a:t>
                      </a:r>
                      <a:r>
                        <a:rPr lang="en-GB" sz="1800" dirty="0" smtClean="0">
                          <a:effectLst/>
                        </a:rPr>
                        <a:t>maintenance;</a:t>
                      </a:r>
                      <a:r>
                        <a:rPr lang="en-GB" sz="1800" baseline="0" dirty="0" smtClean="0">
                          <a:effectLst/>
                        </a:rPr>
                        <a:t> </a:t>
                      </a:r>
                      <a:r>
                        <a:rPr lang="en-GB" sz="1800" dirty="0" smtClean="0">
                          <a:effectLst/>
                        </a:rPr>
                        <a:t>housing </a:t>
                      </a:r>
                      <a:r>
                        <a:rPr lang="en-GB" sz="1800" dirty="0">
                          <a:effectLst/>
                        </a:rPr>
                        <a:t>management, and </a:t>
                      </a:r>
                      <a:r>
                        <a:rPr lang="en-GB" sz="1800" dirty="0" smtClean="0">
                          <a:effectLst/>
                        </a:rPr>
                        <a:t>financial inclusion</a:t>
                      </a:r>
                      <a:r>
                        <a:rPr lang="en-GB" sz="1800" baseline="0" dirty="0" smtClean="0">
                          <a:effectLst/>
                        </a:rPr>
                        <a:t> </a:t>
                      </a:r>
                      <a:r>
                        <a:rPr lang="en-GB" sz="1800" dirty="0" err="1" smtClean="0">
                          <a:effectLst/>
                        </a:rPr>
                        <a:t>etc</a:t>
                      </a:r>
                      <a:r>
                        <a:rPr lang="en-GB" sz="1800" dirty="0">
                          <a:effectLst/>
                        </a:rPr>
                        <a:t> </a:t>
                      </a:r>
                      <a:r>
                        <a:rPr lang="en-GB" sz="1800" dirty="0" smtClean="0">
                          <a:effectLst/>
                        </a:rPr>
                        <a:t>.</a:t>
                      </a:r>
                    </a:p>
                  </a:txBody>
                  <a:tcPr marL="68580" marR="68580" marT="0" marB="0"/>
                </a:tc>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099" y="127775"/>
            <a:ext cx="1728192" cy="200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55976" y="1122573"/>
            <a:ext cx="1080120" cy="738664"/>
          </a:xfrm>
          <a:prstGeom prst="rect">
            <a:avLst/>
          </a:prstGeom>
          <a:noFill/>
        </p:spPr>
        <p:txBody>
          <a:bodyPr wrap="square" rtlCol="0">
            <a:spAutoFit/>
          </a:bodyPr>
          <a:lstStyle/>
          <a:p>
            <a:r>
              <a:rPr lang="en-GB" sz="1400" dirty="0" smtClean="0">
                <a:solidFill>
                  <a:schemeClr val="accent1">
                    <a:lumMod val="75000"/>
                  </a:schemeClr>
                </a:solidFill>
              </a:rPr>
              <a:t>Litter related ASBs</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8509" y="2852936"/>
            <a:ext cx="1891232" cy="155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14125" y="2132856"/>
            <a:ext cx="1008112" cy="646331"/>
          </a:xfrm>
          <a:prstGeom prst="rect">
            <a:avLst/>
          </a:prstGeom>
          <a:noFill/>
        </p:spPr>
        <p:txBody>
          <a:bodyPr wrap="square" rtlCol="0">
            <a:spAutoFit/>
          </a:bodyPr>
          <a:lstStyle/>
          <a:p>
            <a:r>
              <a:rPr lang="en-GB" sz="1200" dirty="0" smtClean="0">
                <a:solidFill>
                  <a:schemeClr val="accent1">
                    <a:lumMod val="75000"/>
                  </a:schemeClr>
                </a:solidFill>
              </a:rPr>
              <a:t>Map of Tenants in arrears</a:t>
            </a:r>
            <a:endParaRPr lang="en-GB" sz="1200" dirty="0">
              <a:solidFill>
                <a:schemeClr val="accent1">
                  <a:lumMod val="75000"/>
                </a:schemeClr>
              </a:solidFill>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291" y="116632"/>
            <a:ext cx="1763615" cy="167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309" y="4651687"/>
            <a:ext cx="2895964" cy="204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773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486" y="332656"/>
            <a:ext cx="6209019"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3890" y="2060848"/>
            <a:ext cx="2187870" cy="2031325"/>
          </a:xfrm>
          <a:prstGeom prst="rect">
            <a:avLst/>
          </a:prstGeom>
        </p:spPr>
        <p:txBody>
          <a:bodyPr wrap="square">
            <a:spAutoFit/>
          </a:bodyPr>
          <a:lstStyle/>
          <a:p>
            <a:r>
              <a:rPr lang="en-GB" dirty="0"/>
              <a:t>A map of </a:t>
            </a:r>
            <a:r>
              <a:rPr lang="en-GB" dirty="0" smtClean="0"/>
              <a:t>Shrewsbury indicating </a:t>
            </a:r>
            <a:r>
              <a:rPr lang="en-GB" dirty="0"/>
              <a:t>levels of </a:t>
            </a:r>
            <a:r>
              <a:rPr lang="en-GB" dirty="0" smtClean="0"/>
              <a:t>School Absence </a:t>
            </a:r>
            <a:r>
              <a:rPr lang="en-GB" dirty="0"/>
              <a:t>against the average for the county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7" y="6165304"/>
            <a:ext cx="651018" cy="644122"/>
          </a:xfrm>
          <a:prstGeom prst="rect">
            <a:avLst/>
          </a:prstGeom>
        </p:spPr>
      </p:pic>
    </p:spTree>
    <p:extLst>
      <p:ext uri="{BB962C8B-B14F-4D97-AF65-F5344CB8AC3E}">
        <p14:creationId xmlns:p14="http://schemas.microsoft.com/office/powerpoint/2010/main" val="1039577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16631"/>
            <a:ext cx="6120680" cy="597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051" y="2276872"/>
            <a:ext cx="2592288" cy="1477328"/>
          </a:xfrm>
          <a:prstGeom prst="rect">
            <a:avLst/>
          </a:prstGeom>
        </p:spPr>
        <p:txBody>
          <a:bodyPr wrap="square">
            <a:spAutoFit/>
          </a:bodyPr>
          <a:lstStyle/>
          <a:p>
            <a:r>
              <a:rPr lang="en-GB" dirty="0"/>
              <a:t>A map of Shrewsbury indicating levels of </a:t>
            </a:r>
            <a:r>
              <a:rPr lang="en-GB" dirty="0" smtClean="0"/>
              <a:t>households without employment against </a:t>
            </a:r>
            <a:r>
              <a:rPr lang="en-GB" dirty="0"/>
              <a:t>the average for the county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 y="6093296"/>
            <a:ext cx="700112" cy="692696"/>
          </a:xfrm>
          <a:prstGeom prst="rect">
            <a:avLst/>
          </a:prstGeom>
        </p:spPr>
      </p:pic>
    </p:spTree>
    <p:extLst>
      <p:ext uri="{BB962C8B-B14F-4D97-AF65-F5344CB8AC3E}">
        <p14:creationId xmlns:p14="http://schemas.microsoft.com/office/powerpoint/2010/main" val="949744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02458"/>
            <a:ext cx="6120680" cy="627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254" y="1844824"/>
            <a:ext cx="2142497" cy="2308324"/>
          </a:xfrm>
          <a:prstGeom prst="rect">
            <a:avLst/>
          </a:prstGeom>
        </p:spPr>
        <p:txBody>
          <a:bodyPr wrap="square">
            <a:spAutoFit/>
          </a:bodyPr>
          <a:lstStyle/>
          <a:p>
            <a:r>
              <a:rPr lang="en-GB" dirty="0"/>
              <a:t>A map of Shrewsbury indicating </a:t>
            </a:r>
            <a:r>
              <a:rPr lang="en-GB" dirty="0" smtClean="0"/>
              <a:t>levels of household deprivation against </a:t>
            </a:r>
            <a:r>
              <a:rPr lang="en-GB" dirty="0"/>
              <a:t>the average for the county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093296"/>
            <a:ext cx="725973" cy="718282"/>
          </a:xfrm>
          <a:prstGeom prst="rect">
            <a:avLst/>
          </a:prstGeom>
        </p:spPr>
      </p:pic>
    </p:spTree>
    <p:extLst>
      <p:ext uri="{BB962C8B-B14F-4D97-AF65-F5344CB8AC3E}">
        <p14:creationId xmlns:p14="http://schemas.microsoft.com/office/powerpoint/2010/main" val="460864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09" y="260648"/>
            <a:ext cx="6856626"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6100" y="1988840"/>
            <a:ext cx="1751989" cy="2308324"/>
          </a:xfrm>
          <a:prstGeom prst="rect">
            <a:avLst/>
          </a:prstGeom>
          <a:noFill/>
        </p:spPr>
        <p:txBody>
          <a:bodyPr wrap="square" rtlCol="0">
            <a:spAutoFit/>
          </a:bodyPr>
          <a:lstStyle/>
          <a:p>
            <a:r>
              <a:rPr lang="en-GB" dirty="0" smtClean="0"/>
              <a:t>A map of rural areas in Shropshire indicating levels of ASBs against the average for the county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165304"/>
            <a:ext cx="581957" cy="575792"/>
          </a:xfrm>
          <a:prstGeom prst="rect">
            <a:avLst/>
          </a:prstGeom>
        </p:spPr>
      </p:pic>
    </p:spTree>
    <p:extLst>
      <p:ext uri="{BB962C8B-B14F-4D97-AF65-F5344CB8AC3E}">
        <p14:creationId xmlns:p14="http://schemas.microsoft.com/office/powerpoint/2010/main" val="1518853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656" y="3429000"/>
            <a:ext cx="7668344" cy="3429000"/>
          </a:xfrm>
        </p:spPr>
        <p:txBody>
          <a:bodyPr>
            <a:normAutofit/>
          </a:bodyPr>
          <a:lstStyle/>
          <a:p>
            <a:pPr marL="0" indent="0">
              <a:buNone/>
            </a:pPr>
            <a:r>
              <a:rPr lang="en-GB" sz="3600" b="1" dirty="0" err="1" smtClean="0">
                <a:solidFill>
                  <a:schemeClr val="tx1">
                    <a:lumMod val="65000"/>
                    <a:lumOff val="35000"/>
                  </a:schemeClr>
                </a:solidFill>
                <a:latin typeface="Arial Rounded MT Bold" pitchFamily="34" charset="0"/>
              </a:rPr>
              <a:t>Severnside</a:t>
            </a:r>
            <a:endParaRPr lang="en-GB" sz="3600" b="1" dirty="0" smtClean="0">
              <a:solidFill>
                <a:schemeClr val="tx1">
                  <a:lumMod val="65000"/>
                  <a:lumOff val="35000"/>
                </a:schemeClr>
              </a:solidFill>
              <a:latin typeface="Arial Rounded MT Bold" pitchFamily="34" charset="0"/>
            </a:endParaRPr>
          </a:p>
          <a:p>
            <a:r>
              <a:rPr lang="en-GB" dirty="0" smtClean="0">
                <a:solidFill>
                  <a:schemeClr val="accent1">
                    <a:lumMod val="75000"/>
                  </a:schemeClr>
                </a:solidFill>
              </a:rPr>
              <a:t>2001 stock transfer Shropshire</a:t>
            </a:r>
          </a:p>
          <a:p>
            <a:r>
              <a:rPr lang="en-GB" dirty="0" smtClean="0">
                <a:solidFill>
                  <a:schemeClr val="accent1">
                    <a:lumMod val="75000"/>
                  </a:schemeClr>
                </a:solidFill>
              </a:rPr>
              <a:t>5,500 homes - </a:t>
            </a:r>
            <a:r>
              <a:rPr lang="en-GB" dirty="0">
                <a:solidFill>
                  <a:schemeClr val="accent1">
                    <a:lumMod val="75000"/>
                  </a:schemeClr>
                </a:solidFill>
              </a:rPr>
              <a:t>g</a:t>
            </a:r>
            <a:r>
              <a:rPr lang="en-GB" dirty="0" smtClean="0">
                <a:solidFill>
                  <a:schemeClr val="accent1">
                    <a:lumMod val="75000"/>
                  </a:schemeClr>
                </a:solidFill>
              </a:rPr>
              <a:t>roup structure</a:t>
            </a:r>
          </a:p>
          <a:p>
            <a:r>
              <a:rPr lang="en-GB" dirty="0" smtClean="0">
                <a:solidFill>
                  <a:schemeClr val="accent1">
                    <a:lumMod val="75000"/>
                  </a:schemeClr>
                </a:solidFill>
              </a:rPr>
              <a:t>300+ more homes - 5 years</a:t>
            </a:r>
          </a:p>
          <a:p>
            <a:r>
              <a:rPr lang="en-GB" dirty="0" smtClean="0">
                <a:solidFill>
                  <a:schemeClr val="accent1">
                    <a:lumMod val="75000"/>
                  </a:schemeClr>
                </a:solidFill>
              </a:rPr>
              <a:t>280 staff – IIP Gold</a:t>
            </a:r>
          </a:p>
          <a:p>
            <a:r>
              <a:rPr lang="en-GB" dirty="0" smtClean="0">
                <a:solidFill>
                  <a:schemeClr val="accent1">
                    <a:lumMod val="75000"/>
                  </a:schemeClr>
                </a:solidFill>
              </a:rPr>
              <a:t>Community investment</a:t>
            </a:r>
          </a:p>
          <a:p>
            <a:pPr marL="0" indent="0">
              <a:buNone/>
            </a:pPr>
            <a:endParaRPr lang="en-GB" dirty="0"/>
          </a:p>
        </p:txBody>
      </p:sp>
      <p:sp>
        <p:nvSpPr>
          <p:cNvPr id="2" name="Title 1"/>
          <p:cNvSpPr>
            <a:spLocks noGrp="1"/>
          </p:cNvSpPr>
          <p:nvPr>
            <p:ph type="title"/>
          </p:nvPr>
        </p:nvSpPr>
        <p:spPr/>
        <p:txBody>
          <a:bodyPr/>
          <a:lstStyle/>
          <a:p>
            <a:r>
              <a:rPr lang="en-GB" dirty="0" smtClean="0"/>
              <a:t> </a:t>
            </a:r>
            <a:endParaRPr lang="en-GB" dirty="0"/>
          </a:p>
        </p:txBody>
      </p:sp>
      <p:pic>
        <p:nvPicPr>
          <p:cNvPr id="4" name="Picture 2" descr="C:\Users\sue.groom\Documents\Photos\IIP Gold 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8432"/>
            <a:ext cx="8680932" cy="3380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59" y="5437105"/>
            <a:ext cx="1302037" cy="1288244"/>
          </a:xfrm>
          <a:prstGeom prst="rect">
            <a:avLst/>
          </a:prstGeom>
        </p:spPr>
      </p:pic>
    </p:spTree>
    <p:extLst>
      <p:ext uri="{BB962C8B-B14F-4D97-AF65-F5344CB8AC3E}">
        <p14:creationId xmlns:p14="http://schemas.microsoft.com/office/powerpoint/2010/main" val="1740790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195613"/>
            <a:ext cx="6336703"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2293" y="1844824"/>
            <a:ext cx="2269052" cy="2308324"/>
          </a:xfrm>
          <a:prstGeom prst="rect">
            <a:avLst/>
          </a:prstGeom>
        </p:spPr>
        <p:txBody>
          <a:bodyPr wrap="square">
            <a:spAutoFit/>
          </a:bodyPr>
          <a:lstStyle/>
          <a:p>
            <a:r>
              <a:rPr lang="en-GB" dirty="0"/>
              <a:t>A map of </a:t>
            </a:r>
            <a:r>
              <a:rPr lang="en-GB" dirty="0" smtClean="0"/>
              <a:t>rural areas in Shropshire indicating </a:t>
            </a:r>
            <a:r>
              <a:rPr lang="en-GB" dirty="0"/>
              <a:t>levels of </a:t>
            </a:r>
            <a:r>
              <a:rPr lang="en-GB" dirty="0" smtClean="0"/>
              <a:t>free school meals against </a:t>
            </a:r>
            <a:r>
              <a:rPr lang="en-GB" dirty="0"/>
              <a:t>the average for the county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708" y="6213878"/>
            <a:ext cx="651019" cy="644122"/>
          </a:xfrm>
          <a:prstGeom prst="rect">
            <a:avLst/>
          </a:prstGeom>
        </p:spPr>
      </p:pic>
    </p:spTree>
    <p:extLst>
      <p:ext uri="{BB962C8B-B14F-4D97-AF65-F5344CB8AC3E}">
        <p14:creationId xmlns:p14="http://schemas.microsoft.com/office/powerpoint/2010/main" val="16433679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412776"/>
            <a:ext cx="4176464" cy="5097143"/>
          </a:xfrm>
        </p:spPr>
        <p:txBody>
          <a:bodyPr>
            <a:normAutofit/>
          </a:bodyPr>
          <a:lstStyle/>
          <a:p>
            <a:endParaRPr lang="en-GB" sz="1800" dirty="0" smtClean="0">
              <a:solidFill>
                <a:srgbClr val="0070C0"/>
              </a:solidFill>
              <a:latin typeface="Arial Rounded MT Bold" pitchFamily="34" charset="0"/>
            </a:endParaRPr>
          </a:p>
          <a:p>
            <a:pPr>
              <a:buClr>
                <a:schemeClr val="tx1"/>
              </a:buClr>
              <a:buFont typeface="Wingdings" pitchFamily="2" charset="2"/>
              <a:buChar char="Ø"/>
            </a:pPr>
            <a:r>
              <a:rPr lang="en-GB" sz="1800" dirty="0" smtClean="0">
                <a:solidFill>
                  <a:srgbClr val="FFFF66"/>
                </a:solidFill>
                <a:latin typeface="Arial Rounded MT Bold" pitchFamily="34" charset="0"/>
              </a:rPr>
              <a:t>Are we are delivering services well?</a:t>
            </a:r>
          </a:p>
          <a:p>
            <a:pPr marL="285750" indent="-285750">
              <a:buFont typeface="Wingdings" pitchFamily="2" charset="2"/>
              <a:buChar char="Ø"/>
            </a:pPr>
            <a:endParaRPr lang="en-GB" sz="1800" dirty="0" smtClean="0">
              <a:solidFill>
                <a:srgbClr val="FFFF66"/>
              </a:solidFill>
              <a:latin typeface="Arial Rounded MT Bold" pitchFamily="34" charset="0"/>
            </a:endParaRPr>
          </a:p>
          <a:p>
            <a:pPr>
              <a:buClr>
                <a:schemeClr val="tx1"/>
              </a:buClr>
              <a:buFont typeface="Wingdings" pitchFamily="2" charset="2"/>
              <a:buChar char="Ø"/>
            </a:pPr>
            <a:r>
              <a:rPr lang="en-GB" sz="1800" dirty="0">
                <a:solidFill>
                  <a:srgbClr val="FFFF66"/>
                </a:solidFill>
                <a:latin typeface="Arial Rounded MT Bold" pitchFamily="34" charset="0"/>
              </a:rPr>
              <a:t>A</a:t>
            </a:r>
            <a:r>
              <a:rPr lang="en-GB" sz="1800" dirty="0" smtClean="0">
                <a:solidFill>
                  <a:srgbClr val="FFFF66"/>
                </a:solidFill>
                <a:latin typeface="Arial Rounded MT Bold" pitchFamily="34" charset="0"/>
              </a:rPr>
              <a:t>re we doing well on key business measures?</a:t>
            </a:r>
          </a:p>
          <a:p>
            <a:pPr marL="109728" indent="0">
              <a:buClr>
                <a:schemeClr val="tx1"/>
              </a:buClr>
              <a:buNone/>
            </a:pPr>
            <a:endParaRPr lang="en-GB" sz="1800" dirty="0" smtClean="0">
              <a:solidFill>
                <a:srgbClr val="FFFF66"/>
              </a:solidFill>
              <a:latin typeface="Arial Rounded MT Bold" pitchFamily="34" charset="0"/>
            </a:endParaRPr>
          </a:p>
          <a:p>
            <a:pPr marL="109728" indent="0">
              <a:buClr>
                <a:schemeClr val="tx1"/>
              </a:buClr>
              <a:buNone/>
            </a:pPr>
            <a:endParaRPr lang="en-GB" sz="1800" dirty="0" smtClean="0">
              <a:solidFill>
                <a:srgbClr val="FFFF66"/>
              </a:solidFill>
              <a:latin typeface="Arial Rounded MT Bold" pitchFamily="34" charset="0"/>
            </a:endParaRPr>
          </a:p>
          <a:p>
            <a:pPr marL="285750" indent="-285750">
              <a:buClr>
                <a:schemeClr val="tx1"/>
              </a:buClr>
              <a:buFont typeface="Wingdings" pitchFamily="2" charset="2"/>
              <a:buChar char="Ø"/>
            </a:pPr>
            <a:endParaRPr lang="en-GB" sz="1800" dirty="0" smtClean="0">
              <a:solidFill>
                <a:srgbClr val="FFFF66"/>
              </a:solidFill>
              <a:latin typeface="Arial Rounded MT Bold" pitchFamily="34" charset="0"/>
            </a:endParaRPr>
          </a:p>
          <a:p>
            <a:pPr>
              <a:buClr>
                <a:schemeClr val="tx1"/>
              </a:buClr>
              <a:buFont typeface="Wingdings" pitchFamily="2" charset="2"/>
              <a:buChar char="Ø"/>
            </a:pPr>
            <a:r>
              <a:rPr lang="en-GB" sz="1800" dirty="0" smtClean="0">
                <a:solidFill>
                  <a:srgbClr val="FFFF66"/>
                </a:solidFill>
                <a:latin typeface="Arial Rounded MT Bold" pitchFamily="34" charset="0"/>
              </a:rPr>
              <a:t>Who are the key partners in doing better?</a:t>
            </a:r>
          </a:p>
          <a:p>
            <a:pPr marL="0" indent="0">
              <a:buClr>
                <a:schemeClr val="tx1"/>
              </a:buClr>
              <a:buNone/>
            </a:pPr>
            <a:endParaRPr lang="en-GB" sz="1800" dirty="0" smtClean="0">
              <a:solidFill>
                <a:srgbClr val="FFFF66"/>
              </a:solidFill>
              <a:latin typeface="Arial Rounded MT Bold" pitchFamily="34" charset="0"/>
            </a:endParaRPr>
          </a:p>
          <a:p>
            <a:pPr>
              <a:buClr>
                <a:schemeClr val="tx1"/>
              </a:buClr>
              <a:buFont typeface="Wingdings" pitchFamily="2" charset="2"/>
              <a:buChar char="Ø"/>
            </a:pPr>
            <a:r>
              <a:rPr lang="en-GB" sz="1800" dirty="0">
                <a:solidFill>
                  <a:srgbClr val="FFFF66"/>
                </a:solidFill>
                <a:latin typeface="Arial Rounded MT Bold" pitchFamily="34" charset="0"/>
              </a:rPr>
              <a:t>A</a:t>
            </a:r>
            <a:r>
              <a:rPr lang="en-GB" sz="1800" dirty="0" smtClean="0">
                <a:solidFill>
                  <a:srgbClr val="FFFF66"/>
                </a:solidFill>
                <a:latin typeface="Arial Rounded MT Bold" pitchFamily="34" charset="0"/>
              </a:rPr>
              <a:t>re tenants more satisfied or better off?</a:t>
            </a:r>
            <a:endParaRPr lang="en-GB" sz="1800" dirty="0">
              <a:solidFill>
                <a:srgbClr val="FFFF66"/>
              </a:solidFill>
              <a:latin typeface="Arial Rounded MT Bold" pitchFamily="34" charset="0"/>
            </a:endParaRPr>
          </a:p>
        </p:txBody>
      </p:sp>
      <p:sp>
        <p:nvSpPr>
          <p:cNvPr id="4" name="Content Placeholder 3"/>
          <p:cNvSpPr>
            <a:spLocks noGrp="1"/>
          </p:cNvSpPr>
          <p:nvPr>
            <p:ph sz="half" idx="2"/>
          </p:nvPr>
        </p:nvSpPr>
        <p:spPr>
          <a:xfrm>
            <a:off x="4355976" y="1628800"/>
            <a:ext cx="4536504" cy="4536504"/>
          </a:xfrm>
        </p:spPr>
        <p:txBody>
          <a:bodyPr>
            <a:normAutofit/>
          </a:bodyPr>
          <a:lstStyle/>
          <a:p>
            <a:pPr>
              <a:buClr>
                <a:schemeClr val="tx1"/>
              </a:buClr>
              <a:buFont typeface="Wingdings" pitchFamily="2" charset="2"/>
              <a:buChar char="Ø"/>
            </a:pPr>
            <a:r>
              <a:rPr lang="en-GB" sz="1600" dirty="0">
                <a:solidFill>
                  <a:srgbClr val="FFFF00"/>
                </a:solidFill>
                <a:latin typeface="Arial Rounded MT Bold" pitchFamily="34" charset="0"/>
              </a:rPr>
              <a:t>Identify </a:t>
            </a:r>
            <a:r>
              <a:rPr lang="en-GB" sz="1600" dirty="0" smtClean="0">
                <a:solidFill>
                  <a:srgbClr val="FFFF00"/>
                </a:solidFill>
                <a:latin typeface="Arial Rounded MT Bold" pitchFamily="34" charset="0"/>
              </a:rPr>
              <a:t>early </a:t>
            </a:r>
            <a:r>
              <a:rPr lang="en-GB" sz="1600" dirty="0">
                <a:solidFill>
                  <a:srgbClr val="FFFF00"/>
                </a:solidFill>
                <a:latin typeface="Arial Rounded MT Bold" pitchFamily="34" charset="0"/>
              </a:rPr>
              <a:t>intervention opportunities</a:t>
            </a:r>
          </a:p>
          <a:p>
            <a:pPr>
              <a:buClr>
                <a:schemeClr val="tx1"/>
              </a:buClr>
              <a:buFont typeface="Wingdings" pitchFamily="2" charset="2"/>
              <a:buChar char="Ø"/>
            </a:pPr>
            <a:r>
              <a:rPr lang="en-GB" sz="1600" dirty="0" smtClean="0">
                <a:solidFill>
                  <a:srgbClr val="FFFF00"/>
                </a:solidFill>
                <a:latin typeface="Arial Rounded MT Bold" pitchFamily="34" charset="0"/>
              </a:rPr>
              <a:t>Identify </a:t>
            </a:r>
            <a:r>
              <a:rPr lang="en-GB" sz="1600" dirty="0">
                <a:solidFill>
                  <a:srgbClr val="FFFF00"/>
                </a:solidFill>
                <a:latin typeface="Arial Rounded MT Bold" pitchFamily="34" charset="0"/>
              </a:rPr>
              <a:t>health and wellbeing </a:t>
            </a:r>
            <a:r>
              <a:rPr lang="en-GB" sz="1600" dirty="0" smtClean="0">
                <a:solidFill>
                  <a:srgbClr val="FFFF00"/>
                </a:solidFill>
                <a:latin typeface="Arial Rounded MT Bold" pitchFamily="34" charset="0"/>
              </a:rPr>
              <a:t>issues</a:t>
            </a:r>
          </a:p>
          <a:p>
            <a:pPr marL="109728" indent="0">
              <a:buClr>
                <a:schemeClr val="tx1"/>
              </a:buClr>
              <a:buNone/>
            </a:pPr>
            <a:r>
              <a:rPr lang="en-GB" sz="1600" dirty="0" smtClean="0">
                <a:solidFill>
                  <a:srgbClr val="FFFF00"/>
                </a:solidFill>
                <a:latin typeface="Arial Rounded MT Bold" pitchFamily="34" charset="0"/>
              </a:rPr>
              <a:t> </a:t>
            </a:r>
          </a:p>
          <a:p>
            <a:pPr>
              <a:buClr>
                <a:schemeClr val="tx1"/>
              </a:buClr>
              <a:buFont typeface="Wingdings" pitchFamily="2" charset="2"/>
              <a:buChar char="Ø"/>
            </a:pPr>
            <a:r>
              <a:rPr lang="en-GB" sz="1600" dirty="0" smtClean="0">
                <a:solidFill>
                  <a:srgbClr val="FFFF00"/>
                </a:solidFill>
                <a:latin typeface="Arial Rounded MT Bold" pitchFamily="34" charset="0"/>
              </a:rPr>
              <a:t>Mapping households or estates to support strategic decision making</a:t>
            </a:r>
          </a:p>
          <a:p>
            <a:pPr>
              <a:buClr>
                <a:schemeClr val="tx1"/>
              </a:buClr>
              <a:buFont typeface="Wingdings" pitchFamily="2" charset="2"/>
              <a:buChar char="Ø"/>
            </a:pPr>
            <a:r>
              <a:rPr lang="en-GB" sz="1600" dirty="0" smtClean="0">
                <a:solidFill>
                  <a:srgbClr val="FFFF00"/>
                </a:solidFill>
                <a:latin typeface="Arial Rounded MT Bold" pitchFamily="34" charset="0"/>
              </a:rPr>
              <a:t>Map voids - identify issues and trends</a:t>
            </a:r>
          </a:p>
          <a:p>
            <a:pPr>
              <a:buClr>
                <a:schemeClr val="tx1"/>
              </a:buClr>
              <a:buFont typeface="Wingdings" pitchFamily="2" charset="2"/>
              <a:buChar char="Ø"/>
            </a:pPr>
            <a:r>
              <a:rPr lang="en-GB" sz="1600" dirty="0" smtClean="0">
                <a:solidFill>
                  <a:srgbClr val="FFFF00"/>
                </a:solidFill>
                <a:latin typeface="Arial Rounded MT Bold" pitchFamily="34" charset="0"/>
              </a:rPr>
              <a:t>Map areas and demographics to support new development </a:t>
            </a:r>
          </a:p>
          <a:p>
            <a:pPr marL="109728" indent="0">
              <a:buClr>
                <a:schemeClr val="tx1"/>
              </a:buClr>
              <a:buNone/>
            </a:pPr>
            <a:endParaRPr lang="en-GB" sz="1600" dirty="0" smtClean="0">
              <a:solidFill>
                <a:srgbClr val="FFFF00"/>
              </a:solidFill>
              <a:latin typeface="Arial Rounded MT Bold" pitchFamily="34" charset="0"/>
            </a:endParaRPr>
          </a:p>
          <a:p>
            <a:pPr>
              <a:buClr>
                <a:schemeClr val="tx1"/>
              </a:buClr>
              <a:buFont typeface="Wingdings" pitchFamily="2" charset="2"/>
              <a:buChar char="Ø"/>
            </a:pPr>
            <a:r>
              <a:rPr lang="en-GB" sz="1600" dirty="0" smtClean="0">
                <a:solidFill>
                  <a:srgbClr val="FFFF00"/>
                </a:solidFill>
                <a:latin typeface="Arial Rounded MT Bold" pitchFamily="34" charset="0"/>
              </a:rPr>
              <a:t>Crime and ASB trends </a:t>
            </a:r>
          </a:p>
          <a:p>
            <a:pPr>
              <a:buClr>
                <a:schemeClr val="tx1"/>
              </a:buClr>
              <a:buFont typeface="Wingdings" pitchFamily="2" charset="2"/>
              <a:buChar char="Ø"/>
            </a:pPr>
            <a:r>
              <a:rPr lang="en-GB" sz="1600" dirty="0" smtClean="0">
                <a:solidFill>
                  <a:srgbClr val="FFFF00"/>
                </a:solidFill>
                <a:latin typeface="Arial Rounded MT Bold" pitchFamily="34" charset="0"/>
              </a:rPr>
              <a:t>More &amp; less popular areas - inform </a:t>
            </a:r>
            <a:r>
              <a:rPr lang="en-GB" sz="1600" dirty="0" err="1" smtClean="0">
                <a:solidFill>
                  <a:srgbClr val="FFFF00"/>
                </a:solidFill>
                <a:latin typeface="Arial Rounded MT Bold" pitchFamily="34" charset="0"/>
              </a:rPr>
              <a:t>NiSA</a:t>
            </a:r>
            <a:r>
              <a:rPr lang="en-GB" sz="1600" dirty="0" smtClean="0">
                <a:solidFill>
                  <a:srgbClr val="FFFF00"/>
                </a:solidFill>
                <a:latin typeface="Arial Rounded MT Bold" pitchFamily="34" charset="0"/>
              </a:rPr>
              <a:t> work</a:t>
            </a:r>
          </a:p>
          <a:p>
            <a:pPr marL="109728" indent="0">
              <a:buClr>
                <a:schemeClr val="tx1"/>
              </a:buClr>
              <a:buNone/>
            </a:pPr>
            <a:endParaRPr lang="en-GB" sz="1600" dirty="0" smtClean="0">
              <a:solidFill>
                <a:srgbClr val="FFFF00"/>
              </a:solidFill>
              <a:latin typeface="Arial Rounded MT Bold" pitchFamily="34" charset="0"/>
            </a:endParaRPr>
          </a:p>
          <a:p>
            <a:pPr>
              <a:buClr>
                <a:schemeClr val="tx1"/>
              </a:buClr>
              <a:buFont typeface="Wingdings" pitchFamily="2" charset="2"/>
              <a:buChar char="Ø"/>
            </a:pPr>
            <a:r>
              <a:rPr lang="en-GB" sz="1600" dirty="0">
                <a:solidFill>
                  <a:srgbClr val="FFFF00"/>
                </a:solidFill>
                <a:latin typeface="Arial Rounded MT Bold" pitchFamily="34" charset="0"/>
              </a:rPr>
              <a:t>M</a:t>
            </a:r>
            <a:r>
              <a:rPr lang="en-GB" sz="1600" dirty="0" smtClean="0">
                <a:solidFill>
                  <a:srgbClr val="FFFF00"/>
                </a:solidFill>
                <a:latin typeface="Arial Rounded MT Bold" pitchFamily="34" charset="0"/>
              </a:rPr>
              <a:t>apping customer satisfaction and outcomes</a:t>
            </a:r>
            <a:endParaRPr lang="en-GB" sz="1600" dirty="0">
              <a:solidFill>
                <a:srgbClr val="FFFF00"/>
              </a:solidFill>
              <a:latin typeface="Arial Rounded MT Bold" pitchFamily="34" charset="0"/>
            </a:endParaRPr>
          </a:p>
        </p:txBody>
      </p:sp>
      <p:sp>
        <p:nvSpPr>
          <p:cNvPr id="2" name="Title 1"/>
          <p:cNvSpPr>
            <a:spLocks noGrp="1"/>
          </p:cNvSpPr>
          <p:nvPr>
            <p:ph type="title"/>
          </p:nvPr>
        </p:nvSpPr>
        <p:spPr>
          <a:xfrm>
            <a:off x="251520" y="260648"/>
            <a:ext cx="8712968" cy="1224136"/>
          </a:xfrm>
        </p:spPr>
        <p:txBody>
          <a:bodyPr>
            <a:normAutofit/>
          </a:bodyPr>
          <a:lstStyle/>
          <a:p>
            <a:pPr algn="ctr"/>
            <a:r>
              <a:rPr lang="en-GB" dirty="0" smtClean="0">
                <a:solidFill>
                  <a:srgbClr val="FFFF00"/>
                </a:solidFill>
                <a:latin typeface="Arial Rounded MT Bold" pitchFamily="34" charset="0"/>
              </a:rPr>
              <a:t>Delivering Business Objectives</a:t>
            </a:r>
            <a:endParaRPr lang="en-GB" dirty="0">
              <a:solidFill>
                <a:srgbClr val="FFFF00"/>
              </a:solidFill>
              <a:latin typeface="Arial Rounded MT Bold"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6165304"/>
            <a:ext cx="700112" cy="692696"/>
          </a:xfrm>
          <a:prstGeom prst="rect">
            <a:avLst/>
          </a:prstGeom>
        </p:spPr>
      </p:pic>
    </p:spTree>
    <p:extLst>
      <p:ext uri="{BB962C8B-B14F-4D97-AF65-F5344CB8AC3E}">
        <p14:creationId xmlns:p14="http://schemas.microsoft.com/office/powerpoint/2010/main" val="2378582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520" y="2420888"/>
            <a:ext cx="9073008" cy="4442286"/>
          </a:xfrm>
        </p:spPr>
        <p:txBody>
          <a:bodyPr/>
          <a:lstStyle/>
          <a:p>
            <a:r>
              <a:rPr lang="en-GB" dirty="0" smtClean="0">
                <a:solidFill>
                  <a:schemeClr val="accent1">
                    <a:lumMod val="75000"/>
                  </a:schemeClr>
                </a:solidFill>
              </a:rPr>
              <a:t>Targeted / prioritised services</a:t>
            </a:r>
          </a:p>
          <a:p>
            <a:r>
              <a:rPr lang="en-GB" dirty="0" smtClean="0">
                <a:solidFill>
                  <a:schemeClr val="accent1">
                    <a:lumMod val="75000"/>
                  </a:schemeClr>
                </a:solidFill>
              </a:rPr>
              <a:t>Improved outcomes </a:t>
            </a:r>
          </a:p>
          <a:p>
            <a:r>
              <a:rPr lang="en-GB" dirty="0" smtClean="0">
                <a:solidFill>
                  <a:schemeClr val="accent1">
                    <a:lumMod val="75000"/>
                  </a:schemeClr>
                </a:solidFill>
              </a:rPr>
              <a:t>Efficiencies – more for the same</a:t>
            </a:r>
          </a:p>
          <a:p>
            <a:r>
              <a:rPr lang="en-GB" dirty="0" smtClean="0">
                <a:solidFill>
                  <a:schemeClr val="accent1">
                    <a:lumMod val="75000"/>
                  </a:schemeClr>
                </a:solidFill>
              </a:rPr>
              <a:t>Better neighbourhoods - 50% - 70% reduction ASB</a:t>
            </a:r>
          </a:p>
          <a:p>
            <a:r>
              <a:rPr lang="en-GB" dirty="0" smtClean="0">
                <a:solidFill>
                  <a:schemeClr val="accent1">
                    <a:lumMod val="75000"/>
                  </a:schemeClr>
                </a:solidFill>
              </a:rPr>
              <a:t>Happier customers – 4% </a:t>
            </a:r>
            <a:r>
              <a:rPr lang="en-GB" dirty="0">
                <a:solidFill>
                  <a:schemeClr val="accent1">
                    <a:lumMod val="75000"/>
                  </a:schemeClr>
                </a:solidFill>
              </a:rPr>
              <a:t>u</a:t>
            </a:r>
            <a:r>
              <a:rPr lang="en-GB" dirty="0" smtClean="0">
                <a:solidFill>
                  <a:schemeClr val="accent1">
                    <a:lumMod val="75000"/>
                  </a:schemeClr>
                </a:solidFill>
              </a:rPr>
              <a:t>p satisfaction</a:t>
            </a:r>
          </a:p>
          <a:p>
            <a:r>
              <a:rPr lang="en-GB" dirty="0" smtClean="0">
                <a:solidFill>
                  <a:schemeClr val="accent1">
                    <a:lumMod val="75000"/>
                  </a:schemeClr>
                </a:solidFill>
              </a:rPr>
              <a:t>Improved understanding of needs / issues</a:t>
            </a:r>
          </a:p>
          <a:p>
            <a:r>
              <a:rPr lang="en-GB" dirty="0">
                <a:solidFill>
                  <a:schemeClr val="accent1">
                    <a:lumMod val="75000"/>
                  </a:schemeClr>
                </a:solidFill>
              </a:rPr>
              <a:t>S</a:t>
            </a:r>
            <a:r>
              <a:rPr lang="en-GB" dirty="0" smtClean="0">
                <a:solidFill>
                  <a:schemeClr val="accent1">
                    <a:lumMod val="75000"/>
                  </a:schemeClr>
                </a:solidFill>
              </a:rPr>
              <a:t>urprising results – welfare reform – digital inclusion</a:t>
            </a:r>
          </a:p>
        </p:txBody>
      </p:sp>
      <p:sp>
        <p:nvSpPr>
          <p:cNvPr id="5" name="Title 4"/>
          <p:cNvSpPr>
            <a:spLocks noGrp="1"/>
          </p:cNvSpPr>
          <p:nvPr>
            <p:ph type="title"/>
          </p:nvPr>
        </p:nvSpPr>
        <p:spPr>
          <a:xfrm>
            <a:off x="179512" y="620688"/>
            <a:ext cx="8229600" cy="1143000"/>
          </a:xfrm>
        </p:spPr>
        <p:txBody>
          <a:bodyPr/>
          <a:lstStyle/>
          <a:p>
            <a:r>
              <a:rPr lang="en-GB" dirty="0" smtClean="0">
                <a:latin typeface="Arial Rounded MT Bold" pitchFamily="34" charset="0"/>
              </a:rPr>
              <a:t>Business Achievements</a:t>
            </a:r>
            <a:endParaRPr lang="en-GB" dirty="0">
              <a:latin typeface="Arial Rounded MT Bold" pitchFamily="34" charset="0"/>
            </a:endParaRPr>
          </a:p>
        </p:txBody>
      </p:sp>
      <p:pic>
        <p:nvPicPr>
          <p:cNvPr id="9218" name="Picture 2" descr="\\brmisc\conference\LearningProg13\14ch0313-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15546"/>
            <a:ext cx="2444961" cy="3766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8" y="6093296"/>
            <a:ext cx="651018" cy="644122"/>
          </a:xfrm>
          <a:prstGeom prst="rect">
            <a:avLst/>
          </a:prstGeom>
        </p:spPr>
      </p:pic>
    </p:spTree>
    <p:extLst>
      <p:ext uri="{BB962C8B-B14F-4D97-AF65-F5344CB8AC3E}">
        <p14:creationId xmlns:p14="http://schemas.microsoft.com/office/powerpoint/2010/main" val="2059974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23528" y="2492896"/>
            <a:ext cx="8229600" cy="3987415"/>
          </a:xfrm>
        </p:spPr>
        <p:txBody>
          <a:bodyPr/>
          <a:lstStyle/>
          <a:p>
            <a:r>
              <a:rPr lang="en-GB" dirty="0" smtClean="0">
                <a:solidFill>
                  <a:schemeClr val="accent1">
                    <a:lumMod val="75000"/>
                  </a:schemeClr>
                </a:solidFill>
              </a:rPr>
              <a:t>Delivering Ambition:</a:t>
            </a:r>
          </a:p>
          <a:p>
            <a:pPr lvl="1"/>
            <a:r>
              <a:rPr lang="en-GB" dirty="0" smtClean="0">
                <a:solidFill>
                  <a:schemeClr val="accent1">
                    <a:lumMod val="75000"/>
                  </a:schemeClr>
                </a:solidFill>
              </a:rPr>
              <a:t>Excellent homes, thriving communities</a:t>
            </a:r>
          </a:p>
          <a:p>
            <a:r>
              <a:rPr lang="en-GB" dirty="0" smtClean="0">
                <a:solidFill>
                  <a:schemeClr val="accent1">
                    <a:lumMod val="75000"/>
                  </a:schemeClr>
                </a:solidFill>
              </a:rPr>
              <a:t>Invest in our people</a:t>
            </a:r>
          </a:p>
          <a:p>
            <a:r>
              <a:rPr lang="en-GB" dirty="0" smtClean="0">
                <a:solidFill>
                  <a:schemeClr val="accent1">
                    <a:lumMod val="75000"/>
                  </a:schemeClr>
                </a:solidFill>
              </a:rPr>
              <a:t>Maximise income</a:t>
            </a:r>
          </a:p>
          <a:p>
            <a:r>
              <a:rPr lang="en-GB" dirty="0" smtClean="0">
                <a:solidFill>
                  <a:schemeClr val="accent1">
                    <a:lumMod val="75000"/>
                  </a:schemeClr>
                </a:solidFill>
              </a:rPr>
              <a:t>Support communities </a:t>
            </a:r>
          </a:p>
          <a:p>
            <a:r>
              <a:rPr lang="en-GB" dirty="0" smtClean="0">
                <a:solidFill>
                  <a:schemeClr val="accent1">
                    <a:lumMod val="75000"/>
                  </a:schemeClr>
                </a:solidFill>
              </a:rPr>
              <a:t>Board Assurance / Minimise risk</a:t>
            </a:r>
          </a:p>
          <a:p>
            <a:r>
              <a:rPr lang="en-GB" dirty="0" smtClean="0">
                <a:solidFill>
                  <a:schemeClr val="accent1">
                    <a:lumMod val="75000"/>
                  </a:schemeClr>
                </a:solidFill>
              </a:rPr>
              <a:t>Engage partners / maximise resources</a:t>
            </a:r>
            <a:endParaRPr lang="en-GB" dirty="0">
              <a:solidFill>
                <a:schemeClr val="accent1">
                  <a:lumMod val="75000"/>
                </a:schemeClr>
              </a:solidFill>
            </a:endParaRPr>
          </a:p>
        </p:txBody>
      </p:sp>
      <p:sp>
        <p:nvSpPr>
          <p:cNvPr id="4" name="Title 3"/>
          <p:cNvSpPr>
            <a:spLocks noGrp="1"/>
          </p:cNvSpPr>
          <p:nvPr>
            <p:ph type="title"/>
          </p:nvPr>
        </p:nvSpPr>
        <p:spPr>
          <a:xfrm>
            <a:off x="683568" y="836712"/>
            <a:ext cx="8289032" cy="1215008"/>
          </a:xfrm>
        </p:spPr>
        <p:txBody>
          <a:bodyPr>
            <a:normAutofit fontScale="90000"/>
          </a:bodyPr>
          <a:lstStyle/>
          <a:p>
            <a:r>
              <a:rPr lang="en-GB" dirty="0" smtClean="0"/>
              <a:t>Business Drivers</a:t>
            </a:r>
            <a:br>
              <a:rPr lang="en-GB" dirty="0" smtClean="0"/>
            </a:br>
            <a:endParaRPr lang="en-GB" dirty="0"/>
          </a:p>
        </p:txBody>
      </p:sp>
      <p:pic>
        <p:nvPicPr>
          <p:cNvPr id="4098" name="Picture 2" descr="C:\Users\sue.groom\Documents\Photos\Community Develo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593" y="188640"/>
            <a:ext cx="4107023"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3256" y="5589240"/>
            <a:ext cx="1141360" cy="1129269"/>
          </a:xfrm>
          <a:prstGeom prst="rect">
            <a:avLst/>
          </a:prstGeom>
        </p:spPr>
      </p:pic>
    </p:spTree>
    <p:extLst>
      <p:ext uri="{BB962C8B-B14F-4D97-AF65-F5344CB8AC3E}">
        <p14:creationId xmlns:p14="http://schemas.microsoft.com/office/powerpoint/2010/main" val="1290265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15616" y="-433293"/>
            <a:ext cx="6910536" cy="3404105"/>
          </a:xfrm>
        </p:spPr>
        <p:txBody>
          <a:bodyPr>
            <a:normAutofit/>
          </a:bodyPr>
          <a:lstStyle/>
          <a:p>
            <a:r>
              <a:rPr lang="en-GB" sz="4000" dirty="0" smtClean="0">
                <a:latin typeface="Arial Rounded MT Bold" pitchFamily="34" charset="0"/>
              </a:rPr>
              <a:t>Intelligence Mapping Objectives </a:t>
            </a:r>
            <a:endParaRPr lang="en-GB" sz="2400" dirty="0"/>
          </a:p>
        </p:txBody>
      </p:sp>
      <p:sp>
        <p:nvSpPr>
          <p:cNvPr id="6" name="Subtitle 5"/>
          <p:cNvSpPr>
            <a:spLocks noGrp="1"/>
          </p:cNvSpPr>
          <p:nvPr>
            <p:ph type="subTitle" idx="1"/>
          </p:nvPr>
        </p:nvSpPr>
        <p:spPr>
          <a:xfrm>
            <a:off x="1696107" y="2640035"/>
            <a:ext cx="6400800" cy="3145904"/>
          </a:xfrm>
        </p:spPr>
        <p:txBody>
          <a:bodyPr>
            <a:normAutofit/>
          </a:bodyPr>
          <a:lstStyle/>
          <a:p>
            <a:pPr algn="l"/>
            <a:r>
              <a:rPr lang="en-GB" dirty="0" smtClean="0">
                <a:solidFill>
                  <a:schemeClr val="accent1">
                    <a:lumMod val="75000"/>
                  </a:schemeClr>
                </a:solidFill>
              </a:rPr>
              <a:t> </a:t>
            </a:r>
          </a:p>
          <a:p>
            <a:r>
              <a:rPr lang="en-GB" dirty="0" smtClean="0">
                <a:solidFill>
                  <a:schemeClr val="accent1">
                    <a:lumMod val="75000"/>
                  </a:schemeClr>
                </a:solidFill>
              </a:rPr>
              <a:t>To </a:t>
            </a:r>
            <a:r>
              <a:rPr lang="en-GB" dirty="0">
                <a:solidFill>
                  <a:schemeClr val="accent1">
                    <a:lumMod val="75000"/>
                  </a:schemeClr>
                </a:solidFill>
              </a:rPr>
              <a:t>understand </a:t>
            </a:r>
            <a:r>
              <a:rPr lang="en-GB" dirty="0" smtClean="0">
                <a:solidFill>
                  <a:schemeClr val="accent1">
                    <a:lumMod val="75000"/>
                  </a:schemeClr>
                </a:solidFill>
              </a:rPr>
              <a:t>residents </a:t>
            </a:r>
            <a:r>
              <a:rPr lang="en-GB" dirty="0">
                <a:solidFill>
                  <a:schemeClr val="accent1">
                    <a:lumMod val="75000"/>
                  </a:schemeClr>
                </a:solidFill>
              </a:rPr>
              <a:t>neighbourhoods and communities </a:t>
            </a:r>
            <a:endParaRPr lang="en-GB" dirty="0" smtClean="0">
              <a:solidFill>
                <a:schemeClr val="accent1">
                  <a:lumMod val="75000"/>
                </a:schemeClr>
              </a:solidFill>
            </a:endParaRPr>
          </a:p>
          <a:p>
            <a:r>
              <a:rPr lang="en-GB" dirty="0">
                <a:solidFill>
                  <a:schemeClr val="accent1">
                    <a:lumMod val="75000"/>
                  </a:schemeClr>
                </a:solidFill>
              </a:rPr>
              <a:t>T</a:t>
            </a:r>
            <a:r>
              <a:rPr lang="en-GB" dirty="0" smtClean="0">
                <a:solidFill>
                  <a:schemeClr val="accent1">
                    <a:lumMod val="75000"/>
                  </a:schemeClr>
                </a:solidFill>
              </a:rPr>
              <a:t>o </a:t>
            </a:r>
            <a:r>
              <a:rPr lang="en-GB" dirty="0">
                <a:solidFill>
                  <a:schemeClr val="accent1">
                    <a:lumMod val="75000"/>
                  </a:schemeClr>
                </a:solidFill>
              </a:rPr>
              <a:t>help </a:t>
            </a:r>
            <a:r>
              <a:rPr lang="en-GB" dirty="0" smtClean="0">
                <a:solidFill>
                  <a:schemeClr val="accent1">
                    <a:lumMod val="75000"/>
                  </a:schemeClr>
                </a:solidFill>
              </a:rPr>
              <a:t>create </a:t>
            </a:r>
            <a:r>
              <a:rPr lang="en-GB" dirty="0">
                <a:solidFill>
                  <a:schemeClr val="accent1">
                    <a:lumMod val="75000"/>
                  </a:schemeClr>
                </a:solidFill>
              </a:rPr>
              <a:t>thriving communities and places to live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78" t="19765" r="5678" b="21379"/>
          <a:stretch/>
        </p:blipFill>
        <p:spPr bwMode="auto">
          <a:xfrm>
            <a:off x="6444208" y="5085184"/>
            <a:ext cx="2110811" cy="140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096" y="139491"/>
            <a:ext cx="1141360" cy="1129269"/>
          </a:xfrm>
          <a:prstGeom prst="rect">
            <a:avLst/>
          </a:prstGeom>
        </p:spPr>
      </p:pic>
      <p:pic>
        <p:nvPicPr>
          <p:cNvPr id="2" name="Picture 2" descr="\\brmisc\conference\MostonRoad1B\13ch0111-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1" y="135782"/>
            <a:ext cx="2592288"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295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p:cNvGraphicFramePr>
            <a:graphicFrameLocks noGrp="1"/>
          </p:cNvGraphicFramePr>
          <p:nvPr>
            <p:ph idx="1"/>
            <p:extLst>
              <p:ext uri="{D42A27DB-BD31-4B8C-83A1-F6EECF244321}">
                <p14:modId xmlns:p14="http://schemas.microsoft.com/office/powerpoint/2010/main" val="3417702645"/>
              </p:ext>
            </p:extLst>
          </p:nvPr>
        </p:nvGraphicFramePr>
        <p:xfrm>
          <a:off x="251520" y="1412776"/>
          <a:ext cx="91450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611560" y="4182"/>
            <a:ext cx="8784976" cy="1215008"/>
          </a:xfrm>
        </p:spPr>
        <p:txBody>
          <a:bodyPr>
            <a:normAutofit fontScale="90000"/>
          </a:bodyPr>
          <a:lstStyle/>
          <a:p>
            <a:r>
              <a:rPr lang="en-GB" sz="3200" dirty="0" smtClean="0"/>
              <a:t/>
            </a:r>
            <a:br>
              <a:rPr lang="en-GB" sz="3200" dirty="0" smtClean="0"/>
            </a:br>
            <a:r>
              <a:rPr lang="en-GB" sz="3200" dirty="0"/>
              <a:t/>
            </a:r>
            <a:br>
              <a:rPr lang="en-GB" sz="3200" dirty="0"/>
            </a:br>
            <a:r>
              <a:rPr lang="en-GB" sz="3200" dirty="0" smtClean="0">
                <a:latin typeface="Arial Rounded MT Bold" pitchFamily="34" charset="0"/>
              </a:rPr>
              <a:t>Understand customers = </a:t>
            </a:r>
            <a:r>
              <a:rPr lang="en-GB" sz="3200" dirty="0">
                <a:latin typeface="Arial Rounded MT Bold" pitchFamily="34" charset="0"/>
              </a:rPr>
              <a:t>business </a:t>
            </a:r>
            <a:r>
              <a:rPr lang="en-GB" sz="3200" dirty="0" smtClean="0">
                <a:latin typeface="Arial Rounded MT Bold" pitchFamily="34" charset="0"/>
              </a:rPr>
              <a:t>success</a:t>
            </a:r>
            <a:r>
              <a:rPr lang="en-GB" sz="3200" dirty="0"/>
              <a:t/>
            </a:r>
            <a:br>
              <a:rPr lang="en-GB" sz="3200" dirty="0"/>
            </a:br>
            <a:endParaRPr lang="en-GB" sz="32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1960" y="3356992"/>
            <a:ext cx="1141360" cy="1129269"/>
          </a:xfrm>
          <a:prstGeom prst="rect">
            <a:avLst/>
          </a:prstGeom>
        </p:spPr>
      </p:pic>
    </p:spTree>
    <p:extLst>
      <p:ext uri="{BB962C8B-B14F-4D97-AF65-F5344CB8AC3E}">
        <p14:creationId xmlns:p14="http://schemas.microsoft.com/office/powerpoint/2010/main" val="962934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276872"/>
            <a:ext cx="8001000" cy="3733800"/>
          </a:xfrm>
        </p:spPr>
        <p:txBody>
          <a:bodyPr>
            <a:normAutofit lnSpcReduction="10000"/>
          </a:bodyPr>
          <a:lstStyle/>
          <a:p>
            <a:pPr marL="457200" lvl="1" indent="-457200">
              <a:buFont typeface="Courier New" pitchFamily="49" charset="0"/>
              <a:buChar char="o"/>
            </a:pPr>
            <a:r>
              <a:rPr lang="en-GB" sz="2800" dirty="0" smtClean="0"/>
              <a:t>Encourage </a:t>
            </a:r>
            <a:r>
              <a:rPr lang="en-GB" sz="2800" dirty="0"/>
              <a:t>and develop greater individual and community </a:t>
            </a:r>
            <a:r>
              <a:rPr lang="en-GB" sz="2800" dirty="0" smtClean="0"/>
              <a:t>responsibility</a:t>
            </a:r>
          </a:p>
          <a:p>
            <a:pPr marL="0" lvl="1" indent="0">
              <a:buNone/>
            </a:pPr>
            <a:endParaRPr lang="en-GB" sz="2800" dirty="0" smtClean="0"/>
          </a:p>
          <a:p>
            <a:pPr marL="457200" lvl="1" indent="-457200">
              <a:buFont typeface="Courier New" pitchFamily="49" charset="0"/>
              <a:buChar char="o"/>
            </a:pPr>
            <a:r>
              <a:rPr lang="en-GB" sz="2800" dirty="0"/>
              <a:t>Encourage and support customers to influence the customer facing policies and </a:t>
            </a:r>
            <a:r>
              <a:rPr lang="en-GB" sz="2800" dirty="0" smtClean="0"/>
              <a:t>strategies</a:t>
            </a:r>
          </a:p>
          <a:p>
            <a:pPr marL="0" lvl="1" indent="0">
              <a:buNone/>
            </a:pPr>
            <a:endParaRPr lang="en-GB" sz="2800" dirty="0"/>
          </a:p>
          <a:p>
            <a:pPr marL="457200" lvl="1" indent="-457200">
              <a:buFont typeface="Courier New" pitchFamily="49" charset="0"/>
              <a:buChar char="o"/>
            </a:pPr>
            <a:r>
              <a:rPr lang="en-GB" sz="2800" dirty="0"/>
              <a:t>Strengthen customer involvement and communication opportunities</a:t>
            </a:r>
          </a:p>
          <a:p>
            <a:pPr marL="457200" lvl="1" indent="-457200">
              <a:buFont typeface="Courier New" pitchFamily="49" charset="0"/>
              <a:buChar char="o"/>
            </a:pPr>
            <a:endParaRPr lang="en-GB" sz="3200" dirty="0"/>
          </a:p>
          <a:p>
            <a:pPr marL="457200" lvl="1" indent="-457200">
              <a:buFont typeface="Courier New" pitchFamily="49" charset="0"/>
              <a:buChar char="o"/>
            </a:pPr>
            <a:endParaRPr lang="en-GB" sz="3200" dirty="0" smtClean="0"/>
          </a:p>
          <a:p>
            <a:pPr marL="0" lvl="1" indent="0">
              <a:buNone/>
            </a:pPr>
            <a:endParaRPr lang="en-GB" sz="3200" dirty="0" smtClean="0"/>
          </a:p>
        </p:txBody>
      </p:sp>
      <p:sp>
        <p:nvSpPr>
          <p:cNvPr id="2" name="Title 1"/>
          <p:cNvSpPr>
            <a:spLocks noGrp="1"/>
          </p:cNvSpPr>
          <p:nvPr>
            <p:ph type="title"/>
          </p:nvPr>
        </p:nvSpPr>
        <p:spPr>
          <a:xfrm>
            <a:off x="755576" y="476672"/>
            <a:ext cx="8001000" cy="1143000"/>
          </a:xfrm>
        </p:spPr>
        <p:txBody>
          <a:bodyPr>
            <a:normAutofit fontScale="90000"/>
          </a:bodyPr>
          <a:lstStyle/>
          <a:p>
            <a:r>
              <a:rPr lang="en-GB" dirty="0" smtClean="0"/>
              <a:t>Corporate objectives - assurance</a:t>
            </a:r>
            <a:endParaRPr lang="en-GB" dirty="0"/>
          </a:p>
        </p:txBody>
      </p:sp>
      <p:pic>
        <p:nvPicPr>
          <p:cNvPr id="3074" name="Picture 2" descr="C:\Users\sue.groom\Documents\Pictures\Triumph%20Speed%20Triple%2005%2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728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427484" y="2492896"/>
            <a:ext cx="8073008" cy="3661792"/>
          </a:xfrm>
        </p:spPr>
        <p:txBody>
          <a:bodyPr/>
          <a:lstStyle/>
          <a:p>
            <a:pPr marL="457200" indent="-457200">
              <a:buFont typeface="Wingdings" pitchFamily="2" charset="2"/>
              <a:buChar char="ü"/>
            </a:pPr>
            <a:r>
              <a:rPr lang="en-GB" sz="2800" dirty="0" smtClean="0">
                <a:solidFill>
                  <a:schemeClr val="accent1">
                    <a:lumMod val="75000"/>
                  </a:schemeClr>
                </a:solidFill>
              </a:rPr>
              <a:t>Concept to reality</a:t>
            </a:r>
          </a:p>
          <a:p>
            <a:pPr marL="457200" indent="-457200">
              <a:buFont typeface="Wingdings" pitchFamily="2" charset="2"/>
              <a:buChar char="ü"/>
            </a:pPr>
            <a:r>
              <a:rPr lang="en-GB" sz="2800" dirty="0">
                <a:solidFill>
                  <a:schemeClr val="accent1">
                    <a:lumMod val="75000"/>
                  </a:schemeClr>
                </a:solidFill>
              </a:rPr>
              <a:t>Understand</a:t>
            </a:r>
          </a:p>
          <a:p>
            <a:pPr marL="457200" indent="-457200">
              <a:buFont typeface="Wingdings" pitchFamily="2" charset="2"/>
              <a:buChar char="ü"/>
            </a:pPr>
            <a:r>
              <a:rPr lang="en-GB" sz="2800" dirty="0" smtClean="0">
                <a:solidFill>
                  <a:schemeClr val="accent1">
                    <a:lumMod val="75000"/>
                  </a:schemeClr>
                </a:solidFill>
              </a:rPr>
              <a:t>Trust</a:t>
            </a:r>
          </a:p>
          <a:p>
            <a:pPr marL="457200" indent="-457200">
              <a:buFont typeface="Wingdings" pitchFamily="2" charset="2"/>
              <a:buChar char="ü"/>
            </a:pPr>
            <a:r>
              <a:rPr lang="en-GB" sz="2800" dirty="0" smtClean="0">
                <a:solidFill>
                  <a:schemeClr val="accent1">
                    <a:lumMod val="75000"/>
                  </a:schemeClr>
                </a:solidFill>
              </a:rPr>
              <a:t>Ambition</a:t>
            </a:r>
          </a:p>
          <a:p>
            <a:pPr marL="457200" indent="-457200">
              <a:buFont typeface="Wingdings" pitchFamily="2" charset="2"/>
              <a:buChar char="ü"/>
            </a:pPr>
            <a:r>
              <a:rPr lang="en-GB" sz="2800" dirty="0" smtClean="0">
                <a:solidFill>
                  <a:schemeClr val="accent1">
                    <a:lumMod val="75000"/>
                  </a:schemeClr>
                </a:solidFill>
              </a:rPr>
              <a:t>Perseverance</a:t>
            </a:r>
          </a:p>
          <a:p>
            <a:pPr marL="457200" indent="-457200">
              <a:buFont typeface="Wingdings" pitchFamily="2" charset="2"/>
              <a:buChar char="ü"/>
            </a:pPr>
            <a:r>
              <a:rPr lang="en-GB" sz="2800" dirty="0" smtClean="0">
                <a:solidFill>
                  <a:schemeClr val="accent1">
                    <a:lumMod val="75000"/>
                  </a:schemeClr>
                </a:solidFill>
              </a:rPr>
              <a:t>Delivery</a:t>
            </a:r>
            <a:endParaRPr lang="en-GB" sz="2800" dirty="0">
              <a:solidFill>
                <a:schemeClr val="accent1">
                  <a:lumMod val="75000"/>
                </a:schemeClr>
              </a:solidFill>
            </a:endParaRPr>
          </a:p>
          <a:p>
            <a:endParaRPr lang="en-GB" sz="2800" dirty="0"/>
          </a:p>
        </p:txBody>
      </p:sp>
      <p:sp>
        <p:nvSpPr>
          <p:cNvPr id="2" name="Title 1"/>
          <p:cNvSpPr>
            <a:spLocks noGrp="1"/>
          </p:cNvSpPr>
          <p:nvPr>
            <p:ph type="title"/>
          </p:nvPr>
        </p:nvSpPr>
        <p:spPr>
          <a:xfrm>
            <a:off x="467544" y="405888"/>
            <a:ext cx="3168352" cy="1140296"/>
          </a:xfrm>
        </p:spPr>
        <p:txBody>
          <a:bodyPr>
            <a:normAutofit fontScale="90000"/>
          </a:bodyPr>
          <a:lstStyle/>
          <a:p>
            <a:r>
              <a:rPr lang="en-GB" sz="2400" dirty="0" smtClean="0"/>
              <a:t> </a:t>
            </a:r>
            <a:br>
              <a:rPr lang="en-GB" sz="2400" dirty="0" smtClean="0"/>
            </a:br>
            <a:r>
              <a:rPr lang="en-GB" sz="6000" dirty="0" smtClean="0">
                <a:latin typeface="Arial Rounded MT Bold" pitchFamily="34" charset="0"/>
              </a:rPr>
              <a:t>Delivery partners</a:t>
            </a:r>
            <a:endParaRPr lang="en-GB" sz="6000" dirty="0">
              <a:latin typeface="Arial Rounded MT Bold" pitchFamily="34" charset="0"/>
            </a:endParaRPr>
          </a:p>
        </p:txBody>
      </p:sp>
      <p:pic>
        <p:nvPicPr>
          <p:cNvPr id="7170" name="Picture 2" descr="C:\Users\sue.groom\Documents\Photos\Business Mapping LOGO Stanfo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04664"/>
            <a:ext cx="3038313" cy="110718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7312" y="188640"/>
            <a:ext cx="1768783" cy="173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sue.groom\AppData\Local\Microsoft\Windows\Temporary Internet Files\Content.Outlook\X42BQDNT\HG_ASBNoiseYR1_MA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7902" y="2996952"/>
            <a:ext cx="5176573" cy="3641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87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71800" y="764704"/>
            <a:ext cx="8229600" cy="1143000"/>
          </a:xfrm>
        </p:spPr>
        <p:txBody>
          <a:bodyPr>
            <a:noAutofit/>
          </a:bodyPr>
          <a:lstStyle/>
          <a:p>
            <a:pPr algn="ctr"/>
            <a:r>
              <a:rPr lang="en-GB" sz="6000" dirty="0" smtClean="0"/>
              <a:t>Supporting </a:t>
            </a:r>
            <a:br>
              <a:rPr lang="en-GB" sz="6000" dirty="0" smtClean="0"/>
            </a:br>
            <a:r>
              <a:rPr lang="en-GB" sz="6000" dirty="0" smtClean="0"/>
              <a:t>Partners</a:t>
            </a:r>
            <a:endParaRPr lang="en-GB" sz="6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183" y="1052736"/>
            <a:ext cx="4513811" cy="10016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01" y="2178723"/>
            <a:ext cx="3180550" cy="2068505"/>
          </a:xfrm>
          <a:prstGeom prst="rect">
            <a:avLst/>
          </a:prstGeom>
        </p:spPr>
      </p:pic>
      <p:pic>
        <p:nvPicPr>
          <p:cNvPr id="8" name="Picture 7" descr="Rental Exchange Infographic">
            <a:hlinkClick r:id="rId4" tgtFrame="_blank" tooltip="&quot;Rental Exchange Infographic&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653136"/>
            <a:ext cx="2592288" cy="1771650"/>
          </a:xfrm>
          <a:prstGeom prst="rect">
            <a:avLst/>
          </a:prstGeom>
          <a:noFill/>
          <a:ln>
            <a:noFill/>
          </a:ln>
        </p:spPr>
      </p:pic>
      <p:pic>
        <p:nvPicPr>
          <p:cNvPr id="9" name="experian" descr="Experian UK: Credit Score Reports &amp; Business Leads Solutions">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5004048" y="3212976"/>
            <a:ext cx="3384376" cy="1159307"/>
          </a:xfrm>
          <a:prstGeom prst="rect">
            <a:avLst/>
          </a:prstGeom>
          <a:noFill/>
          <a:ln>
            <a:noFill/>
          </a:ln>
        </p:spPr>
      </p:pic>
      <p:pic>
        <p:nvPicPr>
          <p:cNvPr id="10" name="Picture 9" descr="Rental Exchange Brochure">
            <a:hlinkClick r:id="rId8" tgtFrame="_blank" tooltip="&quot;Rental Exchange Brochure&quo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0032" y="4639092"/>
            <a:ext cx="1224136" cy="1691152"/>
          </a:xfrm>
          <a:prstGeom prst="rect">
            <a:avLst/>
          </a:prstGeom>
          <a:noFill/>
          <a:ln>
            <a:noFill/>
          </a:ln>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6948" y="4581128"/>
            <a:ext cx="1584368" cy="1567583"/>
          </a:xfrm>
          <a:prstGeom prst="rect">
            <a:avLst/>
          </a:prstGeom>
        </p:spPr>
      </p:pic>
    </p:spTree>
    <p:extLst>
      <p:ext uri="{BB962C8B-B14F-4D97-AF65-F5344CB8AC3E}">
        <p14:creationId xmlns:p14="http://schemas.microsoft.com/office/powerpoint/2010/main" val="8257554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3169</TotalTime>
  <Words>944</Words>
  <Application>Microsoft Office PowerPoint</Application>
  <PresentationFormat>On-screen Show (4:3)</PresentationFormat>
  <Paragraphs>198</Paragraphs>
  <Slides>32</Slides>
  <Notes>11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Concourse</vt:lpstr>
      <vt:lpstr>Intelligence Mapping - Data Warehouse</vt:lpstr>
      <vt:lpstr>Content</vt:lpstr>
      <vt:lpstr> </vt:lpstr>
      <vt:lpstr>Business Drivers </vt:lpstr>
      <vt:lpstr>Intelligence Mapping Objectives </vt:lpstr>
      <vt:lpstr>  Understand customers = business success </vt:lpstr>
      <vt:lpstr>Corporate objectives - assurance</vt:lpstr>
      <vt:lpstr>  Delivery partners</vt:lpstr>
      <vt:lpstr>Supporting  Partners</vt:lpstr>
      <vt:lpstr>Engaging the business</vt:lpstr>
      <vt:lpstr>The Project </vt:lpstr>
      <vt:lpstr>Pitfalls</vt:lpstr>
      <vt:lpstr>Intelligence Mapping in Neighbourhoods</vt:lpstr>
      <vt:lpstr>ASBs and Crime</vt:lpstr>
      <vt:lpstr>Intelligence Mapping in Neighbourhoods</vt:lpstr>
      <vt:lpstr>PowerPoint Presentation</vt:lpstr>
      <vt:lpstr>Tenancies in Arrears by Estate</vt:lpstr>
      <vt:lpstr>Money advice and support</vt:lpstr>
      <vt:lpstr>Level of Voids</vt:lpstr>
      <vt:lpstr>PowerPoint Presentation</vt:lpstr>
      <vt:lpstr>Representative Resident involvement?</vt:lpstr>
      <vt:lpstr>Repairs and maintenance</vt:lpstr>
      <vt:lpstr>Using the data – Strategically</vt:lpstr>
      <vt:lpstr>Using the data – operationally</vt:lpstr>
      <vt:lpstr>PowerPoint Presentation</vt:lpstr>
      <vt:lpstr>PowerPoint Presentation</vt:lpstr>
      <vt:lpstr>PowerPoint Presentation</vt:lpstr>
      <vt:lpstr>PowerPoint Presentation</vt:lpstr>
      <vt:lpstr>PowerPoint Presentation</vt:lpstr>
      <vt:lpstr>PowerPoint Presentation</vt:lpstr>
      <vt:lpstr>Delivering Business Objectives</vt:lpstr>
      <vt:lpstr>Business Achievements</vt:lpstr>
    </vt:vector>
  </TitlesOfParts>
  <Company>Severnside Housing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the Data Warehouse work for us</dc:title>
  <dc:creator>Jacqueline Hicks</dc:creator>
  <cp:lastModifiedBy>Susie Fox</cp:lastModifiedBy>
  <cp:revision>51</cp:revision>
  <dcterms:created xsi:type="dcterms:W3CDTF">2014-04-30T14:50:40Z</dcterms:created>
  <dcterms:modified xsi:type="dcterms:W3CDTF">2015-02-09T15:12:35Z</dcterms:modified>
</cp:coreProperties>
</file>