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8"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641" autoAdjust="0"/>
  </p:normalViewPr>
  <p:slideViewPr>
    <p:cSldViewPr>
      <p:cViewPr>
        <p:scale>
          <a:sx n="50" d="100"/>
          <a:sy n="50" d="100"/>
        </p:scale>
        <p:origin x="-1698"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F7A968-C4D3-4825-88E0-792A17F81296}" type="datetimeFigureOut">
              <a:rPr lang="en-GB" smtClean="0"/>
              <a:t>02/03/2015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378462-4112-49F7-AE38-DAFE87E43A2A}" type="slidenum">
              <a:rPr lang="en-GB" smtClean="0"/>
              <a:t>‹#›</a:t>
            </a:fld>
            <a:endParaRPr lang="en-GB"/>
          </a:p>
        </p:txBody>
      </p:sp>
    </p:spTree>
    <p:extLst>
      <p:ext uri="{BB962C8B-B14F-4D97-AF65-F5344CB8AC3E}">
        <p14:creationId xmlns:p14="http://schemas.microsoft.com/office/powerpoint/2010/main" val="299703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ictionary.cambridge.org/dictionary/british/experience" TargetMode="External"/><Relationship Id="rId7" Type="http://schemas.openxmlformats.org/officeDocument/2006/relationships/hyperlink" Target="http://dictionary.cambridge.org/dictionary/british/subject"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dictionary.cambridge.org/dictionary/british/particular" TargetMode="External"/><Relationship Id="rId5" Type="http://schemas.openxmlformats.org/officeDocument/2006/relationships/hyperlink" Target="http://dictionary.cambridge.org/dictionary/british/skill" TargetMode="External"/><Relationship Id="rId4" Type="http://schemas.openxmlformats.org/officeDocument/2006/relationships/hyperlink" Target="http://dictionary.cambridge.org/dictionary/british/knowledg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to our workshop. I hope you are enjoying the conference</a:t>
            </a:r>
            <a:r>
              <a:rPr lang="en-GB" baseline="0" dirty="0" smtClean="0"/>
              <a:t> so far.</a:t>
            </a:r>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a:t>
            </a:fld>
            <a:endParaRPr lang="en-GB"/>
          </a:p>
        </p:txBody>
      </p:sp>
    </p:spTree>
    <p:extLst>
      <p:ext uri="{BB962C8B-B14F-4D97-AF65-F5344CB8AC3E}">
        <p14:creationId xmlns:p14="http://schemas.microsoft.com/office/powerpoint/2010/main" val="311099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Hybrid Cloud</a:t>
            </a:r>
          </a:p>
          <a:p>
            <a:r>
              <a:rPr lang="en-GB" b="0" dirty="0" smtClean="0"/>
              <a:t>Some</a:t>
            </a:r>
            <a:r>
              <a:rPr lang="en-GB" b="0" baseline="0" dirty="0" smtClean="0"/>
              <a:t> private cloud on site or hosted, some private slice of a public cloud, typically used to facilitate edge services, AV, Mail gateway and protection, FTP and web services </a:t>
            </a:r>
            <a:r>
              <a:rPr lang="en-GB" b="0" baseline="0" dirty="0" err="1" smtClean="0"/>
              <a:t>etc</a:t>
            </a:r>
            <a:endParaRPr lang="en-GB" b="0" dirty="0" smtClean="0"/>
          </a:p>
          <a:p>
            <a:r>
              <a:rPr lang="en-GB" dirty="0" smtClean="0"/>
              <a:t>Hyper converged – muted to be the future of virtualisation</a:t>
            </a:r>
            <a:r>
              <a:rPr lang="en-GB" baseline="0" dirty="0" smtClean="0"/>
              <a:t> and done correctly it could be.</a:t>
            </a:r>
          </a:p>
          <a:p>
            <a:r>
              <a:rPr lang="en-GB" baseline="0" dirty="0" smtClean="0"/>
              <a:t>	Aim is to deliver the virtual environment with a </a:t>
            </a:r>
            <a:r>
              <a:rPr lang="en-GB" baseline="0" dirty="0" err="1" smtClean="0"/>
              <a:t>webscale</a:t>
            </a:r>
            <a:r>
              <a:rPr lang="en-GB" baseline="0" dirty="0" smtClean="0"/>
              <a:t> mentality, entirely modular and scale as required – just add one or more new devices</a:t>
            </a:r>
          </a:p>
          <a:p>
            <a:r>
              <a:rPr lang="en-GB" baseline="0" dirty="0" smtClean="0"/>
              <a:t>	Rapid deployment, management and reporting on virtual environment is self contained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IOPS and storage protection is delivered from the use of SSD/Flash and rotational disk in the chassis, data is protected by spreading across disks/chassis in advanced 	RAID formats, self contained backups, data replication, de-duplication and compression all add to efficiency and protection capabilities</a:t>
            </a:r>
            <a:r>
              <a:rPr lang="en-US" dirty="0" smtClean="0"/>
              <a:t>The reality of Cloud today for businesses</a:t>
            </a:r>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10</a:t>
            </a:fld>
            <a:endParaRPr lang="en-GB"/>
          </a:p>
        </p:txBody>
      </p:sp>
    </p:spTree>
    <p:extLst>
      <p:ext uri="{BB962C8B-B14F-4D97-AF65-F5344CB8AC3E}">
        <p14:creationId xmlns:p14="http://schemas.microsoft.com/office/powerpoint/2010/main" val="140408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Market Place</a:t>
            </a:r>
          </a:p>
          <a:p>
            <a:r>
              <a:rPr lang="en-GB" b="0" dirty="0" smtClean="0"/>
              <a:t>Virtualisation on server is a given largely</a:t>
            </a:r>
          </a:p>
          <a:p>
            <a:r>
              <a:rPr lang="en-GB" b="0" dirty="0" smtClean="0"/>
              <a:t>DR in a virtual environment is largely straight</a:t>
            </a:r>
            <a:r>
              <a:rPr lang="en-GB" b="0" baseline="0" dirty="0" smtClean="0"/>
              <a:t> forwards</a:t>
            </a:r>
            <a:endParaRPr lang="en-GB" b="0" dirty="0" smtClean="0"/>
          </a:p>
          <a:p>
            <a:r>
              <a:rPr lang="en-GB" b="0" dirty="0" smtClean="0"/>
              <a:t>Virtual desktop is being adopted at a moderate pace by those for who</a:t>
            </a:r>
            <a:r>
              <a:rPr lang="en-GB" b="0" baseline="0" dirty="0" smtClean="0"/>
              <a:t> it suits</a:t>
            </a:r>
            <a:endParaRPr lang="en-GB" b="0" dirty="0" smtClean="0"/>
          </a:p>
          <a:p>
            <a:endParaRPr lang="en-GB" b="1" dirty="0" smtClean="0"/>
          </a:p>
          <a:p>
            <a:r>
              <a:rPr lang="en-GB" b="1" dirty="0" smtClean="0"/>
              <a:t>How all of this is being delivered is beginning to change</a:t>
            </a:r>
          </a:p>
          <a:p>
            <a:r>
              <a:rPr lang="en-GB" b="1" dirty="0" smtClean="0"/>
              <a:t>Storage Vendors</a:t>
            </a:r>
          </a:p>
          <a:p>
            <a:r>
              <a:rPr lang="en-GB" dirty="0" smtClean="0"/>
              <a:t>All flash, Hybrid Flash, new vendor, long term vendor</a:t>
            </a:r>
          </a:p>
          <a:p>
            <a:r>
              <a:rPr lang="en-GB" dirty="0" smtClean="0"/>
              <a:t>	How do you choose, pedigree?</a:t>
            </a:r>
            <a:r>
              <a:rPr lang="en-GB" baseline="0" dirty="0" smtClean="0"/>
              <a:t> Can’t for new ones, </a:t>
            </a:r>
            <a:r>
              <a:rPr lang="en-GB" dirty="0" smtClean="0"/>
              <a:t>IOPs key?  Capacity key, flexibility, scalability?, Quality support…… all of the above</a:t>
            </a:r>
          </a:p>
          <a:p>
            <a:r>
              <a:rPr lang="en-GB" dirty="0" smtClean="0"/>
              <a:t>New wave storage vendors are driving price down and performance and capacity up by using flash with newly written file systems designed to leverage</a:t>
            </a:r>
            <a:r>
              <a:rPr lang="en-GB" baseline="0" dirty="0" smtClean="0"/>
              <a:t> flash to it’s </a:t>
            </a:r>
            <a:r>
              <a:rPr lang="en-GB" baseline="0" dirty="0" err="1" smtClean="0"/>
              <a:t>fullist</a:t>
            </a:r>
            <a:endParaRPr lang="en-GB" dirty="0" smtClean="0"/>
          </a:p>
          <a:p>
            <a:endParaRPr lang="en-GB" b="1" dirty="0" smtClean="0"/>
          </a:p>
          <a:p>
            <a:r>
              <a:rPr lang="en-GB" b="1" dirty="0" smtClean="0"/>
              <a:t>Hyper converged </a:t>
            </a:r>
            <a:r>
              <a:rPr lang="en-GB" dirty="0" smtClean="0"/>
              <a:t>– muted to be the future of virtualisation</a:t>
            </a:r>
            <a:r>
              <a:rPr lang="en-GB" baseline="0" dirty="0" smtClean="0"/>
              <a:t> and done correctly it could be.</a:t>
            </a:r>
          </a:p>
          <a:p>
            <a:r>
              <a:rPr lang="en-GB" baseline="0" dirty="0" smtClean="0"/>
              <a:t>	Aim is to deliver the virtual environment with a </a:t>
            </a:r>
            <a:r>
              <a:rPr lang="en-GB" baseline="0" dirty="0" err="1" smtClean="0"/>
              <a:t>webscale</a:t>
            </a:r>
            <a:r>
              <a:rPr lang="en-GB" baseline="0" dirty="0" smtClean="0"/>
              <a:t> mentality, entirely modular and scale as required – just add one or more new devices</a:t>
            </a:r>
          </a:p>
          <a:p>
            <a:r>
              <a:rPr lang="en-GB" baseline="0" dirty="0" smtClean="0"/>
              <a:t>	Rapid deployment, management and reporting on virtual environment is self contained</a:t>
            </a:r>
          </a:p>
          <a:p>
            <a:r>
              <a:rPr lang="en-GB" baseline="0" dirty="0" smtClean="0"/>
              <a:t>	IOPS and storage protection is delivered from the use of SSD/Flash and rotational disk in the chassis, data is protected by spreading across disks/chassis in advanced 	RAID formats, self contained backups, data replication, de-duplication and compression all add to efficiency and protection capabilities</a:t>
            </a:r>
          </a:p>
          <a:p>
            <a:endParaRPr lang="en-GB" dirty="0" smtClean="0"/>
          </a:p>
          <a:p>
            <a:r>
              <a:rPr lang="en-GB" b="1" dirty="0" smtClean="0"/>
              <a:t>Cloud Adoption</a:t>
            </a:r>
          </a:p>
          <a:p>
            <a:r>
              <a:rPr lang="en-GB" dirty="0" smtClean="0"/>
              <a:t>General</a:t>
            </a:r>
            <a:r>
              <a:rPr lang="en-GB" baseline="0" dirty="0" smtClean="0"/>
              <a:t> SaaS application uptake is good, Google Mail, 365, Salesforce </a:t>
            </a:r>
            <a:r>
              <a:rPr lang="en-GB" baseline="0" dirty="0" err="1" smtClean="0"/>
              <a:t>etc</a:t>
            </a:r>
            <a:r>
              <a:rPr lang="en-GB" baseline="0" dirty="0" smtClean="0"/>
              <a:t>  However mid size and larger businesses are not jumping on the bandwagon and pushing full infrastructure to the cloud.</a:t>
            </a:r>
          </a:p>
          <a:p>
            <a:r>
              <a:rPr lang="en-GB" baseline="0" dirty="0" smtClean="0"/>
              <a:t>As of Oct 14 according to IDC currently xx% of live business workloads are in the cloud, this is predicted to grow to xx% by 20xx</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11</a:t>
            </a:fld>
            <a:endParaRPr lang="en-GB"/>
          </a:p>
        </p:txBody>
      </p:sp>
    </p:spTree>
    <p:extLst>
      <p:ext uri="{BB962C8B-B14F-4D97-AF65-F5344CB8AC3E}">
        <p14:creationId xmlns:p14="http://schemas.microsoft.com/office/powerpoint/2010/main" val="197707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SITS deal with Housing Sector,</a:t>
            </a:r>
            <a:r>
              <a:rPr lang="en-GB" baseline="0" dirty="0" smtClean="0"/>
              <a:t> legal, Offshore Oil &amp; Gas, Police &amp; other blue light services, JIT supplies for car manufacturing, media – we see a broad base of infrastructure requirements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What’s the difference between a housing sector client and a Oil and Gas client?</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Looking for:</a:t>
            </a: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Value for money, long term suitability (3-5 years growth), high reliability, scalability, day to day resilience, multi site DR, good system performance, easy of use, day to day data protection </a:t>
            </a:r>
            <a:r>
              <a:rPr lang="en-GB" baseline="0" dirty="0" err="1" smtClean="0"/>
              <a:t>etc</a:t>
            </a:r>
            <a:r>
              <a:rPr lang="en-GB" baseline="0" dirty="0" smtClean="0"/>
              <a:t>, </a:t>
            </a:r>
            <a:r>
              <a:rPr lang="en-GB" baseline="0" dirty="0" err="1" smtClean="0"/>
              <a:t>etc</a:t>
            </a: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At the infrastructure level there is often very little difference between client requirements, each individual company environment can throw up its own challenges but the general requirement list is similar</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Example, Police reference 999 system as critical and it is, but is it any more critical than and oxygen and decompression monitoring systems for an offshore company who have 5 – 6 divers on the sea</a:t>
            </a:r>
            <a:r>
              <a:rPr lang="en-GB" baseline="0" dirty="0" smtClean="0"/>
              <a:t> bed, or than a payment system is to a housing company on a busy rent payment day?  In isolation to each company all as a critical as each other</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12</a:t>
            </a:fld>
            <a:endParaRPr lang="en-GB"/>
          </a:p>
        </p:txBody>
      </p:sp>
    </p:spTree>
    <p:extLst>
      <p:ext uri="{BB962C8B-B14F-4D97-AF65-F5344CB8AC3E}">
        <p14:creationId xmlns:p14="http://schemas.microsoft.com/office/powerpoint/2010/main" val="182387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smtClean="0">
                <a:solidFill>
                  <a:schemeClr val="tx1"/>
                </a:solidFill>
                <a:effectLst/>
                <a:latin typeface="+mn-lt"/>
                <a:ea typeface="+mn-ea"/>
                <a:cs typeface="+mn-cs"/>
              </a:rPr>
              <a:t>Question (PC) –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What is the background of Trident Social Investment Group and yourself </a:t>
            </a:r>
            <a:r>
              <a:rPr lang="en-GB" sz="1200" b="1" kern="1200" dirty="0" err="1" smtClean="0">
                <a:solidFill>
                  <a:schemeClr val="tx1"/>
                </a:solidFill>
                <a:effectLst/>
                <a:latin typeface="+mn-lt"/>
                <a:ea typeface="+mn-ea"/>
                <a:cs typeface="+mn-cs"/>
              </a:rPr>
              <a:t>Manpreet</a:t>
            </a:r>
            <a:r>
              <a:rPr lang="en-GB" sz="1200" b="1"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Trident has reinvented itself as a Social Investment Group and is evolving into a new type of organisation incorporating housing organisations, charities and social enterprises, building on the best of the social purpose housing associations created to tackle homelessness and neighbourhood disadvantage.</a:t>
            </a:r>
          </a:p>
          <a:p>
            <a:r>
              <a:rPr lang="en-GB" sz="1200" kern="1200" dirty="0" smtClean="0">
                <a:solidFill>
                  <a:schemeClr val="tx1"/>
                </a:solidFill>
                <a:effectLst/>
                <a:latin typeface="+mn-lt"/>
                <a:ea typeface="+mn-ea"/>
                <a:cs typeface="+mn-cs"/>
              </a:rPr>
              <a:t>Trident Social Investment Group is made up of Trident housing Association, Trident Charitable Housing Association, Trident Star, Trident Reach the People Charity, Dorcas Housing and Community Support Association and Community Impact.</a:t>
            </a:r>
          </a:p>
          <a:p>
            <a:r>
              <a:rPr lang="en-GB" sz="1200" kern="1200" dirty="0" smtClean="0">
                <a:solidFill>
                  <a:schemeClr val="tx1"/>
                </a:solidFill>
                <a:effectLst/>
                <a:latin typeface="+mn-lt"/>
                <a:ea typeface="+mn-ea"/>
                <a:cs typeface="+mn-cs"/>
              </a:rPr>
              <a:t>Trident delivers services to approximately 6,000 people in 3,500 homes.</a:t>
            </a:r>
          </a:p>
          <a:p>
            <a:r>
              <a:rPr lang="en-GB" sz="1200" kern="1200" dirty="0" err="1" smtClean="0">
                <a:solidFill>
                  <a:schemeClr val="tx1"/>
                </a:solidFill>
                <a:effectLst/>
                <a:latin typeface="+mn-lt"/>
                <a:ea typeface="+mn-ea"/>
                <a:cs typeface="+mn-cs"/>
              </a:rPr>
              <a:t>Manpreet</a:t>
            </a:r>
            <a:r>
              <a:rPr lang="en-GB" sz="1200" kern="1200" dirty="0" smtClean="0">
                <a:solidFill>
                  <a:schemeClr val="tx1"/>
                </a:solidFill>
                <a:effectLst/>
                <a:latin typeface="+mn-lt"/>
                <a:ea typeface="+mn-ea"/>
                <a:cs typeface="+mn-cs"/>
              </a:rPr>
              <a:t> to talk about his background and Role within TSIG……………………………</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Question (PC)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Why </a:t>
            </a:r>
            <a:r>
              <a:rPr lang="en-GB" sz="1200" b="1" kern="1200" dirty="0" smtClean="0">
                <a:solidFill>
                  <a:schemeClr val="tx1"/>
                </a:solidFill>
                <a:effectLst/>
                <a:latin typeface="+mn-lt"/>
                <a:ea typeface="+mn-ea"/>
                <a:cs typeface="+mn-cs"/>
              </a:rPr>
              <a:t>did you choose to work with us?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 came to SITS Group following a presentation I saw at this event by </a:t>
            </a:r>
            <a:r>
              <a:rPr lang="en-GB" sz="1200" kern="1200" dirty="0" err="1" smtClean="0">
                <a:solidFill>
                  <a:schemeClr val="tx1"/>
                </a:solidFill>
                <a:effectLst/>
                <a:latin typeface="+mn-lt"/>
                <a:ea typeface="+mn-ea"/>
                <a:cs typeface="+mn-cs"/>
              </a:rPr>
              <a:t>Isos</a:t>
            </a:r>
            <a:r>
              <a:rPr lang="en-GB" sz="1200" kern="1200" dirty="0" smtClean="0">
                <a:solidFill>
                  <a:schemeClr val="tx1"/>
                </a:solidFill>
                <a:effectLst/>
                <a:latin typeface="+mn-lt"/>
                <a:ea typeface="+mn-ea"/>
                <a:cs typeface="+mn-cs"/>
              </a:rPr>
              <a:t> Housing. They had a full virtual solution including desktop virtualisation giving them truly mobile access from any location around the world.</a:t>
            </a:r>
          </a:p>
          <a:p>
            <a:r>
              <a:rPr lang="en-GB" sz="1200" kern="1200" dirty="0" smtClean="0">
                <a:solidFill>
                  <a:schemeClr val="tx1"/>
                </a:solidFill>
                <a:effectLst/>
                <a:latin typeface="+mn-lt"/>
                <a:ea typeface="+mn-ea"/>
                <a:cs typeface="+mn-cs"/>
              </a:rPr>
              <a:t>I come to SITS looking for the same solution however it quickly became apparent my under pinning infrastructure for my server environment needed some changes to support my end goal.</a:t>
            </a:r>
          </a:p>
          <a:p>
            <a:r>
              <a:rPr lang="en-GB" sz="1200" kern="1200" dirty="0" smtClean="0">
                <a:solidFill>
                  <a:schemeClr val="tx1"/>
                </a:solidFill>
                <a:effectLst/>
                <a:latin typeface="+mn-lt"/>
                <a:ea typeface="+mn-ea"/>
                <a:cs typeface="+mn-cs"/>
              </a:rPr>
              <a:t>Manpreet to cover what he liked about SITS Group……………………………………</a:t>
            </a:r>
          </a:p>
          <a:p>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Question (PC) –</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did your infrastructure look like before SITS were involved?</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-40 Physical Servers</a:t>
            </a:r>
          </a:p>
          <a:p>
            <a:pPr lvl="0"/>
            <a:r>
              <a:rPr lang="en-GB" sz="1200" kern="1200" dirty="0" smtClean="0">
                <a:solidFill>
                  <a:schemeClr val="tx1"/>
                </a:solidFill>
                <a:effectLst/>
                <a:latin typeface="+mn-lt"/>
                <a:ea typeface="+mn-ea"/>
                <a:cs typeface="+mn-cs"/>
              </a:rPr>
              <a:t>Full Infrastructure Recovery in 2 weeks</a:t>
            </a:r>
          </a:p>
          <a:p>
            <a:pPr lvl="0"/>
            <a:r>
              <a:rPr lang="en-GB" sz="1200" kern="1200" dirty="0" smtClean="0">
                <a:solidFill>
                  <a:schemeClr val="tx1"/>
                </a:solidFill>
                <a:effectLst/>
                <a:latin typeface="+mn-lt"/>
                <a:ea typeface="+mn-ea"/>
                <a:cs typeface="+mn-cs"/>
              </a:rPr>
              <a:t>20 hours to complete full backup process</a:t>
            </a:r>
          </a:p>
          <a:p>
            <a:pPr lvl="0"/>
            <a:r>
              <a:rPr lang="en-GB" sz="1200" kern="1200" dirty="0" smtClean="0">
                <a:solidFill>
                  <a:schemeClr val="tx1"/>
                </a:solidFill>
                <a:effectLst/>
                <a:latin typeface="+mn-lt"/>
                <a:ea typeface="+mn-ea"/>
                <a:cs typeface="+mn-cs"/>
              </a:rPr>
              <a:t>90% of server EOL</a:t>
            </a:r>
          </a:p>
          <a:p>
            <a:pPr lvl="0"/>
            <a:r>
              <a:rPr lang="en-GB" sz="1200" kern="1200" dirty="0" smtClean="0">
                <a:solidFill>
                  <a:schemeClr val="tx1"/>
                </a:solidFill>
                <a:effectLst/>
                <a:latin typeface="+mn-lt"/>
                <a:ea typeface="+mn-ea"/>
                <a:cs typeface="+mn-cs"/>
              </a:rPr>
              <a:t>EOL Storage Solution</a:t>
            </a:r>
          </a:p>
          <a:p>
            <a:pPr lvl="0"/>
            <a:r>
              <a:rPr lang="en-GB" sz="1200" kern="1200" dirty="0" smtClean="0">
                <a:solidFill>
                  <a:schemeClr val="tx1"/>
                </a:solidFill>
                <a:effectLst/>
                <a:latin typeface="+mn-lt"/>
                <a:ea typeface="+mn-ea"/>
                <a:cs typeface="+mn-cs"/>
              </a:rPr>
              <a:t>Out of hour maintenance/repair only</a:t>
            </a:r>
          </a:p>
          <a:p>
            <a:pPr lvl="0"/>
            <a:r>
              <a:rPr lang="en-GB" sz="1200" kern="1200" dirty="0" smtClean="0">
                <a:solidFill>
                  <a:schemeClr val="tx1"/>
                </a:solidFill>
                <a:effectLst/>
                <a:latin typeface="+mn-lt"/>
                <a:ea typeface="+mn-ea"/>
                <a:cs typeface="+mn-cs"/>
              </a:rPr>
              <a:t>High power consumption and CO2 Emission </a:t>
            </a:r>
          </a:p>
          <a:p>
            <a:pPr lvl="0"/>
            <a:r>
              <a:rPr lang="en-GB" sz="1200" kern="1200" dirty="0" smtClean="0">
                <a:solidFill>
                  <a:schemeClr val="tx1"/>
                </a:solidFill>
                <a:effectLst/>
                <a:latin typeface="+mn-lt"/>
                <a:ea typeface="+mn-ea"/>
                <a:cs typeface="+mn-cs"/>
              </a:rPr>
              <a:t>Power output: 38.4 amps</a:t>
            </a:r>
          </a:p>
          <a:p>
            <a:pPr lvl="0"/>
            <a:r>
              <a:rPr lang="en-GB" sz="1200" kern="1200" dirty="0" smtClean="0">
                <a:solidFill>
                  <a:schemeClr val="tx1"/>
                </a:solidFill>
                <a:effectLst/>
                <a:latin typeface="+mn-lt"/>
                <a:ea typeface="+mn-ea"/>
                <a:cs typeface="+mn-cs"/>
              </a:rPr>
              <a:t>High capital and operational costs</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Question (PC) –</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improvements did you want to make to your environment to give you your utopian environment?</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Reduced capital and operational costs</a:t>
            </a:r>
          </a:p>
          <a:p>
            <a:pPr lvl="0"/>
            <a:r>
              <a:rPr lang="en-GB" sz="1200" kern="1200" dirty="0" smtClean="0">
                <a:solidFill>
                  <a:schemeClr val="tx1"/>
                </a:solidFill>
                <a:effectLst/>
                <a:latin typeface="+mn-lt"/>
                <a:ea typeface="+mn-ea"/>
                <a:cs typeface="+mn-cs"/>
              </a:rPr>
              <a:t>Enhance Business Continuity and Automated Disaster Recovery</a:t>
            </a:r>
          </a:p>
          <a:p>
            <a:pPr lvl="0"/>
            <a:r>
              <a:rPr lang="en-GB" sz="1200" kern="1200" dirty="0" smtClean="0">
                <a:solidFill>
                  <a:schemeClr val="tx1"/>
                </a:solidFill>
                <a:effectLst/>
                <a:latin typeface="+mn-lt"/>
                <a:ea typeface="+mn-ea"/>
                <a:cs typeface="+mn-cs"/>
              </a:rPr>
              <a:t>Resilience</a:t>
            </a:r>
          </a:p>
          <a:p>
            <a:pPr lvl="0"/>
            <a:r>
              <a:rPr lang="en-GB" sz="1200" kern="1200" dirty="0" smtClean="0">
                <a:solidFill>
                  <a:schemeClr val="tx1"/>
                </a:solidFill>
                <a:effectLst/>
                <a:latin typeface="+mn-lt"/>
                <a:ea typeface="+mn-ea"/>
                <a:cs typeface="+mn-cs"/>
              </a:rPr>
              <a:t>High Availability</a:t>
            </a:r>
          </a:p>
          <a:p>
            <a:pPr lvl="0"/>
            <a:r>
              <a:rPr lang="en-GB" sz="1200" kern="1200" dirty="0" smtClean="0">
                <a:solidFill>
                  <a:schemeClr val="tx1"/>
                </a:solidFill>
                <a:effectLst/>
                <a:latin typeface="+mn-lt"/>
                <a:ea typeface="+mn-ea"/>
                <a:cs typeface="+mn-cs"/>
              </a:rPr>
              <a:t>Distributed Resources Scheduler (DRS)</a:t>
            </a:r>
          </a:p>
          <a:p>
            <a:pPr lvl="0"/>
            <a:r>
              <a:rPr lang="en-GB" sz="1200" kern="1200" dirty="0" smtClean="0">
                <a:solidFill>
                  <a:schemeClr val="tx1"/>
                </a:solidFill>
                <a:effectLst/>
                <a:latin typeface="+mn-lt"/>
                <a:ea typeface="+mn-ea"/>
                <a:cs typeface="+mn-cs"/>
              </a:rPr>
              <a:t>Efficient Storage</a:t>
            </a:r>
          </a:p>
          <a:p>
            <a:pPr lvl="0"/>
            <a:r>
              <a:rPr lang="en-GB" sz="1200" kern="1200" dirty="0" smtClean="0">
                <a:solidFill>
                  <a:schemeClr val="tx1"/>
                </a:solidFill>
                <a:effectLst/>
                <a:latin typeface="+mn-lt"/>
                <a:ea typeface="+mn-ea"/>
                <a:cs typeface="+mn-cs"/>
              </a:rPr>
              <a:t>Fast, flexible, and reliable recovery of virtualized applications and data</a:t>
            </a:r>
          </a:p>
          <a:p>
            <a:pPr lvl="0"/>
            <a:r>
              <a:rPr lang="en-GB" sz="1200" kern="1200" dirty="0" smtClean="0">
                <a:solidFill>
                  <a:schemeClr val="tx1"/>
                </a:solidFill>
                <a:effectLst/>
                <a:latin typeface="+mn-lt"/>
                <a:ea typeface="+mn-ea"/>
                <a:cs typeface="+mn-cs"/>
              </a:rPr>
              <a:t>Reduced CO2 Emission</a:t>
            </a:r>
          </a:p>
          <a:p>
            <a:pPr lvl="0"/>
            <a:r>
              <a:rPr lang="en-GB" sz="1200" kern="1200" dirty="0" smtClean="0">
                <a:solidFill>
                  <a:schemeClr val="tx1"/>
                </a:solidFill>
                <a:effectLst/>
                <a:latin typeface="+mn-lt"/>
                <a:ea typeface="+mn-ea"/>
                <a:cs typeface="+mn-cs"/>
              </a:rPr>
              <a:t>Reduced Power Consumption</a:t>
            </a:r>
          </a:p>
          <a:p>
            <a:pPr lvl="0"/>
            <a:r>
              <a:rPr lang="en-GB" sz="1200" kern="1200" dirty="0" smtClean="0">
                <a:solidFill>
                  <a:schemeClr val="tx1"/>
                </a:solidFill>
                <a:effectLst/>
                <a:latin typeface="+mn-lt"/>
                <a:ea typeface="+mn-ea"/>
                <a:cs typeface="+mn-cs"/>
              </a:rPr>
              <a:t>Server Hardware Consolidation</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Question (PC) -</a:t>
            </a:r>
            <a:r>
              <a:rPr lang="en-GB" sz="1200" b="1"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What benefits were you able to see after the solution went live?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6 Physical Servers</a:t>
            </a:r>
          </a:p>
          <a:p>
            <a:pPr lvl="0"/>
            <a:r>
              <a:rPr lang="en-GB" sz="1200" kern="1200" dirty="0" smtClean="0">
                <a:solidFill>
                  <a:schemeClr val="tx1"/>
                </a:solidFill>
                <a:effectLst/>
                <a:latin typeface="+mn-lt"/>
                <a:ea typeface="+mn-ea"/>
                <a:cs typeface="+mn-cs"/>
              </a:rPr>
              <a:t>Full Infrastructure Recovery in 2 hours</a:t>
            </a:r>
          </a:p>
          <a:p>
            <a:pPr lvl="0"/>
            <a:r>
              <a:rPr lang="en-GB" sz="1200" kern="1200" dirty="0" smtClean="0">
                <a:solidFill>
                  <a:schemeClr val="tx1"/>
                </a:solidFill>
                <a:effectLst/>
                <a:latin typeface="+mn-lt"/>
                <a:ea typeface="+mn-ea"/>
                <a:cs typeface="+mn-cs"/>
              </a:rPr>
              <a:t>2 hours to complete full backup process</a:t>
            </a:r>
          </a:p>
          <a:p>
            <a:pPr lvl="0"/>
            <a:r>
              <a:rPr lang="en-GB" sz="1200" kern="1200" dirty="0" smtClean="0">
                <a:solidFill>
                  <a:schemeClr val="tx1"/>
                </a:solidFill>
                <a:effectLst/>
                <a:latin typeface="+mn-lt"/>
                <a:ea typeface="+mn-ea"/>
                <a:cs typeface="+mn-cs"/>
              </a:rPr>
              <a:t>New state of the art servers</a:t>
            </a:r>
          </a:p>
          <a:p>
            <a:pPr lvl="0"/>
            <a:r>
              <a:rPr lang="en-GB" sz="1200" kern="1200" dirty="0" smtClean="0">
                <a:solidFill>
                  <a:schemeClr val="tx1"/>
                </a:solidFill>
                <a:effectLst/>
                <a:latin typeface="+mn-lt"/>
                <a:ea typeface="+mn-ea"/>
                <a:cs typeface="+mn-cs"/>
              </a:rPr>
              <a:t>Efficient Storage Solution</a:t>
            </a:r>
          </a:p>
          <a:p>
            <a:pPr lvl="0"/>
            <a:r>
              <a:rPr lang="en-GB" sz="1200" kern="1200" dirty="0" smtClean="0">
                <a:solidFill>
                  <a:schemeClr val="tx1"/>
                </a:solidFill>
                <a:effectLst/>
                <a:latin typeface="+mn-lt"/>
                <a:ea typeface="+mn-ea"/>
                <a:cs typeface="+mn-cs"/>
              </a:rPr>
              <a:t>Maintain/repair during office hours</a:t>
            </a:r>
          </a:p>
          <a:p>
            <a:pPr lvl="0"/>
            <a:r>
              <a:rPr lang="en-GB" sz="1200" kern="1200" dirty="0" smtClean="0">
                <a:solidFill>
                  <a:schemeClr val="tx1"/>
                </a:solidFill>
                <a:effectLst/>
                <a:latin typeface="+mn-lt"/>
                <a:ea typeface="+mn-ea"/>
                <a:cs typeface="+mn-cs"/>
              </a:rPr>
              <a:t>Low power consumption and CO2 Emission</a:t>
            </a:r>
          </a:p>
          <a:p>
            <a:pPr lvl="0"/>
            <a:r>
              <a:rPr lang="en-GB" sz="1200" kern="1200" dirty="0" smtClean="0">
                <a:solidFill>
                  <a:schemeClr val="tx1"/>
                </a:solidFill>
                <a:effectLst/>
                <a:latin typeface="+mn-lt"/>
                <a:ea typeface="+mn-ea"/>
                <a:cs typeface="+mn-cs"/>
              </a:rPr>
              <a:t>Power output: 6.5 amps</a:t>
            </a:r>
          </a:p>
          <a:p>
            <a:pPr lvl="0"/>
            <a:r>
              <a:rPr lang="en-GB" sz="1200" kern="1200" dirty="0" smtClean="0">
                <a:solidFill>
                  <a:schemeClr val="tx1"/>
                </a:solidFill>
                <a:effectLst/>
                <a:latin typeface="+mn-lt"/>
                <a:ea typeface="+mn-ea"/>
                <a:cs typeface="+mn-cs"/>
              </a:rPr>
              <a:t>Low capital and operational costs</a:t>
            </a:r>
          </a:p>
          <a:p>
            <a:pPr lvl="0"/>
            <a:r>
              <a:rPr lang="en-GB" sz="1200" kern="1200" dirty="0" smtClean="0">
                <a:solidFill>
                  <a:schemeClr val="tx1"/>
                </a:solidFill>
                <a:effectLst/>
                <a:latin typeface="+mn-lt"/>
                <a:ea typeface="+mn-ea"/>
                <a:cs typeface="+mn-cs"/>
              </a:rPr>
              <a:t>Windows Server 2012 Migration</a:t>
            </a:r>
          </a:p>
          <a:p>
            <a:pPr lvl="0"/>
            <a:r>
              <a:rPr lang="en-GB" sz="1200" kern="1200" dirty="0" smtClean="0">
                <a:solidFill>
                  <a:schemeClr val="tx1"/>
                </a:solidFill>
                <a:effectLst/>
                <a:latin typeface="+mn-lt"/>
                <a:ea typeface="+mn-ea"/>
                <a:cs typeface="+mn-cs"/>
              </a:rPr>
              <a:t>Exchange 2013 Migration</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Question (PC) –</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Did you look at what it would have been to replace like for like? What did the savings look like?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Answer (MS)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Yes of course we had to look at all options available to us. To continue on the same path would have been 57% more expensive in hard cash vs virtualising. However some of the bigger savings which don’t have a hard cash figure are the admin times we have saved being able to pro actively monitor our solution vs manual checks each day.</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13</a:t>
            </a:fld>
            <a:endParaRPr lang="en-GB"/>
          </a:p>
        </p:txBody>
      </p:sp>
    </p:spTree>
    <p:extLst>
      <p:ext uri="{BB962C8B-B14F-4D97-AF65-F5344CB8AC3E}">
        <p14:creationId xmlns:p14="http://schemas.microsoft.com/office/powerpoint/2010/main" val="1137408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From experience have we got</a:t>
            </a:r>
            <a:r>
              <a:rPr lang="en-GB" baseline="0" dirty="0" smtClean="0"/>
              <a:t> the Utopian cloud in SITS Group? No downtime since 2008, can upgrade, backups, scalable. Cloud in itself is abstract. </a:t>
            </a:r>
            <a:r>
              <a:rPr lang="en-GB" baseline="0" dirty="0" err="1" smtClean="0"/>
              <a:t>Hyperconvernegnce</a:t>
            </a:r>
            <a:r>
              <a:rPr lang="en-GB" baseline="0" dirty="0" smtClean="0"/>
              <a:t>. Mention Temple </a:t>
            </a:r>
            <a:r>
              <a:rPr lang="en-GB" baseline="0" dirty="0" err="1" smtClean="0"/>
              <a:t>Heellis</a:t>
            </a:r>
            <a:r>
              <a:rPr lang="en-GB" baseline="0" dirty="0" smtClean="0"/>
              <a:t>. Hope we’ve </a:t>
            </a:r>
            <a:r>
              <a:rPr lang="en-GB" baseline="0" dirty="0" err="1" smtClean="0"/>
              <a:t>challeneged</a:t>
            </a:r>
            <a:r>
              <a:rPr lang="en-GB" baseline="0" dirty="0" smtClean="0"/>
              <a:t> perceptions. </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14</a:t>
            </a:fld>
            <a:endParaRPr lang="en-GB"/>
          </a:p>
        </p:txBody>
      </p:sp>
    </p:spTree>
    <p:extLst>
      <p:ext uri="{BB962C8B-B14F-4D97-AF65-F5344CB8AC3E}">
        <p14:creationId xmlns:p14="http://schemas.microsoft.com/office/powerpoint/2010/main" val="373421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Aim of the session: is to provoke thought as to what cloud is and challenge current conceptions and whether it is actually Utopia.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are not here to tell you which one is the best, rather to get you thinking what is right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hope you find the session refreshing.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Caveat that we are not professional presenters.</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2</a:t>
            </a:fld>
            <a:endParaRPr lang="en-GB" dirty="0"/>
          </a:p>
        </p:txBody>
      </p:sp>
    </p:spTree>
    <p:extLst>
      <p:ext uri="{BB962C8B-B14F-4D97-AF65-F5344CB8AC3E}">
        <p14:creationId xmlns:p14="http://schemas.microsoft.com/office/powerpoint/2010/main" val="65701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are here as a result of our clients – two years ago ISOS Housing stood up here and presented what their virtual server and virtual desktop infrastructure had delivered for the business.  From this session we were introduced to Trident Housing.</a:t>
            </a:r>
          </a:p>
          <a:p>
            <a:endParaRPr lang="en-GB" baseline="0" dirty="0" smtClean="0"/>
          </a:p>
          <a:p>
            <a:r>
              <a:rPr lang="en-GB" baseline="0" dirty="0" smtClean="0"/>
              <a:t>This year we would like to represent ourselves as we now have a growing base of clients in the housing sector and we’d like to share our experiences.</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3</a:t>
            </a:fld>
            <a:endParaRPr lang="en-GB" dirty="0"/>
          </a:p>
        </p:txBody>
      </p:sp>
    </p:spTree>
    <p:extLst>
      <p:ext uri="{BB962C8B-B14F-4D97-AF65-F5344CB8AC3E}">
        <p14:creationId xmlns:p14="http://schemas.microsoft.com/office/powerpoint/2010/main" val="254522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So why should you spend the next 40 minutes listening to us? Because</a:t>
            </a:r>
            <a:r>
              <a:rPr lang="en-GB" baseline="0" dirty="0" smtClean="0"/>
              <a:t> we are a cloud specialist.</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Cambridge dictionary</a:t>
            </a:r>
            <a:r>
              <a:rPr lang="en-GB" baseline="0" dirty="0" smtClean="0"/>
              <a:t> meaning - </a:t>
            </a:r>
            <a:r>
              <a:rPr lang="en-GB" sz="1200" b="1" i="1" u="none" kern="1200" dirty="0" smtClean="0">
                <a:solidFill>
                  <a:schemeClr val="tx1"/>
                </a:solidFill>
                <a:effectLst/>
                <a:latin typeface="+mn-lt"/>
                <a:ea typeface="+mn-ea"/>
                <a:cs typeface="+mn-cs"/>
              </a:rPr>
              <a:t>someone who has a lot of </a:t>
            </a:r>
            <a:r>
              <a:rPr lang="en-GB" sz="1200" b="1" i="1" u="none" strike="noStrike" kern="1200" dirty="0" smtClean="0">
                <a:solidFill>
                  <a:schemeClr val="tx1"/>
                </a:solidFill>
                <a:effectLst/>
                <a:latin typeface="+mn-lt"/>
                <a:ea typeface="+mn-ea"/>
                <a:cs typeface="+mn-cs"/>
                <a:hlinkClick r:id="rId3" tooltip="experience"/>
              </a:rPr>
              <a:t>experience</a:t>
            </a:r>
            <a:r>
              <a:rPr lang="en-GB" sz="1200" b="1" i="1" u="none" kern="1200" dirty="0" smtClean="0">
                <a:solidFill>
                  <a:schemeClr val="tx1"/>
                </a:solidFill>
                <a:effectLst/>
                <a:latin typeface="+mn-lt"/>
                <a:ea typeface="+mn-ea"/>
                <a:cs typeface="+mn-cs"/>
              </a:rPr>
              <a:t>, </a:t>
            </a:r>
            <a:r>
              <a:rPr lang="en-GB" sz="1200" b="1" i="1" u="none" strike="noStrike" kern="1200" dirty="0" smtClean="0">
                <a:solidFill>
                  <a:schemeClr val="tx1"/>
                </a:solidFill>
                <a:effectLst/>
                <a:latin typeface="+mn-lt"/>
                <a:ea typeface="+mn-ea"/>
                <a:cs typeface="+mn-cs"/>
                <a:hlinkClick r:id="rId4" tooltip="knowledge"/>
              </a:rPr>
              <a:t>knowledge</a:t>
            </a:r>
            <a:r>
              <a:rPr lang="en-GB" sz="1200" b="1" i="1" u="none" kern="1200" dirty="0" smtClean="0">
                <a:solidFill>
                  <a:schemeClr val="tx1"/>
                </a:solidFill>
                <a:effectLst/>
                <a:latin typeface="+mn-lt"/>
                <a:ea typeface="+mn-ea"/>
                <a:cs typeface="+mn-cs"/>
              </a:rPr>
              <a:t>, or </a:t>
            </a:r>
            <a:r>
              <a:rPr lang="en-GB" sz="1200" b="1" i="1" u="none" strike="noStrike" kern="1200" dirty="0" smtClean="0">
                <a:solidFill>
                  <a:schemeClr val="tx1"/>
                </a:solidFill>
                <a:effectLst/>
                <a:latin typeface="+mn-lt"/>
                <a:ea typeface="+mn-ea"/>
                <a:cs typeface="+mn-cs"/>
                <a:hlinkClick r:id="rId5" tooltip="skill"/>
              </a:rPr>
              <a:t>skill</a:t>
            </a:r>
            <a:r>
              <a:rPr lang="en-GB" sz="1200" b="1" i="1" u="none" kern="1200" dirty="0" smtClean="0">
                <a:solidFill>
                  <a:schemeClr val="tx1"/>
                </a:solidFill>
                <a:effectLst/>
                <a:latin typeface="+mn-lt"/>
                <a:ea typeface="+mn-ea"/>
                <a:cs typeface="+mn-cs"/>
              </a:rPr>
              <a:t> in a </a:t>
            </a:r>
            <a:r>
              <a:rPr lang="en-GB" sz="1200" b="1" i="1" u="none" strike="noStrike" kern="1200" dirty="0" smtClean="0">
                <a:solidFill>
                  <a:schemeClr val="tx1"/>
                </a:solidFill>
                <a:effectLst/>
                <a:latin typeface="+mn-lt"/>
                <a:ea typeface="+mn-ea"/>
                <a:cs typeface="+mn-cs"/>
                <a:hlinkClick r:id="rId6" tooltip="particular"/>
              </a:rPr>
              <a:t>particular</a:t>
            </a:r>
            <a:r>
              <a:rPr lang="en-GB" sz="1200" b="1" i="1" u="none" kern="1200" dirty="0" smtClean="0">
                <a:solidFill>
                  <a:schemeClr val="tx1"/>
                </a:solidFill>
                <a:effectLst/>
                <a:latin typeface="+mn-lt"/>
                <a:ea typeface="+mn-ea"/>
                <a:cs typeface="+mn-cs"/>
              </a:rPr>
              <a:t> </a:t>
            </a:r>
            <a:r>
              <a:rPr lang="en-GB" sz="1200" b="1" i="1" u="none" strike="noStrike" kern="1200" dirty="0" smtClean="0">
                <a:solidFill>
                  <a:schemeClr val="tx1"/>
                </a:solidFill>
                <a:effectLst/>
                <a:latin typeface="+mn-lt"/>
                <a:ea typeface="+mn-ea"/>
                <a:cs typeface="+mn-cs"/>
                <a:hlinkClick r:id="rId7" tooltip="subject"/>
              </a:rPr>
              <a:t>subject</a:t>
            </a:r>
            <a:endParaRPr lang="en-GB" sz="1200" b="1" i="1"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i="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kern="1200" dirty="0" smtClean="0">
                <a:solidFill>
                  <a:schemeClr val="tx1"/>
                </a:solidFill>
                <a:effectLst/>
                <a:latin typeface="+mn-lt"/>
                <a:ea typeface="+mn-ea"/>
                <a:cs typeface="+mn-cs"/>
              </a:rPr>
              <a:t>Examples</a:t>
            </a:r>
            <a:r>
              <a:rPr lang="en-GB" sz="1200" b="1" i="0" u="none" strike="noStrike" kern="1200" dirty="0" smtClean="0">
                <a:solidFill>
                  <a:schemeClr val="tx1"/>
                </a:solidFill>
                <a:effectLst/>
                <a:latin typeface="+mn-lt"/>
                <a:ea typeface="+mn-ea"/>
                <a:cs typeface="+mn-cs"/>
              </a:rPr>
              <a:t> – </a:t>
            </a:r>
            <a:r>
              <a:rPr lang="en-GB" sz="1200" b="0" i="0" u="none" strike="noStrike" kern="1200" dirty="0" smtClean="0">
                <a:solidFill>
                  <a:schemeClr val="tx1"/>
                </a:solidFill>
                <a:effectLst/>
                <a:latin typeface="+mn-lt"/>
                <a:ea typeface="+mn-ea"/>
                <a:cs typeface="+mn-cs"/>
              </a:rPr>
              <a:t>The</a:t>
            </a:r>
            <a:r>
              <a:rPr lang="en-GB" sz="1200" b="0" i="0" u="none" strike="noStrike" kern="1200" baseline="0" dirty="0" smtClean="0">
                <a:solidFill>
                  <a:schemeClr val="tx1"/>
                </a:solidFill>
                <a:effectLst/>
                <a:latin typeface="+mn-lt"/>
                <a:ea typeface="+mn-ea"/>
                <a:cs typeface="+mn-cs"/>
              </a:rPr>
              <a:t> heart Specialist analogy</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u="none" dirty="0" smtClean="0">
                <a:solidFill>
                  <a:srgbClr val="FF0000"/>
                </a:solidFill>
              </a:rPr>
              <a:t>Experience - We don’t just work</a:t>
            </a:r>
            <a:r>
              <a:rPr lang="en-GB" u="none" baseline="0" dirty="0" smtClean="0">
                <a:solidFill>
                  <a:srgbClr val="FF0000"/>
                </a:solidFill>
              </a:rPr>
              <a:t> in housing we work in the legal, media, public sector, JIT supply chain, Oil &amp; Gas, Housing, list goes on.  But for each, all we deliver is virtual infrastructure services</a:t>
            </a:r>
            <a:r>
              <a:rPr lang="en-GB" u="sng" baseline="0"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u="sng"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We are 7 years old and solely operate in the </a:t>
            </a:r>
            <a:r>
              <a:rPr lang="en-GB" baseline="0" dirty="0" smtClean="0"/>
              <a:t>Cloud Infrastructure </a:t>
            </a:r>
            <a:r>
              <a:rPr lang="en-GB" baseline="0" dirty="0" smtClean="0"/>
              <a:t>space – deliver virtual server, desktop &amp; mobility, disaster recovery, networking and solution management services.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u="sng"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solidFill>
                  <a:srgbClr val="FF0000"/>
                </a:solidFill>
              </a:rPr>
              <a:t>Why would you specialise, recognition, reputation, the ability to focus and deliver to a high standard, the question should be who would want to be a generalist?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SITS are a trusted specialist not just for our clients but also our</a:t>
            </a:r>
            <a:r>
              <a:rPr lang="en-GB" baseline="0" dirty="0" smtClean="0"/>
              <a:t> technology partners, VMware, Veeam and others recommend SITS Group frequently to new customers as the job is delivered correctly.  And the fact we are here today is proof our customers recommend us to others. </a:t>
            </a: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0" u="none" baseline="0" dirty="0" smtClean="0">
                <a:solidFill>
                  <a:schemeClr val="accent1"/>
                </a:solidFill>
              </a:rPr>
              <a:t>What we’ve seen </a:t>
            </a:r>
            <a:r>
              <a:rPr lang="en-GB" b="0" u="none" baseline="0" dirty="0" smtClean="0">
                <a:solidFill>
                  <a:srgbClr val="FF0000"/>
                </a:solidFill>
              </a:rPr>
              <a:t>- Customers Opinions have changed over the last 6-8 years - we have seen business’ choosing to work with multiple specialists rather than a single generalist, it’s easier to manage 3 or 4 key specialists that a single generalist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u="none" baseline="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u="sng" baseline="0" dirty="0" smtClean="0">
                <a:solidFill>
                  <a:srgbClr val="FF0000"/>
                </a:solidFill>
              </a:rPr>
              <a:t>Ask why the Premier League would work with us.</a:t>
            </a:r>
            <a:endParaRPr lang="en-GB" u="sng"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b="0" u="none" baseline="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u="sng" dirty="0" smtClean="0">
                <a:solidFill>
                  <a:srgbClr val="FF0000"/>
                </a:solidFill>
              </a:rPr>
              <a:t>This is what gives us the credibility to be here</a:t>
            </a:r>
            <a:r>
              <a:rPr lang="en-GB" u="sng" baseline="0" dirty="0" smtClean="0">
                <a:solidFill>
                  <a:srgbClr val="FF0000"/>
                </a:solidFill>
              </a:rPr>
              <a:t> an w</a:t>
            </a:r>
            <a:r>
              <a:rPr lang="en-GB" u="sng" dirty="0" smtClean="0">
                <a:solidFill>
                  <a:srgbClr val="FF0000"/>
                </a:solidFill>
              </a:rPr>
              <a:t>hy should you listen</a:t>
            </a:r>
            <a:r>
              <a:rPr lang="en-GB" dirty="0" smtClean="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u="none"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4</a:t>
            </a:fld>
            <a:endParaRPr lang="en-GB" dirty="0"/>
          </a:p>
        </p:txBody>
      </p:sp>
    </p:spTree>
    <p:extLst>
      <p:ext uri="{BB962C8B-B14F-4D97-AF65-F5344CB8AC3E}">
        <p14:creationId xmlns:p14="http://schemas.microsoft.com/office/powerpoint/2010/main" val="20736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Add pictures</a:t>
            </a:r>
            <a:r>
              <a:rPr lang="en-GB" baseline="0" dirty="0" smtClean="0"/>
              <a:t> of the awards ceremony</a:t>
            </a:r>
          </a:p>
          <a:p>
            <a:pPr marL="457200" indent="-457200">
              <a:buFont typeface="Arial" panose="020B0604020202020204" pitchFamily="34" charset="0"/>
              <a:buChar char="•"/>
            </a:pPr>
            <a:r>
              <a:rPr lang="en-US" dirty="0" smtClean="0">
                <a:solidFill>
                  <a:schemeClr val="bg1"/>
                </a:solidFill>
              </a:rPr>
              <a:t>UK VMware SMB Partner of the Year last 2 years</a:t>
            </a:r>
          </a:p>
          <a:p>
            <a:pPr marL="457200" indent="-457200">
              <a:buFont typeface="Arial" panose="020B0604020202020204" pitchFamily="34" charset="0"/>
              <a:buChar char="•"/>
            </a:pPr>
            <a:r>
              <a:rPr lang="en-US" dirty="0" smtClean="0">
                <a:solidFill>
                  <a:schemeClr val="bg1"/>
                </a:solidFill>
              </a:rPr>
              <a:t>Runner Up for VMware EUC 2014 Partner </a:t>
            </a:r>
          </a:p>
          <a:p>
            <a:pPr marL="457200" indent="-457200">
              <a:buFont typeface="Arial" panose="020B0604020202020204" pitchFamily="34" charset="0"/>
              <a:buChar char="•"/>
            </a:pPr>
            <a:r>
              <a:rPr lang="en-US" dirty="0" smtClean="0">
                <a:solidFill>
                  <a:schemeClr val="bg1"/>
                </a:solidFill>
              </a:rPr>
              <a:t>Veeam Customer Choice Award 2014</a:t>
            </a:r>
          </a:p>
          <a:p>
            <a:pPr marL="457200" indent="-457200">
              <a:buFont typeface="Arial" panose="020B0604020202020204" pitchFamily="34" charset="0"/>
              <a:buChar char="•"/>
            </a:pPr>
            <a:r>
              <a:rPr lang="en-US" dirty="0" smtClean="0">
                <a:solidFill>
                  <a:schemeClr val="bg1"/>
                </a:solidFill>
              </a:rPr>
              <a:t>Only UK </a:t>
            </a:r>
            <a:r>
              <a:rPr lang="en-US" dirty="0" err="1" smtClean="0">
                <a:solidFill>
                  <a:schemeClr val="bg1"/>
                </a:solidFill>
              </a:rPr>
              <a:t>LiquidwareLabs</a:t>
            </a:r>
            <a:r>
              <a:rPr lang="en-US" dirty="0" smtClean="0">
                <a:solidFill>
                  <a:schemeClr val="bg1"/>
                </a:solidFill>
              </a:rPr>
              <a:t> Centre of Excellence</a:t>
            </a:r>
          </a:p>
          <a:p>
            <a:pPr marL="457200" indent="-457200">
              <a:buFont typeface="Arial" panose="020B0604020202020204" pitchFamily="34" charset="0"/>
              <a:buChar cha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 in addition to the awards we have had 100% client retention over 6 years</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5</a:t>
            </a:fld>
            <a:endParaRPr lang="en-GB"/>
          </a:p>
        </p:txBody>
      </p:sp>
    </p:spTree>
    <p:extLst>
      <p:ext uri="{BB962C8B-B14F-4D97-AF65-F5344CB8AC3E}">
        <p14:creationId xmlns:p14="http://schemas.microsoft.com/office/powerpoint/2010/main" val="404856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Can anyone actually</a:t>
            </a:r>
            <a:r>
              <a:rPr lang="en-GB" baseline="0" dirty="0" smtClean="0"/>
              <a:t> think of something which is absolutely </a:t>
            </a:r>
            <a:r>
              <a:rPr lang="en-GB" baseline="0" dirty="0" err="1" smtClean="0"/>
              <a:t>uptopian</a:t>
            </a:r>
            <a:r>
              <a:rPr lang="en-GB" baseline="0" dirty="0" smtClean="0"/>
              <a:t>? All cloud vendors promote their solution as being utopia – but is it?</a:t>
            </a:r>
            <a:endParaRPr lang="en-GB"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6</a:t>
            </a:fld>
            <a:endParaRPr lang="en-GB"/>
          </a:p>
        </p:txBody>
      </p:sp>
    </p:spTree>
    <p:extLst>
      <p:ext uri="{BB962C8B-B14F-4D97-AF65-F5344CB8AC3E}">
        <p14:creationId xmlns:p14="http://schemas.microsoft.com/office/powerpoint/2010/main" val="1065689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Commercially Viable, Efficient, resilient, accessible, no management requirement, scalable, upgradeable without intervention or cost, 100% up time 100% of</a:t>
            </a:r>
            <a:r>
              <a:rPr lang="en-US" sz="1200" baseline="0" dirty="0" smtClean="0"/>
              <a:t> the time, performance to match on premise performance – we don’t know we are just surmising</a:t>
            </a:r>
            <a:endParaRPr lang="en-US" sz="1200" dirty="0" smtClean="0"/>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7</a:t>
            </a:fld>
            <a:endParaRPr lang="en-GB"/>
          </a:p>
        </p:txBody>
      </p:sp>
    </p:spTree>
    <p:extLst>
      <p:ext uri="{BB962C8B-B14F-4D97-AF65-F5344CB8AC3E}">
        <p14:creationId xmlns:p14="http://schemas.microsoft.com/office/powerpoint/2010/main" val="161376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businesses is key here,</a:t>
            </a:r>
            <a:r>
              <a:rPr lang="en-GB" baseline="0" dirty="0" smtClean="0"/>
              <a:t> personal cloud use is proven and widely adopted, iTunes, cloud storage offerings, Drop box </a:t>
            </a:r>
            <a:r>
              <a:rPr lang="en-GB" baseline="0" dirty="0" err="1" smtClean="0"/>
              <a:t>etc</a:t>
            </a:r>
            <a:endParaRPr lang="en-GB" dirty="0" smtClean="0"/>
          </a:p>
          <a:p>
            <a:endParaRPr lang="en-GB" dirty="0" smtClean="0"/>
          </a:p>
          <a:p>
            <a:r>
              <a:rPr lang="en-GB" dirty="0" smtClean="0"/>
              <a:t>At SITS we deal with all types of cloud solutions and we have no bias towards any type, it comes down to what is right for the client</a:t>
            </a:r>
          </a:p>
          <a:p>
            <a:endParaRPr lang="en-GB" dirty="0" smtClean="0"/>
          </a:p>
          <a:p>
            <a:r>
              <a:rPr lang="en-GB" dirty="0" smtClean="0"/>
              <a:t>SaaS offerings do suit many</a:t>
            </a:r>
            <a:r>
              <a:rPr lang="en-GB" baseline="0" dirty="0" smtClean="0"/>
              <a:t> businesses, but we typically see one or two elements of a business using it, i.e. CRM and service desk for example.  It’s rare to fine a full business running from a public hosted cloud due to the complexity of application interaction and speed and reliability of data access.</a:t>
            </a:r>
            <a:endParaRPr lang="en-GB" dirty="0" smtClean="0"/>
          </a:p>
          <a:p>
            <a:endParaRPr lang="en-GB" dirty="0" smtClean="0"/>
          </a:p>
          <a:p>
            <a:r>
              <a:rPr lang="en-GB" dirty="0" smtClean="0"/>
              <a:t>We can sell you a </a:t>
            </a:r>
            <a:r>
              <a:rPr lang="en-GB" dirty="0" err="1" smtClean="0"/>
              <a:t>vCloud</a:t>
            </a:r>
            <a:r>
              <a:rPr lang="en-GB" dirty="0" smtClean="0"/>
              <a:t>-Air solution today, it has HA built in and it’s built on the market leading Hypervisor, but is it right for you?</a:t>
            </a:r>
          </a:p>
          <a:p>
            <a:r>
              <a:rPr lang="en-GB" b="1" dirty="0" smtClean="0"/>
              <a:t>Off-Premise</a:t>
            </a:r>
            <a:r>
              <a:rPr lang="en-GB" dirty="0" smtClean="0"/>
              <a:t> - Key considerations</a:t>
            </a:r>
          </a:p>
          <a:p>
            <a:r>
              <a:rPr lang="en-GB" dirty="0" smtClean="0"/>
              <a:t>	Access speed to data, i.e. network communications from</a:t>
            </a:r>
            <a:r>
              <a:rPr lang="en-GB" baseline="0" dirty="0" smtClean="0"/>
              <a:t> all locations</a:t>
            </a:r>
          </a:p>
          <a:p>
            <a:r>
              <a:rPr lang="en-GB" baseline="0" dirty="0" smtClean="0"/>
              <a:t>	How data is accessed by users, uploads, downloads, print requirements – tolerance for latency or delay</a:t>
            </a:r>
          </a:p>
          <a:p>
            <a:r>
              <a:rPr lang="en-GB" baseline="0" dirty="0" smtClean="0"/>
              <a:t>Is this pushed to the public cloud, or rack space procured in a DC with dedicated hardware managed by a 3</a:t>
            </a:r>
            <a:r>
              <a:rPr lang="en-GB" baseline="30000" dirty="0" smtClean="0"/>
              <a:t>rd</a:t>
            </a:r>
            <a:r>
              <a:rPr lang="en-GB" baseline="0" dirty="0" smtClean="0"/>
              <a:t> party (out sourcing)</a:t>
            </a:r>
          </a:p>
          <a:p>
            <a:r>
              <a:rPr lang="en-GB" baseline="0" dirty="0" smtClean="0"/>
              <a:t>	Data protection - b</a:t>
            </a:r>
            <a:r>
              <a:rPr lang="en-GB" dirty="0" smtClean="0"/>
              <a:t>ackup in a off</a:t>
            </a:r>
            <a:r>
              <a:rPr lang="en-GB" baseline="0" dirty="0" smtClean="0"/>
              <a:t> premise </a:t>
            </a:r>
            <a:r>
              <a:rPr lang="en-GB" dirty="0" smtClean="0"/>
              <a:t>cloud.</a:t>
            </a:r>
            <a:endParaRPr lang="en-GB" baseline="0" dirty="0" smtClean="0"/>
          </a:p>
          <a:p>
            <a:r>
              <a:rPr lang="en-GB" baseline="0" dirty="0" smtClean="0"/>
              <a:t>		Granularity – typically full VM recovery only, no item level</a:t>
            </a:r>
          </a:p>
          <a:p>
            <a:r>
              <a:rPr lang="en-GB" baseline="0" dirty="0" smtClean="0"/>
              <a:t>		Cost based per GB, length of retention typically quite short and granularity lost as weeks pass, can’t match self controlled </a:t>
            </a:r>
          </a:p>
          <a:p>
            <a:r>
              <a:rPr lang="en-GB" baseline="0" dirty="0" smtClean="0"/>
              <a:t>	system up time – tolerance to cloud outage, no matter how short, example in 2014 </a:t>
            </a:r>
          </a:p>
          <a:p>
            <a:r>
              <a:rPr lang="en-GB" baseline="0" dirty="0" smtClean="0"/>
              <a:t>			Verizon cloud patching – 40 hours outage for everything 48 hours notice to all customers</a:t>
            </a:r>
          </a:p>
          <a:p>
            <a:r>
              <a:rPr lang="en-GB" baseline="0" dirty="0" smtClean="0"/>
              <a:t>			Azure – 103 outages, totalling just over 42 hours</a:t>
            </a:r>
          </a:p>
          <a:p>
            <a:r>
              <a:rPr lang="en-GB" baseline="0" dirty="0" smtClean="0"/>
              <a:t>			Google Cloud Compute and Amazon shared the next spot in terms of number of outages – info taken from </a:t>
            </a:r>
            <a:r>
              <a:rPr lang="en-GB" baseline="0" dirty="0" err="1" smtClean="0"/>
              <a:t>CloudHarmony</a:t>
            </a:r>
            <a:endParaRPr lang="en-GB" baseline="0" dirty="0" smtClean="0"/>
          </a:p>
          <a:p>
            <a:r>
              <a:rPr lang="en-GB" baseline="0" dirty="0" smtClean="0"/>
              <a:t>None of the above may cause too much of an issue depending on the type of data you host in the cloud however</a:t>
            </a:r>
            <a:endParaRPr lang="en-GB" dirty="0" smtClean="0"/>
          </a:p>
          <a:p>
            <a:r>
              <a:rPr lang="en-GB" dirty="0" smtClean="0"/>
              <a:t>	Security – iCloud, Sony</a:t>
            </a:r>
            <a:r>
              <a:rPr lang="en-GB" baseline="0" dirty="0" smtClean="0"/>
              <a:t> </a:t>
            </a:r>
            <a:r>
              <a:rPr lang="en-GB" baseline="0" dirty="0" err="1" smtClean="0"/>
              <a:t>Playstation</a:t>
            </a:r>
            <a:r>
              <a:rPr lang="en-GB" baseline="0" dirty="0" smtClean="0"/>
              <a:t>, Sony pictures</a:t>
            </a:r>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8</a:t>
            </a:fld>
            <a:endParaRPr lang="en-GB"/>
          </a:p>
        </p:txBody>
      </p:sp>
    </p:spTree>
    <p:extLst>
      <p:ext uri="{BB962C8B-B14F-4D97-AF65-F5344CB8AC3E}">
        <p14:creationId xmlns:p14="http://schemas.microsoft.com/office/powerpoint/2010/main" val="414833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smtClean="0"/>
              <a:t>On premise Cloud</a:t>
            </a:r>
          </a:p>
          <a:p>
            <a:r>
              <a:rPr lang="en-GB" b="1" baseline="0" dirty="0" smtClean="0"/>
              <a:t>	</a:t>
            </a:r>
            <a:r>
              <a:rPr lang="en-GB" b="0" baseline="0" dirty="0" smtClean="0"/>
              <a:t>LAN based, requires capex investment typically, typically offers high levels of flexibility, data protection is easy to fulfil at a granular level</a:t>
            </a:r>
          </a:p>
          <a:p>
            <a:r>
              <a:rPr lang="en-GB" b="0" baseline="0" dirty="0" smtClean="0"/>
              <a:t>	WAN usually already in place</a:t>
            </a:r>
          </a:p>
          <a:p>
            <a:r>
              <a:rPr lang="en-GB" b="0" baseline="0" dirty="0" smtClean="0"/>
              <a:t>	Can deliver DR to other site or cloud service</a:t>
            </a:r>
          </a:p>
          <a:p>
            <a:r>
              <a:rPr lang="en-GB" b="0" baseline="0" dirty="0" smtClean="0"/>
              <a:t>	Needs maintained – patched, upgraded or replaced over time – can be managed in house or outsourced</a:t>
            </a:r>
          </a:p>
          <a:p>
            <a:endParaRPr lang="en-GB" dirty="0"/>
          </a:p>
        </p:txBody>
      </p:sp>
      <p:sp>
        <p:nvSpPr>
          <p:cNvPr id="4" name="Slide Number Placeholder 3"/>
          <p:cNvSpPr>
            <a:spLocks noGrp="1"/>
          </p:cNvSpPr>
          <p:nvPr>
            <p:ph type="sldNum" sz="quarter" idx="10"/>
          </p:nvPr>
        </p:nvSpPr>
        <p:spPr/>
        <p:txBody>
          <a:bodyPr/>
          <a:lstStyle/>
          <a:p>
            <a:fld id="{C7378462-4112-49F7-AE38-DAFE87E43A2A}" type="slidenum">
              <a:rPr lang="en-GB" smtClean="0"/>
              <a:t>9</a:t>
            </a:fld>
            <a:endParaRPr lang="en-GB"/>
          </a:p>
        </p:txBody>
      </p:sp>
    </p:spTree>
    <p:extLst>
      <p:ext uri="{BB962C8B-B14F-4D97-AF65-F5344CB8AC3E}">
        <p14:creationId xmlns:p14="http://schemas.microsoft.com/office/powerpoint/2010/main" val="251004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FA63FA-AF89-4861-AE59-16A6B2C5D823}" type="datetimeFigureOut">
              <a:rPr lang="en-GB" smtClean="0"/>
              <a:t>02/03/2015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7774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FA63FA-AF89-4861-AE59-16A6B2C5D823}" type="datetimeFigureOut">
              <a:rPr lang="en-GB" smtClean="0"/>
              <a:t>02/03/2015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74389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FA63FA-AF89-4861-AE59-16A6B2C5D823}" type="datetimeFigureOut">
              <a:rPr lang="en-GB" smtClean="0"/>
              <a:t>02/03/2015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277561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FA63FA-AF89-4861-AE59-16A6B2C5D823}" type="datetimeFigureOut">
              <a:rPr lang="en-GB" smtClean="0"/>
              <a:t>02/03/2015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252686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FA63FA-AF89-4861-AE59-16A6B2C5D823}" type="datetimeFigureOut">
              <a:rPr lang="en-GB" smtClean="0"/>
              <a:t>02/03/2015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351764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FA63FA-AF89-4861-AE59-16A6B2C5D823}" type="datetimeFigureOut">
              <a:rPr lang="en-GB" smtClean="0"/>
              <a:t>02/03/2015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307295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FA63FA-AF89-4861-AE59-16A6B2C5D823}" type="datetimeFigureOut">
              <a:rPr lang="en-GB" smtClean="0"/>
              <a:t>02/03/2015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91355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FA63FA-AF89-4861-AE59-16A6B2C5D823}" type="datetimeFigureOut">
              <a:rPr lang="en-GB" smtClean="0"/>
              <a:t>02/03/2015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62870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A63FA-AF89-4861-AE59-16A6B2C5D823}" type="datetimeFigureOut">
              <a:rPr lang="en-GB" smtClean="0"/>
              <a:t>02/03/2015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67196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A63FA-AF89-4861-AE59-16A6B2C5D823}" type="datetimeFigureOut">
              <a:rPr lang="en-GB" smtClean="0"/>
              <a:t>02/03/2015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141270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A63FA-AF89-4861-AE59-16A6B2C5D823}" type="datetimeFigureOut">
              <a:rPr lang="en-GB" smtClean="0"/>
              <a:t>02/03/2015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9667EB-9708-435D-AE19-F0C0C470A554}" type="slidenum">
              <a:rPr lang="en-GB" smtClean="0"/>
              <a:t>‹#›</a:t>
            </a:fld>
            <a:endParaRPr lang="en-GB"/>
          </a:p>
        </p:txBody>
      </p:sp>
    </p:spTree>
    <p:extLst>
      <p:ext uri="{BB962C8B-B14F-4D97-AF65-F5344CB8AC3E}">
        <p14:creationId xmlns:p14="http://schemas.microsoft.com/office/powerpoint/2010/main" val="293460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A63FA-AF89-4861-AE59-16A6B2C5D823}" type="datetimeFigureOut">
              <a:rPr lang="en-GB" smtClean="0"/>
              <a:t>02/03/2015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667EB-9708-435D-AE19-F0C0C470A554}" type="slidenum">
              <a:rPr lang="en-GB" smtClean="0"/>
              <a:t>‹#›</a:t>
            </a:fld>
            <a:endParaRPr lang="en-GB"/>
          </a:p>
        </p:txBody>
      </p:sp>
    </p:spTree>
    <p:extLst>
      <p:ext uri="{BB962C8B-B14F-4D97-AF65-F5344CB8AC3E}">
        <p14:creationId xmlns:p14="http://schemas.microsoft.com/office/powerpoint/2010/main" val="619665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gif"/><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2.pd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2.pdf"/><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2.pd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flipV="1">
            <a:off x="0" y="0"/>
            <a:ext cx="9152356" cy="5982734"/>
          </a:xfrm>
          <a:prstGeom prst="rect">
            <a:avLst/>
          </a:prstGeom>
          <a:gradFill>
            <a:gsLst>
              <a:gs pos="100000">
                <a:srgbClr val="233F2C"/>
              </a:gs>
              <a:gs pos="8000">
                <a:srgbClr val="87BA4C"/>
              </a:gs>
            </a:gsLst>
            <a:lin ang="882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background_header_shapes.png"/>
          <p:cNvPicPr>
            <a:picLocks noChangeAspect="1"/>
          </p:cNvPicPr>
          <p:nvPr/>
        </p:nvPicPr>
        <p:blipFill>
          <a:blip r:embed="rId3">
            <a:alphaModFix amt="76000"/>
            <a:lum bright="-41000" contrast="30000"/>
          </a:blip>
          <a:srcRect l="22640" r="22640" b="8347"/>
          <a:stretch>
            <a:fillRect/>
          </a:stretch>
        </p:blipFill>
        <p:spPr>
          <a:xfrm>
            <a:off x="0" y="0"/>
            <a:ext cx="9144000" cy="5982734"/>
          </a:xfrm>
          <a:prstGeom prst="rect">
            <a:avLst/>
          </a:prstGeom>
        </p:spPr>
      </p:pic>
      <p:sp>
        <p:nvSpPr>
          <p:cNvPr id="17" name="Rectangle 16"/>
          <p:cNvSpPr/>
          <p:nvPr/>
        </p:nvSpPr>
        <p:spPr>
          <a:xfrm>
            <a:off x="1981200" y="1930666"/>
            <a:ext cx="5181600" cy="2592487"/>
          </a:xfrm>
          <a:prstGeom prst="rect">
            <a:avLst/>
          </a:prstGeom>
          <a:solidFill>
            <a:srgbClr val="75B530">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316976" y="3646971"/>
            <a:ext cx="2805639" cy="1752364"/>
          </a:xfrm>
          <a:prstGeom prst="rect">
            <a:avLst/>
          </a:prstGeom>
          <a:solidFill>
            <a:srgbClr val="233F2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GB" b="1" dirty="0" smtClean="0">
                <a:solidFill>
                  <a:schemeClr val="bg1"/>
                </a:solidFill>
              </a:rPr>
              <a:t>SITS Group &amp; Trident Social Investment Group.</a:t>
            </a:r>
          </a:p>
          <a:p>
            <a:endParaRPr lang="en-GB" b="1" dirty="0">
              <a:solidFill>
                <a:schemeClr val="bg1"/>
              </a:solidFill>
            </a:endParaRPr>
          </a:p>
          <a:p>
            <a:r>
              <a:rPr lang="en-GB" b="1" dirty="0" smtClean="0">
                <a:solidFill>
                  <a:schemeClr val="bg1"/>
                </a:solidFill>
              </a:rPr>
              <a:t>Pembroke Room 11:00am</a:t>
            </a:r>
            <a:endParaRPr lang="en-GB" dirty="0" smtClean="0">
              <a:solidFill>
                <a:schemeClr val="bg1"/>
              </a:solidFill>
            </a:endParaRPr>
          </a:p>
          <a:p>
            <a:pPr algn="ctr"/>
            <a:endParaRPr lang="en-US" dirty="0"/>
          </a:p>
        </p:txBody>
      </p:sp>
      <p:sp>
        <p:nvSpPr>
          <p:cNvPr id="20" name="Title Placeholder 13"/>
          <p:cNvSpPr txBox="1">
            <a:spLocks/>
          </p:cNvSpPr>
          <p:nvPr/>
        </p:nvSpPr>
        <p:spPr>
          <a:xfrm>
            <a:off x="2188308" y="2071077"/>
            <a:ext cx="4769339"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pic>
        <p:nvPicPr>
          <p:cNvPr id="23" name="Picture 22" descr="NCFE_LOGO_MONO.jpg"/>
          <p:cNvPicPr>
            <a:picLocks noChangeAspect="1"/>
          </p:cNvPicPr>
          <p:nvPr/>
        </p:nvPicPr>
        <p:blipFill>
          <a:blip r:embed="rId4"/>
          <a:stretch>
            <a:fillRect/>
          </a:stretch>
        </p:blipFill>
        <p:spPr>
          <a:xfrm>
            <a:off x="1316976" y="6225425"/>
            <a:ext cx="1066800" cy="425998"/>
          </a:xfrm>
          <a:prstGeom prst="rect">
            <a:avLst/>
          </a:prstGeom>
        </p:spPr>
      </p:pic>
      <p:pic>
        <p:nvPicPr>
          <p:cNvPr id="24" name="Picture 23" descr="amcor-jpeg.png"/>
          <p:cNvPicPr>
            <a:picLocks noChangeAspect="1"/>
          </p:cNvPicPr>
          <p:nvPr/>
        </p:nvPicPr>
        <p:blipFill>
          <a:blip r:embed="rId5"/>
          <a:stretch>
            <a:fillRect/>
          </a:stretch>
        </p:blipFill>
        <p:spPr>
          <a:xfrm>
            <a:off x="2627784" y="6098395"/>
            <a:ext cx="679728" cy="523219"/>
          </a:xfrm>
          <a:prstGeom prst="rect">
            <a:avLst/>
          </a:prstGeom>
        </p:spPr>
      </p:pic>
      <p:pic>
        <p:nvPicPr>
          <p:cNvPr id="25" name="Picture 24"/>
          <p:cNvPicPr>
            <a:picLocks noChangeAspect="1"/>
          </p:cNvPicPr>
          <p:nvPr/>
        </p:nvPicPr>
        <p:blipFill>
          <a:blip r:embed="rId6"/>
          <a:stretch>
            <a:fillRect/>
          </a:stretch>
        </p:blipFill>
        <p:spPr>
          <a:xfrm>
            <a:off x="3679002" y="6205385"/>
            <a:ext cx="1255880" cy="418626"/>
          </a:xfrm>
          <a:prstGeom prst="rect">
            <a:avLst/>
          </a:prstGeom>
        </p:spPr>
      </p:pic>
      <p:pic>
        <p:nvPicPr>
          <p:cNvPr id="26" name="Picture 25"/>
          <p:cNvPicPr>
            <a:picLocks noChangeAspect="1"/>
          </p:cNvPicPr>
          <p:nvPr/>
        </p:nvPicPr>
        <p:blipFill>
          <a:blip r:embed="rId7"/>
          <a:stretch>
            <a:fillRect/>
          </a:stretch>
        </p:blipFill>
        <p:spPr>
          <a:xfrm>
            <a:off x="5220072" y="6117933"/>
            <a:ext cx="515848" cy="515848"/>
          </a:xfrm>
          <a:prstGeom prst="rect">
            <a:avLst/>
          </a:prstGeom>
        </p:spPr>
      </p:pic>
      <p:pic>
        <p:nvPicPr>
          <p:cNvPr id="27" name="Picture 26"/>
          <p:cNvPicPr>
            <a:picLocks noChangeAspect="1"/>
          </p:cNvPicPr>
          <p:nvPr/>
        </p:nvPicPr>
        <p:blipFill>
          <a:blip r:embed="rId8"/>
          <a:stretch>
            <a:fillRect/>
          </a:stretch>
        </p:blipFill>
        <p:spPr>
          <a:xfrm>
            <a:off x="6004154" y="6299473"/>
            <a:ext cx="1699846" cy="353846"/>
          </a:xfrm>
          <a:prstGeom prst="rect">
            <a:avLst/>
          </a:prstGeom>
        </p:spPr>
      </p:pic>
      <p:pic>
        <p:nvPicPr>
          <p:cNvPr id="28" name="Picture 2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08000" y="260648"/>
            <a:ext cx="2032768" cy="648000"/>
          </a:xfrm>
          <a:prstGeom prst="rect">
            <a:avLst/>
          </a:prstGeom>
        </p:spPr>
      </p:pic>
      <p:sp>
        <p:nvSpPr>
          <p:cNvPr id="29" name="TextBox 28"/>
          <p:cNvSpPr txBox="1"/>
          <p:nvPr/>
        </p:nvSpPr>
        <p:spPr>
          <a:xfrm>
            <a:off x="1989556" y="2071077"/>
            <a:ext cx="5181600" cy="1538883"/>
          </a:xfrm>
          <a:prstGeom prst="rect">
            <a:avLst/>
          </a:prstGeom>
          <a:noFill/>
        </p:spPr>
        <p:txBody>
          <a:bodyPr wrap="square" rtlCol="0">
            <a:spAutoFit/>
          </a:bodyPr>
          <a:lstStyle/>
          <a:p>
            <a:pPr algn="ctr"/>
            <a:r>
              <a:rPr lang="en-US" sz="4000" dirty="0" smtClean="0">
                <a:solidFill>
                  <a:schemeClr val="bg1"/>
                </a:solidFill>
              </a:rPr>
              <a:t>Your journey to the utopian </a:t>
            </a:r>
            <a:r>
              <a:rPr lang="en-US" sz="4000" dirty="0">
                <a:solidFill>
                  <a:schemeClr val="bg1"/>
                </a:solidFill>
              </a:rPr>
              <a:t>c</a:t>
            </a:r>
            <a:r>
              <a:rPr lang="en-US" sz="4000" dirty="0" smtClean="0">
                <a:solidFill>
                  <a:schemeClr val="bg1"/>
                </a:solidFill>
              </a:rPr>
              <a:t>loud</a:t>
            </a:r>
          </a:p>
          <a:p>
            <a:pPr algn="ctr"/>
            <a:endParaRPr lang="en-GB" sz="1400" b="1" dirty="0" smtClean="0">
              <a:solidFill>
                <a:schemeClr val="bg1"/>
              </a:solidFill>
            </a:endParaRPr>
          </a:p>
        </p:txBody>
      </p:sp>
      <p:pic>
        <p:nvPicPr>
          <p:cNvPr id="1030" name="Picture 6" descr="http://www.reed.co.uk/resources/cms/images/logos/bernicia-group-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04000" y="6098395"/>
            <a:ext cx="144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iam.Holliday\AppData\Local\Microsoft\Windows\Temporary Internet Files\Content.Outlook\V63TKJNB\Trident_SIG_Logo (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066" y="5982698"/>
            <a:ext cx="737316" cy="8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10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ED7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37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9 of 13</a:t>
            </a:r>
          </a:p>
        </p:txBody>
      </p:sp>
      <p:sp>
        <p:nvSpPr>
          <p:cNvPr id="10" name="Rectangle 9"/>
          <p:cNvSpPr/>
          <p:nvPr/>
        </p:nvSpPr>
        <p:spPr>
          <a:xfrm>
            <a:off x="-10348" y="476672"/>
            <a:ext cx="9144000" cy="1569660"/>
          </a:xfrm>
          <a:prstGeom prst="rect">
            <a:avLst/>
          </a:prstGeom>
        </p:spPr>
        <p:txBody>
          <a:bodyPr wrap="square">
            <a:spAutoFit/>
          </a:bodyPr>
          <a:lstStyle/>
          <a:p>
            <a:pPr algn="ctr"/>
            <a:r>
              <a:rPr lang="en-US" sz="4800" u="sng" dirty="0" smtClean="0">
                <a:solidFill>
                  <a:schemeClr val="bg1"/>
                </a:solidFill>
              </a:rPr>
              <a:t>The reality of Cloud today for businesses</a:t>
            </a:r>
          </a:p>
        </p:txBody>
      </p:sp>
      <p:sp>
        <p:nvSpPr>
          <p:cNvPr id="11" name="Rectangle 10"/>
          <p:cNvSpPr/>
          <p:nvPr/>
        </p:nvSpPr>
        <p:spPr>
          <a:xfrm>
            <a:off x="9845" y="2711343"/>
            <a:ext cx="9123807" cy="923330"/>
          </a:xfrm>
          <a:prstGeom prst="rect">
            <a:avLst/>
          </a:prstGeom>
        </p:spPr>
        <p:txBody>
          <a:bodyPr wrap="square">
            <a:spAutoFit/>
          </a:bodyPr>
          <a:lstStyle/>
          <a:p>
            <a:pPr algn="ctr"/>
            <a:r>
              <a:rPr lang="en-US" sz="5400" dirty="0" smtClean="0">
                <a:solidFill>
                  <a:schemeClr val="bg1"/>
                </a:solidFill>
              </a:rPr>
              <a:t>Hybrid cloud</a:t>
            </a:r>
          </a:p>
        </p:txBody>
      </p:sp>
    </p:spTree>
    <p:extLst>
      <p:ext uri="{BB962C8B-B14F-4D97-AF65-F5344CB8AC3E}">
        <p14:creationId xmlns:p14="http://schemas.microsoft.com/office/powerpoint/2010/main" val="679172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53845" cy="6877184"/>
          </a:xfrm>
          <a:prstGeom prst="rect">
            <a:avLst/>
          </a:prstGeom>
          <a:solidFill>
            <a:srgbClr val="75B5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background_header_shapes.png"/>
          <p:cNvPicPr>
            <a:picLocks noChangeAspect="1"/>
          </p:cNvPicPr>
          <p:nvPr/>
        </p:nvPicPr>
        <p:blipFill>
          <a:blip r:embed="rId3">
            <a:lum bright="-41000" contrast="41000"/>
            <a:alphaModFix amt="53000"/>
          </a:blip>
          <a:srcRect l="22640" r="24509" b="534"/>
          <a:stretch>
            <a:fillRect/>
          </a:stretch>
        </p:blipFill>
        <p:spPr>
          <a:xfrm>
            <a:off x="0" y="-414094"/>
            <a:ext cx="9171038" cy="6874712"/>
          </a:xfrm>
          <a:prstGeom prst="rect">
            <a:avLst/>
          </a:prstGeom>
        </p:spPr>
      </p:pic>
      <p:sp>
        <p:nvSpPr>
          <p:cNvPr id="6" name="Rectangle 5"/>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8" name="Picture 7"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9"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10 of 13</a:t>
            </a:r>
            <a:endParaRPr lang="en-US" dirty="0"/>
          </a:p>
        </p:txBody>
      </p:sp>
      <p:sp>
        <p:nvSpPr>
          <p:cNvPr id="2" name="Rectangle 1"/>
          <p:cNvSpPr/>
          <p:nvPr/>
        </p:nvSpPr>
        <p:spPr>
          <a:xfrm>
            <a:off x="-357" y="260648"/>
            <a:ext cx="9134155" cy="923330"/>
          </a:xfrm>
          <a:prstGeom prst="rect">
            <a:avLst/>
          </a:prstGeom>
        </p:spPr>
        <p:txBody>
          <a:bodyPr wrap="square">
            <a:spAutoFit/>
          </a:bodyPr>
          <a:lstStyle/>
          <a:p>
            <a:pPr algn="ctr"/>
            <a:r>
              <a:rPr lang="en-US" sz="5400" u="sng" dirty="0" smtClean="0">
                <a:solidFill>
                  <a:schemeClr val="bg1"/>
                </a:solidFill>
              </a:rPr>
              <a:t>General Market Place Today</a:t>
            </a:r>
          </a:p>
        </p:txBody>
      </p:sp>
      <p:pic>
        <p:nvPicPr>
          <p:cNvPr id="3078" name="Picture 6" descr="vmwor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769" y="1183978"/>
            <a:ext cx="590550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73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25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11 of 13</a:t>
            </a:r>
            <a:endParaRPr lang="en-US" dirty="0"/>
          </a:p>
        </p:txBody>
      </p:sp>
      <p:sp>
        <p:nvSpPr>
          <p:cNvPr id="8" name="Rectangle 7"/>
          <p:cNvSpPr/>
          <p:nvPr/>
        </p:nvSpPr>
        <p:spPr>
          <a:xfrm>
            <a:off x="9845" y="116632"/>
            <a:ext cx="9134155" cy="1569660"/>
          </a:xfrm>
          <a:prstGeom prst="rect">
            <a:avLst/>
          </a:prstGeom>
        </p:spPr>
        <p:txBody>
          <a:bodyPr wrap="square">
            <a:spAutoFit/>
          </a:bodyPr>
          <a:lstStyle/>
          <a:p>
            <a:pPr algn="ctr"/>
            <a:r>
              <a:rPr lang="en-US" sz="4800" u="sng" dirty="0" smtClean="0">
                <a:solidFill>
                  <a:schemeClr val="bg1"/>
                </a:solidFill>
              </a:rPr>
              <a:t>Infrastructure needs are very similar across sectors</a:t>
            </a:r>
          </a:p>
        </p:txBody>
      </p:sp>
      <p:pic>
        <p:nvPicPr>
          <p:cNvPr id="1026" name="Picture 1" descr="Description: http://www.westminstersecurity.co.uk/wp-content/uploads/2014/04/London-Mans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6621" y="1987131"/>
            <a:ext cx="4762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descr="Description: cid:image001.jpg@01D054F9.48330F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4865" y="1929981"/>
            <a:ext cx="22288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023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ED7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37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12 of 13</a:t>
            </a:r>
            <a:endParaRPr lang="en-US" dirty="0"/>
          </a:p>
        </p:txBody>
      </p:sp>
      <p:sp>
        <p:nvSpPr>
          <p:cNvPr id="8" name="Rectangle 7"/>
          <p:cNvSpPr/>
          <p:nvPr/>
        </p:nvSpPr>
        <p:spPr>
          <a:xfrm>
            <a:off x="-22907" y="1181642"/>
            <a:ext cx="9161193" cy="923330"/>
          </a:xfrm>
          <a:prstGeom prst="rect">
            <a:avLst/>
          </a:prstGeom>
        </p:spPr>
        <p:txBody>
          <a:bodyPr wrap="square">
            <a:spAutoFit/>
          </a:bodyPr>
          <a:lstStyle/>
          <a:p>
            <a:pPr algn="ctr"/>
            <a:r>
              <a:rPr lang="en-US" sz="5400" u="sng" dirty="0" smtClean="0">
                <a:solidFill>
                  <a:schemeClr val="bg1"/>
                </a:solidFill>
              </a:rPr>
              <a:t>Trident’s utopia. The story.</a:t>
            </a:r>
            <a:endParaRPr lang="en-GB" sz="5400" u="sng" dirty="0">
              <a:solidFill>
                <a:schemeClr val="bg1"/>
              </a:solidFill>
            </a:endParaRPr>
          </a:p>
        </p:txBody>
      </p:sp>
      <p:pic>
        <p:nvPicPr>
          <p:cNvPr id="9" name="Picture 2" descr="C:\Users\Liam.Holliday\AppData\Local\Microsoft\Windows\Temporary Internet Files\Content.Outlook\V63TKJNB\Trident_SIG_Logo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3711" y="2104972"/>
            <a:ext cx="3133593" cy="36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3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53845" cy="6877184"/>
          </a:xfrm>
          <a:prstGeom prst="rect">
            <a:avLst/>
          </a:prstGeom>
          <a:solidFill>
            <a:srgbClr val="75B5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6" name="Rectangle 5"/>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8" name="Picture 7"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9"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13 of 13</a:t>
            </a:r>
          </a:p>
        </p:txBody>
      </p:sp>
      <p:sp>
        <p:nvSpPr>
          <p:cNvPr id="3" name="TextBox 2"/>
          <p:cNvSpPr txBox="1"/>
          <p:nvPr/>
        </p:nvSpPr>
        <p:spPr>
          <a:xfrm>
            <a:off x="12739" y="404664"/>
            <a:ext cx="9171039" cy="923330"/>
          </a:xfrm>
          <a:prstGeom prst="rect">
            <a:avLst/>
          </a:prstGeom>
          <a:noFill/>
        </p:spPr>
        <p:txBody>
          <a:bodyPr wrap="square" rtlCol="0">
            <a:spAutoFit/>
          </a:bodyPr>
          <a:lstStyle/>
          <a:p>
            <a:pPr algn="ctr"/>
            <a:r>
              <a:rPr lang="en-GB" sz="5400" u="sng" dirty="0" smtClean="0">
                <a:solidFill>
                  <a:schemeClr val="bg1"/>
                </a:solidFill>
              </a:rPr>
              <a:t>In Summary</a:t>
            </a:r>
            <a:endParaRPr lang="en-GB" sz="5400" u="sng" dirty="0">
              <a:solidFill>
                <a:schemeClr val="bg1"/>
              </a:solidFill>
            </a:endParaRPr>
          </a:p>
        </p:txBody>
      </p:sp>
      <p:sp>
        <p:nvSpPr>
          <p:cNvPr id="2" name="TextBox 1"/>
          <p:cNvSpPr txBox="1"/>
          <p:nvPr/>
        </p:nvSpPr>
        <p:spPr>
          <a:xfrm>
            <a:off x="-12377" y="4509120"/>
            <a:ext cx="9144000" cy="584775"/>
          </a:xfrm>
          <a:prstGeom prst="rect">
            <a:avLst/>
          </a:prstGeom>
          <a:noFill/>
        </p:spPr>
        <p:txBody>
          <a:bodyPr wrap="square" rtlCol="0">
            <a:spAutoFit/>
          </a:bodyPr>
          <a:lstStyle/>
          <a:p>
            <a:pPr algn="ctr"/>
            <a:r>
              <a:rPr lang="en-GB" sz="3200" dirty="0" smtClean="0">
                <a:solidFill>
                  <a:schemeClr val="bg1"/>
                </a:solidFill>
              </a:rPr>
              <a:t>www.SITSgroup.com</a:t>
            </a:r>
            <a:endParaRPr lang="en-GB" sz="3200" dirty="0">
              <a:solidFill>
                <a:schemeClr val="bg1"/>
              </a:solidFill>
            </a:endParaRPr>
          </a:p>
        </p:txBody>
      </p:sp>
      <p:sp>
        <p:nvSpPr>
          <p:cNvPr id="10" name="TextBox 9"/>
          <p:cNvSpPr txBox="1"/>
          <p:nvPr/>
        </p:nvSpPr>
        <p:spPr>
          <a:xfrm>
            <a:off x="-12377" y="4006745"/>
            <a:ext cx="9188444" cy="584775"/>
          </a:xfrm>
          <a:prstGeom prst="rect">
            <a:avLst/>
          </a:prstGeom>
          <a:noFill/>
        </p:spPr>
        <p:txBody>
          <a:bodyPr wrap="square" rtlCol="0">
            <a:spAutoFit/>
          </a:bodyPr>
          <a:lstStyle/>
          <a:p>
            <a:pPr algn="ctr"/>
            <a:r>
              <a:rPr lang="en-GB" sz="3200" dirty="0" smtClean="0">
                <a:solidFill>
                  <a:schemeClr val="bg1"/>
                </a:solidFill>
              </a:rPr>
              <a:t>0191 250 04 08</a:t>
            </a:r>
            <a:endParaRPr lang="en-GB" sz="3200" dirty="0">
              <a:solidFill>
                <a:schemeClr val="bg1"/>
              </a:solidFill>
            </a:endParaRPr>
          </a:p>
        </p:txBody>
      </p:sp>
      <p:sp>
        <p:nvSpPr>
          <p:cNvPr id="11" name="TextBox 10"/>
          <p:cNvSpPr txBox="1"/>
          <p:nvPr/>
        </p:nvSpPr>
        <p:spPr>
          <a:xfrm>
            <a:off x="49475" y="2636912"/>
            <a:ext cx="9131261" cy="523220"/>
          </a:xfrm>
          <a:prstGeom prst="rect">
            <a:avLst/>
          </a:prstGeom>
          <a:noFill/>
        </p:spPr>
        <p:txBody>
          <a:bodyPr wrap="square" rtlCol="0">
            <a:spAutoFit/>
          </a:bodyPr>
          <a:lstStyle/>
          <a:p>
            <a:pPr algn="ctr"/>
            <a:r>
              <a:rPr lang="en-GB" sz="2800" dirty="0" smtClean="0">
                <a:solidFill>
                  <a:schemeClr val="bg1"/>
                </a:solidFill>
              </a:rPr>
              <a:t>Russell.Henderson@sitsgroup.com</a:t>
            </a:r>
            <a:r>
              <a:rPr lang="en-GB" dirty="0" smtClean="0"/>
              <a:t> </a:t>
            </a:r>
            <a:endParaRPr lang="en-GB" dirty="0"/>
          </a:p>
        </p:txBody>
      </p:sp>
      <p:sp>
        <p:nvSpPr>
          <p:cNvPr id="12" name="TextBox 11"/>
          <p:cNvSpPr txBox="1"/>
          <p:nvPr/>
        </p:nvSpPr>
        <p:spPr>
          <a:xfrm>
            <a:off x="0" y="1844824"/>
            <a:ext cx="9183778" cy="523220"/>
          </a:xfrm>
          <a:prstGeom prst="rect">
            <a:avLst/>
          </a:prstGeom>
          <a:noFill/>
        </p:spPr>
        <p:txBody>
          <a:bodyPr wrap="square" rtlCol="0">
            <a:spAutoFit/>
          </a:bodyPr>
          <a:lstStyle/>
          <a:p>
            <a:pPr algn="ctr"/>
            <a:r>
              <a:rPr lang="en-GB" sz="2800" dirty="0" smtClean="0">
                <a:solidFill>
                  <a:schemeClr val="bg1"/>
                </a:solidFill>
              </a:rPr>
              <a:t>Phil.Cambers@sitsgroup.com</a:t>
            </a:r>
            <a:r>
              <a:rPr lang="en-GB" sz="2800" dirty="0">
                <a:solidFill>
                  <a:schemeClr val="bg1"/>
                </a:solidFill>
              </a:rPr>
              <a:t> </a:t>
            </a:r>
            <a:r>
              <a:rPr lang="en-GB" sz="2800" dirty="0" smtClean="0">
                <a:solidFill>
                  <a:schemeClr val="bg1"/>
                </a:solidFill>
              </a:rPr>
              <a:t>     Manpreet.Singh@tsig.org.uk</a:t>
            </a:r>
            <a:endParaRPr lang="en-GB" sz="2800" dirty="0">
              <a:solidFill>
                <a:schemeClr val="bg1"/>
              </a:solidFill>
            </a:endParaRPr>
          </a:p>
        </p:txBody>
      </p:sp>
      <p:sp>
        <p:nvSpPr>
          <p:cNvPr id="13" name="TextBox 12"/>
          <p:cNvSpPr txBox="1"/>
          <p:nvPr/>
        </p:nvSpPr>
        <p:spPr>
          <a:xfrm>
            <a:off x="-1" y="5093895"/>
            <a:ext cx="9153845" cy="584775"/>
          </a:xfrm>
          <a:prstGeom prst="rect">
            <a:avLst/>
          </a:prstGeom>
          <a:noFill/>
        </p:spPr>
        <p:txBody>
          <a:bodyPr wrap="square" rtlCol="0">
            <a:spAutoFit/>
          </a:bodyPr>
          <a:lstStyle/>
          <a:p>
            <a:pPr algn="ctr"/>
            <a:r>
              <a:rPr lang="en-GB" sz="3200" dirty="0" smtClean="0">
                <a:solidFill>
                  <a:schemeClr val="bg1"/>
                </a:solidFill>
              </a:rPr>
              <a:t>@SITSGROUP</a:t>
            </a:r>
            <a:endParaRPr lang="en-GB" sz="3200" dirty="0">
              <a:solidFill>
                <a:schemeClr val="bg1"/>
              </a:solidFill>
            </a:endParaRPr>
          </a:p>
        </p:txBody>
      </p:sp>
    </p:spTree>
    <p:extLst>
      <p:ext uri="{BB962C8B-B14F-4D97-AF65-F5344CB8AC3E}">
        <p14:creationId xmlns:p14="http://schemas.microsoft.com/office/powerpoint/2010/main" val="848333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53845" cy="6877184"/>
          </a:xfrm>
          <a:prstGeom prst="rect">
            <a:avLst/>
          </a:prstGeom>
          <a:solidFill>
            <a:srgbClr val="75B5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6" name="Rectangle 5"/>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8" name="Picture 7"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9"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1 of 13</a:t>
            </a:r>
          </a:p>
        </p:txBody>
      </p:sp>
      <p:sp>
        <p:nvSpPr>
          <p:cNvPr id="10" name="TextBox 9"/>
          <p:cNvSpPr txBox="1"/>
          <p:nvPr/>
        </p:nvSpPr>
        <p:spPr>
          <a:xfrm>
            <a:off x="9845" y="260649"/>
            <a:ext cx="9161193" cy="1200329"/>
          </a:xfrm>
          <a:prstGeom prst="rect">
            <a:avLst/>
          </a:prstGeom>
          <a:noFill/>
        </p:spPr>
        <p:txBody>
          <a:bodyPr wrap="square" rtlCol="0">
            <a:spAutoFit/>
          </a:bodyPr>
          <a:lstStyle/>
          <a:p>
            <a:pPr algn="ctr"/>
            <a:r>
              <a:rPr lang="en-US" sz="5400" u="sng" dirty="0" smtClean="0">
                <a:solidFill>
                  <a:schemeClr val="bg1"/>
                </a:solidFill>
              </a:rPr>
              <a:t>Welcome!</a:t>
            </a:r>
          </a:p>
          <a:p>
            <a:pPr algn="ctr"/>
            <a:endParaRPr lang="en-GB" dirty="0"/>
          </a:p>
        </p:txBody>
      </p:sp>
      <p:sp>
        <p:nvSpPr>
          <p:cNvPr id="12" name="TextBox 11"/>
          <p:cNvSpPr txBox="1"/>
          <p:nvPr/>
        </p:nvSpPr>
        <p:spPr>
          <a:xfrm>
            <a:off x="1835696" y="1947256"/>
            <a:ext cx="2232248" cy="1200329"/>
          </a:xfrm>
          <a:prstGeom prst="rect">
            <a:avLst/>
          </a:prstGeom>
          <a:noFill/>
        </p:spPr>
        <p:txBody>
          <a:bodyPr wrap="square" rtlCol="0">
            <a:spAutoFit/>
          </a:bodyPr>
          <a:lstStyle/>
          <a:p>
            <a:r>
              <a:rPr lang="en-US" dirty="0" smtClean="0">
                <a:solidFill>
                  <a:schemeClr val="bg1"/>
                </a:solidFill>
              </a:rPr>
              <a:t>Phil Cambers – Commercial Director,</a:t>
            </a:r>
          </a:p>
          <a:p>
            <a:r>
              <a:rPr lang="en-US" dirty="0" smtClean="0">
                <a:solidFill>
                  <a:schemeClr val="bg1"/>
                </a:solidFill>
              </a:rPr>
              <a:t>SITS Group</a:t>
            </a:r>
          </a:p>
          <a:p>
            <a:endParaRPr lang="en-GB" dirty="0"/>
          </a:p>
        </p:txBody>
      </p:sp>
      <p:sp>
        <p:nvSpPr>
          <p:cNvPr id="17" name="TextBox 16"/>
          <p:cNvSpPr txBox="1"/>
          <p:nvPr/>
        </p:nvSpPr>
        <p:spPr>
          <a:xfrm>
            <a:off x="4541964" y="1971776"/>
            <a:ext cx="2699432" cy="923330"/>
          </a:xfrm>
          <a:prstGeom prst="rect">
            <a:avLst/>
          </a:prstGeom>
          <a:noFill/>
        </p:spPr>
        <p:txBody>
          <a:bodyPr wrap="square" rtlCol="0">
            <a:spAutoFit/>
          </a:bodyPr>
          <a:lstStyle/>
          <a:p>
            <a:r>
              <a:rPr lang="en-US" dirty="0" smtClean="0">
                <a:solidFill>
                  <a:schemeClr val="bg1"/>
                </a:solidFill>
              </a:rPr>
              <a:t>Manpreet Singh –</a:t>
            </a:r>
          </a:p>
          <a:p>
            <a:r>
              <a:rPr lang="en-US" dirty="0" smtClean="0">
                <a:solidFill>
                  <a:schemeClr val="bg1"/>
                </a:solidFill>
              </a:rPr>
              <a:t>ICT Manager, </a:t>
            </a:r>
          </a:p>
          <a:p>
            <a:r>
              <a:rPr lang="en-US" dirty="0" smtClean="0">
                <a:solidFill>
                  <a:schemeClr val="bg1"/>
                </a:solidFill>
              </a:rPr>
              <a:t>Trident </a:t>
            </a:r>
            <a:endParaRPr lang="en-GB" dirty="0"/>
          </a:p>
        </p:txBody>
      </p:sp>
      <p:sp>
        <p:nvSpPr>
          <p:cNvPr id="19" name="TextBox 18"/>
          <p:cNvSpPr txBox="1"/>
          <p:nvPr/>
        </p:nvSpPr>
        <p:spPr>
          <a:xfrm>
            <a:off x="6954688" y="1971776"/>
            <a:ext cx="2280040" cy="923330"/>
          </a:xfrm>
          <a:prstGeom prst="rect">
            <a:avLst/>
          </a:prstGeom>
          <a:noFill/>
        </p:spPr>
        <p:txBody>
          <a:bodyPr wrap="square" rtlCol="0">
            <a:spAutoFit/>
          </a:bodyPr>
          <a:lstStyle/>
          <a:p>
            <a:r>
              <a:rPr lang="en-US" dirty="0" smtClean="0">
                <a:solidFill>
                  <a:schemeClr val="bg1"/>
                </a:solidFill>
              </a:rPr>
              <a:t>Russell Henderson – Technical Director,</a:t>
            </a:r>
          </a:p>
          <a:p>
            <a:r>
              <a:rPr lang="en-US" dirty="0" smtClean="0">
                <a:solidFill>
                  <a:schemeClr val="bg1"/>
                </a:solidFill>
              </a:rPr>
              <a:t>SITS Group</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0353" y="2852936"/>
            <a:ext cx="193357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2166" y="2875756"/>
            <a:ext cx="19240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7143" y="2875756"/>
            <a:ext cx="19335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020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25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a:t>
            </a:r>
            <a:r>
              <a:rPr lang="en-US" dirty="0"/>
              <a:t>2</a:t>
            </a:r>
            <a:r>
              <a:rPr lang="en-US" dirty="0" smtClean="0"/>
              <a:t> of 13</a:t>
            </a:r>
            <a:endParaRPr lang="en-US" dirty="0"/>
          </a:p>
        </p:txBody>
      </p:sp>
      <p:sp>
        <p:nvSpPr>
          <p:cNvPr id="9" name="Rectangle 8"/>
          <p:cNvSpPr/>
          <p:nvPr/>
        </p:nvSpPr>
        <p:spPr>
          <a:xfrm>
            <a:off x="-1" y="404664"/>
            <a:ext cx="9144000" cy="923330"/>
          </a:xfrm>
          <a:prstGeom prst="rect">
            <a:avLst/>
          </a:prstGeom>
        </p:spPr>
        <p:txBody>
          <a:bodyPr wrap="square">
            <a:spAutoFit/>
          </a:bodyPr>
          <a:lstStyle/>
          <a:p>
            <a:pPr algn="ctr"/>
            <a:r>
              <a:rPr lang="en-US" sz="5400" u="sng" dirty="0" smtClean="0">
                <a:solidFill>
                  <a:schemeClr val="bg1"/>
                </a:solidFill>
              </a:rPr>
              <a:t>Why are we here?</a:t>
            </a:r>
          </a:p>
        </p:txBody>
      </p:sp>
      <p:pic>
        <p:nvPicPr>
          <p:cNvPr id="10" name="Picture 9"/>
          <p:cNvPicPr>
            <a:picLocks noChangeAspect="1"/>
          </p:cNvPicPr>
          <p:nvPr/>
        </p:nvPicPr>
        <p:blipFill>
          <a:blip r:embed="rId7"/>
          <a:stretch>
            <a:fillRect/>
          </a:stretch>
        </p:blipFill>
        <p:spPr>
          <a:xfrm>
            <a:off x="2123728" y="1615775"/>
            <a:ext cx="2592003" cy="864000"/>
          </a:xfrm>
          <a:prstGeom prst="rect">
            <a:avLst/>
          </a:prstGeom>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0000">
            <a:off x="4403106" y="2013481"/>
            <a:ext cx="2476429" cy="34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94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1000" fill="hold"/>
                                        <p:tgtEl>
                                          <p:spTgt spid="3074"/>
                                        </p:tgtEl>
                                        <p:attrNameLst>
                                          <p:attrName>ppt_w</p:attrName>
                                        </p:attrNameLst>
                                      </p:cBhvr>
                                      <p:tavLst>
                                        <p:tav tm="0">
                                          <p:val>
                                            <p:fltVal val="0"/>
                                          </p:val>
                                        </p:tav>
                                        <p:tav tm="100000">
                                          <p:val>
                                            <p:strVal val="#ppt_w"/>
                                          </p:val>
                                        </p:tav>
                                      </p:tavLst>
                                    </p:anim>
                                    <p:anim calcmode="lin" valueType="num">
                                      <p:cBhvr>
                                        <p:cTn id="11" dur="1000" fill="hold"/>
                                        <p:tgtEl>
                                          <p:spTgt spid="3074"/>
                                        </p:tgtEl>
                                        <p:attrNameLst>
                                          <p:attrName>ppt_h</p:attrName>
                                        </p:attrNameLst>
                                      </p:cBhvr>
                                      <p:tavLst>
                                        <p:tav tm="0">
                                          <p:val>
                                            <p:fltVal val="0"/>
                                          </p:val>
                                        </p:tav>
                                        <p:tav tm="100000">
                                          <p:val>
                                            <p:strVal val="#ppt_h"/>
                                          </p:val>
                                        </p:tav>
                                      </p:tavLst>
                                    </p:anim>
                                    <p:anim calcmode="lin" valueType="num">
                                      <p:cBhvr>
                                        <p:cTn id="12" dur="1000" fill="hold"/>
                                        <p:tgtEl>
                                          <p:spTgt spid="3074"/>
                                        </p:tgtEl>
                                        <p:attrNameLst>
                                          <p:attrName>style.rotation</p:attrName>
                                        </p:attrNameLst>
                                      </p:cBhvr>
                                      <p:tavLst>
                                        <p:tav tm="0">
                                          <p:val>
                                            <p:fltVal val="90"/>
                                          </p:val>
                                        </p:tav>
                                        <p:tav tm="100000">
                                          <p:val>
                                            <p:fltVal val="0"/>
                                          </p:val>
                                        </p:tav>
                                      </p:tavLst>
                                    </p:anim>
                                    <p:animEffect transition="in" filter="fade">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ED7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37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3 of 13</a:t>
            </a:r>
            <a:endParaRPr lang="en-US" dirty="0"/>
          </a:p>
        </p:txBody>
      </p:sp>
      <p:sp>
        <p:nvSpPr>
          <p:cNvPr id="8" name="Rectangle 7"/>
          <p:cNvSpPr/>
          <p:nvPr/>
        </p:nvSpPr>
        <p:spPr>
          <a:xfrm>
            <a:off x="-2" y="188640"/>
            <a:ext cx="9144001" cy="1569660"/>
          </a:xfrm>
          <a:prstGeom prst="rect">
            <a:avLst/>
          </a:prstGeom>
        </p:spPr>
        <p:txBody>
          <a:bodyPr wrap="square">
            <a:spAutoFit/>
          </a:bodyPr>
          <a:lstStyle/>
          <a:p>
            <a:pPr algn="ctr"/>
            <a:r>
              <a:rPr lang="en-US" sz="4800" u="sng" dirty="0" smtClean="0">
                <a:solidFill>
                  <a:schemeClr val="bg1"/>
                </a:solidFill>
              </a:rPr>
              <a:t>What makes a Specialist</a:t>
            </a:r>
          </a:p>
          <a:p>
            <a:pPr algn="ctr"/>
            <a:r>
              <a:rPr lang="en-US" sz="4800" u="sng" dirty="0">
                <a:solidFill>
                  <a:schemeClr val="bg1"/>
                </a:solidFill>
              </a:rPr>
              <a:t>a</a:t>
            </a:r>
            <a:r>
              <a:rPr lang="en-US" sz="4800" u="sng" dirty="0" smtClean="0">
                <a:solidFill>
                  <a:schemeClr val="bg1"/>
                </a:solidFill>
              </a:rPr>
              <a:t>nd why </a:t>
            </a:r>
            <a:r>
              <a:rPr lang="en-US" sz="4800" u="sng" dirty="0" err="1">
                <a:solidFill>
                  <a:schemeClr val="bg1"/>
                </a:solidFill>
              </a:rPr>
              <a:t>S</a:t>
            </a:r>
            <a:r>
              <a:rPr lang="en-US" sz="4800" u="sng" dirty="0" err="1" smtClean="0">
                <a:solidFill>
                  <a:schemeClr val="bg1"/>
                </a:solidFill>
              </a:rPr>
              <a:t>pecialise</a:t>
            </a:r>
            <a:r>
              <a:rPr lang="en-US" sz="4800" u="sng" dirty="0" smtClean="0">
                <a:solidFill>
                  <a:schemeClr val="bg1"/>
                </a:solidFill>
              </a:rPr>
              <a:t>?</a:t>
            </a:r>
          </a:p>
        </p:txBody>
      </p:sp>
      <p:sp>
        <p:nvSpPr>
          <p:cNvPr id="10" name="TextBox 9"/>
          <p:cNvSpPr txBox="1"/>
          <p:nvPr/>
        </p:nvSpPr>
        <p:spPr>
          <a:xfrm>
            <a:off x="-21333" y="2132856"/>
            <a:ext cx="9171038" cy="830997"/>
          </a:xfrm>
          <a:prstGeom prst="rect">
            <a:avLst/>
          </a:prstGeom>
          <a:noFill/>
        </p:spPr>
        <p:txBody>
          <a:bodyPr wrap="square" rtlCol="0">
            <a:spAutoFit/>
          </a:bodyPr>
          <a:lstStyle/>
          <a:p>
            <a:pPr algn="ctr"/>
            <a:r>
              <a:rPr lang="en-GB" sz="2400" dirty="0" smtClean="0">
                <a:solidFill>
                  <a:schemeClr val="bg1"/>
                </a:solidFill>
              </a:rPr>
              <a:t>Cambridge dictionary</a:t>
            </a:r>
            <a:r>
              <a:rPr lang="en-GB" sz="2400" baseline="0" dirty="0" smtClean="0">
                <a:solidFill>
                  <a:schemeClr val="bg1"/>
                </a:solidFill>
              </a:rPr>
              <a:t> meaning</a:t>
            </a:r>
          </a:p>
          <a:p>
            <a:pPr algn="ctr"/>
            <a:r>
              <a:rPr lang="en-GB" sz="2400" dirty="0">
                <a:solidFill>
                  <a:schemeClr val="bg1"/>
                </a:solidFill>
              </a:rPr>
              <a:t>o</a:t>
            </a:r>
            <a:r>
              <a:rPr lang="en-GB" sz="2400" dirty="0" smtClean="0">
                <a:solidFill>
                  <a:schemeClr val="bg1"/>
                </a:solidFill>
              </a:rPr>
              <a:t>f ‘Specialist’:</a:t>
            </a:r>
            <a:endParaRPr lang="en-GB" sz="2400" dirty="0"/>
          </a:p>
        </p:txBody>
      </p:sp>
      <p:sp>
        <p:nvSpPr>
          <p:cNvPr id="12" name="TextBox 11"/>
          <p:cNvSpPr txBox="1"/>
          <p:nvPr/>
        </p:nvSpPr>
        <p:spPr>
          <a:xfrm>
            <a:off x="13519" y="3605310"/>
            <a:ext cx="9144000" cy="1107996"/>
          </a:xfrm>
          <a:prstGeom prst="rect">
            <a:avLst/>
          </a:prstGeom>
          <a:noFill/>
        </p:spPr>
        <p:txBody>
          <a:bodyPr wrap="square" rtlCol="0">
            <a:spAutoFit/>
          </a:bodyPr>
          <a:lstStyle/>
          <a:p>
            <a:pPr algn="ctr"/>
            <a:r>
              <a:rPr lang="en-GB" sz="2400" dirty="0" smtClean="0">
                <a:solidFill>
                  <a:schemeClr val="bg1"/>
                </a:solidFill>
                <a:latin typeface="Segoe Print" panose="02000600000000000000" pitchFamily="2" charset="0"/>
              </a:rPr>
              <a:t>“someone who has a lot of </a:t>
            </a:r>
            <a:r>
              <a:rPr lang="en-GB" sz="2400" u="sng" dirty="0" smtClean="0">
                <a:solidFill>
                  <a:schemeClr val="bg1"/>
                </a:solidFill>
                <a:latin typeface="Segoe Print" panose="02000600000000000000" pitchFamily="2" charset="0"/>
              </a:rPr>
              <a:t>experience</a:t>
            </a:r>
            <a:r>
              <a:rPr lang="en-GB" sz="2400" dirty="0" smtClean="0">
                <a:solidFill>
                  <a:schemeClr val="bg1"/>
                </a:solidFill>
                <a:latin typeface="Segoe Print" panose="02000600000000000000" pitchFamily="2" charset="0"/>
              </a:rPr>
              <a:t>, </a:t>
            </a:r>
            <a:r>
              <a:rPr lang="en-GB" sz="2400" u="sng" dirty="0" smtClean="0">
                <a:solidFill>
                  <a:schemeClr val="bg1"/>
                </a:solidFill>
                <a:latin typeface="Segoe Print" panose="02000600000000000000" pitchFamily="2" charset="0"/>
              </a:rPr>
              <a:t>knowledge</a:t>
            </a:r>
            <a:r>
              <a:rPr lang="en-GB" sz="2400" dirty="0" smtClean="0">
                <a:solidFill>
                  <a:schemeClr val="bg1"/>
                </a:solidFill>
                <a:latin typeface="Segoe Print" panose="02000600000000000000" pitchFamily="2" charset="0"/>
              </a:rPr>
              <a:t>, or </a:t>
            </a:r>
            <a:r>
              <a:rPr lang="en-GB" sz="2400" u="sng" dirty="0" smtClean="0">
                <a:solidFill>
                  <a:schemeClr val="bg1"/>
                </a:solidFill>
                <a:latin typeface="Segoe Print" panose="02000600000000000000" pitchFamily="2" charset="0"/>
              </a:rPr>
              <a:t>skill</a:t>
            </a:r>
            <a:r>
              <a:rPr lang="en-GB" sz="2400" dirty="0" smtClean="0">
                <a:solidFill>
                  <a:schemeClr val="bg1"/>
                </a:solidFill>
                <a:latin typeface="Segoe Print" panose="02000600000000000000" pitchFamily="2" charset="0"/>
              </a:rPr>
              <a:t> in a particular subject”</a:t>
            </a:r>
          </a:p>
          <a:p>
            <a:endParaRPr lang="en-GB" dirty="0"/>
          </a:p>
        </p:txBody>
      </p:sp>
    </p:spTree>
    <p:extLst>
      <p:ext uri="{BB962C8B-B14F-4D97-AF65-F5344CB8AC3E}">
        <p14:creationId xmlns:p14="http://schemas.microsoft.com/office/powerpoint/2010/main" val="3058614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53845" cy="6877184"/>
          </a:xfrm>
          <a:prstGeom prst="rect">
            <a:avLst/>
          </a:prstGeom>
          <a:solidFill>
            <a:srgbClr val="75B5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124744"/>
            <a:ext cx="5531042" cy="44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67331" y="6141258"/>
            <a:ext cx="1773200" cy="565256"/>
          </a:xfrm>
          <a:prstGeom prst="rect">
            <a:avLst/>
          </a:prstGeom>
        </p:spPr>
      </p:pic>
      <p:pic>
        <p:nvPicPr>
          <p:cNvPr id="8" name="Picture 7" descr="globe.png"/>
          <p:cNvPicPr>
            <a:picLocks noChangeAspect="1"/>
          </p:cNvPicPr>
          <p:nvPr/>
        </p:nvPicPr>
        <p:blipFill>
          <a:blip r:embed="rId7"/>
          <a:srcRect l="32718" b="25980"/>
          <a:stretch>
            <a:fillRect/>
          </a:stretch>
        </p:blipFill>
        <p:spPr>
          <a:xfrm>
            <a:off x="0" y="3819339"/>
            <a:ext cx="2687555" cy="3048000"/>
          </a:xfrm>
          <a:prstGeom prst="rect">
            <a:avLst/>
          </a:prstGeom>
        </p:spPr>
      </p:pic>
      <p:sp>
        <p:nvSpPr>
          <p:cNvPr id="9"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4 of 13</a:t>
            </a:r>
            <a:endParaRPr lang="en-US" dirty="0"/>
          </a:p>
        </p:txBody>
      </p:sp>
      <p:sp>
        <p:nvSpPr>
          <p:cNvPr id="10" name="TextBox 9"/>
          <p:cNvSpPr txBox="1"/>
          <p:nvPr/>
        </p:nvSpPr>
        <p:spPr>
          <a:xfrm>
            <a:off x="9845" y="188640"/>
            <a:ext cx="9161193" cy="1200329"/>
          </a:xfrm>
          <a:prstGeom prst="rect">
            <a:avLst/>
          </a:prstGeom>
          <a:noFill/>
        </p:spPr>
        <p:txBody>
          <a:bodyPr wrap="square" rtlCol="0">
            <a:spAutoFit/>
          </a:bodyPr>
          <a:lstStyle/>
          <a:p>
            <a:pPr algn="ctr"/>
            <a:r>
              <a:rPr lang="en-GB" sz="5400" u="sng" dirty="0" smtClean="0">
                <a:solidFill>
                  <a:schemeClr val="bg1"/>
                </a:solidFill>
              </a:rPr>
              <a:t>Recognition of specialising</a:t>
            </a:r>
            <a:endParaRPr lang="en-US" sz="5400" u="sng" dirty="0" smtClean="0">
              <a:solidFill>
                <a:schemeClr val="bg1"/>
              </a:solidFill>
            </a:endParaRPr>
          </a:p>
          <a:p>
            <a:pPr algn="ctr"/>
            <a:endParaRPr lang="en-GB" dirty="0"/>
          </a:p>
        </p:txBody>
      </p:sp>
      <p:pic>
        <p:nvPicPr>
          <p:cNvPr id="614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6446" y="1124744"/>
            <a:ext cx="5561590" cy="44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9733" y="1148273"/>
            <a:ext cx="3723138" cy="44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3764" y="1160241"/>
            <a:ext cx="1638845"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6662" y="1160241"/>
            <a:ext cx="1673869"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5109" y="2535365"/>
            <a:ext cx="1755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44208" y="2564904"/>
            <a:ext cx="1755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91315" y="1130880"/>
            <a:ext cx="1755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87555" y="1119484"/>
            <a:ext cx="1755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021632" y="3025043"/>
            <a:ext cx="337934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16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subTnLst>
                                    <p:set>
                                      <p:cBhvr override="childStyle">
                                        <p:cTn dur="1" fill="hold" display="0" masterRel="nextClick" afterEffect="1"/>
                                        <p:tgtEl>
                                          <p:spTgt spid="614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heel(1)">
                                      <p:cBhvr>
                                        <p:cTn id="12" dur="2000"/>
                                        <p:tgtEl>
                                          <p:spTgt spid="6147"/>
                                        </p:tgtEl>
                                      </p:cBhvr>
                                    </p:animEffect>
                                  </p:childTnLst>
                                  <p:subTnLst>
                                    <p:set>
                                      <p:cBhvr override="childStyle">
                                        <p:cTn dur="1" fill="hold" display="0" masterRel="nextClick" afterEffect="1"/>
                                        <p:tgtEl>
                                          <p:spTgt spid="614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wheel(1)">
                                      <p:cBhvr>
                                        <p:cTn id="17" dur="2000"/>
                                        <p:tgtEl>
                                          <p:spTgt spid="6149"/>
                                        </p:tgtEl>
                                      </p:cBhvr>
                                    </p:animEffect>
                                  </p:childTnLst>
                                  <p:subTnLst>
                                    <p:set>
                                      <p:cBhvr override="childStyle">
                                        <p:cTn dur="1" fill="hold" display="0" masterRel="nextClick" afterEffect="1"/>
                                        <p:tgtEl>
                                          <p:spTgt spid="614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150"/>
                                        </p:tgtEl>
                                        <p:attrNameLst>
                                          <p:attrName>style.visibility</p:attrName>
                                        </p:attrNameLst>
                                      </p:cBhvr>
                                      <p:to>
                                        <p:strVal val="visible"/>
                                      </p:to>
                                    </p:set>
                                    <p:animEffect transition="in" filter="wheel(1)">
                                      <p:cBhvr>
                                        <p:cTn id="22" dur="2000"/>
                                        <p:tgtEl>
                                          <p:spTgt spid="6150"/>
                                        </p:tgtEl>
                                      </p:cBhvr>
                                    </p:animEffect>
                                  </p:childTnLst>
                                </p:cTn>
                              </p:par>
                              <p:par>
                                <p:cTn id="23" presetID="21" presetClass="entr" presetSubtype="1" fill="hold" nodeType="withEffect">
                                  <p:stCondLst>
                                    <p:cond delay="0"/>
                                  </p:stCondLst>
                                  <p:childTnLst>
                                    <p:set>
                                      <p:cBhvr>
                                        <p:cTn id="24" dur="1" fill="hold">
                                          <p:stCondLst>
                                            <p:cond delay="0"/>
                                          </p:stCondLst>
                                        </p:cTn>
                                        <p:tgtEl>
                                          <p:spTgt spid="6151"/>
                                        </p:tgtEl>
                                        <p:attrNameLst>
                                          <p:attrName>style.visibility</p:attrName>
                                        </p:attrNameLst>
                                      </p:cBhvr>
                                      <p:to>
                                        <p:strVal val="visible"/>
                                      </p:to>
                                    </p:set>
                                    <p:animEffect transition="in" filter="wheel(1)">
                                      <p:cBhvr>
                                        <p:cTn id="25" dur="2000"/>
                                        <p:tgtEl>
                                          <p:spTgt spid="6151"/>
                                        </p:tgtEl>
                                      </p:cBhvr>
                                    </p:animEffect>
                                  </p:childTnLst>
                                </p:cTn>
                              </p:par>
                              <p:par>
                                <p:cTn id="26" presetID="21" presetClass="entr" presetSubtype="1" fill="hold" nodeType="with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wheel(1)">
                                      <p:cBhvr>
                                        <p:cTn id="28" dur="2000"/>
                                        <p:tgtEl>
                                          <p:spTgt spid="6152"/>
                                        </p:tgtEl>
                                      </p:cBhvr>
                                    </p:animEffect>
                                  </p:childTnLst>
                                </p:cTn>
                              </p:par>
                              <p:par>
                                <p:cTn id="29" presetID="21" presetClass="entr" presetSubtype="1" fill="hold" nodeType="withEffect">
                                  <p:stCondLst>
                                    <p:cond delay="0"/>
                                  </p:stCondLst>
                                  <p:childTnLst>
                                    <p:set>
                                      <p:cBhvr>
                                        <p:cTn id="30" dur="1" fill="hold">
                                          <p:stCondLst>
                                            <p:cond delay="0"/>
                                          </p:stCondLst>
                                        </p:cTn>
                                        <p:tgtEl>
                                          <p:spTgt spid="6153"/>
                                        </p:tgtEl>
                                        <p:attrNameLst>
                                          <p:attrName>style.visibility</p:attrName>
                                        </p:attrNameLst>
                                      </p:cBhvr>
                                      <p:to>
                                        <p:strVal val="visible"/>
                                      </p:to>
                                    </p:set>
                                    <p:animEffect transition="in" filter="wheel(1)">
                                      <p:cBhvr>
                                        <p:cTn id="31" dur="2000"/>
                                        <p:tgtEl>
                                          <p:spTgt spid="6153"/>
                                        </p:tgtEl>
                                      </p:cBhvr>
                                    </p:animEffect>
                                  </p:childTnLst>
                                </p:cTn>
                              </p:par>
                              <p:par>
                                <p:cTn id="32" presetID="21" presetClass="entr" presetSubtype="1" fill="hold" nodeType="withEffect">
                                  <p:stCondLst>
                                    <p:cond delay="0"/>
                                  </p:stCondLst>
                                  <p:childTnLst>
                                    <p:set>
                                      <p:cBhvr>
                                        <p:cTn id="33" dur="1" fill="hold">
                                          <p:stCondLst>
                                            <p:cond delay="0"/>
                                          </p:stCondLst>
                                        </p:cTn>
                                        <p:tgtEl>
                                          <p:spTgt spid="6156"/>
                                        </p:tgtEl>
                                        <p:attrNameLst>
                                          <p:attrName>style.visibility</p:attrName>
                                        </p:attrNameLst>
                                      </p:cBhvr>
                                      <p:to>
                                        <p:strVal val="visible"/>
                                      </p:to>
                                    </p:set>
                                    <p:animEffect transition="in" filter="wheel(1)">
                                      <p:cBhvr>
                                        <p:cTn id="34" dur="2000"/>
                                        <p:tgtEl>
                                          <p:spTgt spid="6156"/>
                                        </p:tgtEl>
                                      </p:cBhvr>
                                    </p:animEffect>
                                  </p:childTnLst>
                                </p:cTn>
                              </p:par>
                              <p:par>
                                <p:cTn id="35" presetID="21" presetClass="entr" presetSubtype="1" fill="hold" nodeType="withEffect">
                                  <p:stCondLst>
                                    <p:cond delay="0"/>
                                  </p:stCondLst>
                                  <p:childTnLst>
                                    <p:set>
                                      <p:cBhvr>
                                        <p:cTn id="36" dur="1" fill="hold">
                                          <p:stCondLst>
                                            <p:cond delay="0"/>
                                          </p:stCondLst>
                                        </p:cTn>
                                        <p:tgtEl>
                                          <p:spTgt spid="6154"/>
                                        </p:tgtEl>
                                        <p:attrNameLst>
                                          <p:attrName>style.visibility</p:attrName>
                                        </p:attrNameLst>
                                      </p:cBhvr>
                                      <p:to>
                                        <p:strVal val="visible"/>
                                      </p:to>
                                    </p:set>
                                    <p:animEffect transition="in" filter="wheel(1)">
                                      <p:cBhvr>
                                        <p:cTn id="37" dur="2000"/>
                                        <p:tgtEl>
                                          <p:spTgt spid="6154"/>
                                        </p:tgtEl>
                                      </p:cBhvr>
                                    </p:animEffect>
                                  </p:childTnLst>
                                </p:cTn>
                              </p:par>
                              <p:par>
                                <p:cTn id="38" presetID="21" presetClass="entr" presetSubtype="1" fill="hold" nodeType="withEffect">
                                  <p:stCondLst>
                                    <p:cond delay="0"/>
                                  </p:stCondLst>
                                  <p:childTnLst>
                                    <p:set>
                                      <p:cBhvr>
                                        <p:cTn id="39" dur="1" fill="hold">
                                          <p:stCondLst>
                                            <p:cond delay="0"/>
                                          </p:stCondLst>
                                        </p:cTn>
                                        <p:tgtEl>
                                          <p:spTgt spid="6155"/>
                                        </p:tgtEl>
                                        <p:attrNameLst>
                                          <p:attrName>style.visibility</p:attrName>
                                        </p:attrNameLst>
                                      </p:cBhvr>
                                      <p:to>
                                        <p:strVal val="visible"/>
                                      </p:to>
                                    </p:set>
                                    <p:animEffect transition="in" filter="wheel(1)">
                                      <p:cBhvr>
                                        <p:cTn id="40" dur="20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25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a:t>
            </a:r>
            <a:r>
              <a:rPr lang="en-US" dirty="0"/>
              <a:t>5</a:t>
            </a:r>
            <a:r>
              <a:rPr lang="en-US" dirty="0" smtClean="0"/>
              <a:t> of 13</a:t>
            </a:r>
          </a:p>
        </p:txBody>
      </p:sp>
      <p:sp>
        <p:nvSpPr>
          <p:cNvPr id="8" name="Rectangle 7"/>
          <p:cNvSpPr/>
          <p:nvPr/>
        </p:nvSpPr>
        <p:spPr>
          <a:xfrm>
            <a:off x="-4" y="3659833"/>
            <a:ext cx="9144001" cy="830997"/>
          </a:xfrm>
          <a:prstGeom prst="rect">
            <a:avLst/>
          </a:prstGeom>
        </p:spPr>
        <p:txBody>
          <a:bodyPr wrap="square">
            <a:spAutoFit/>
          </a:bodyPr>
          <a:lstStyle/>
          <a:p>
            <a:pPr algn="ctr"/>
            <a:r>
              <a:rPr lang="en-GB" sz="2400" dirty="0" smtClean="0">
                <a:solidFill>
                  <a:schemeClr val="bg1"/>
                </a:solidFill>
                <a:latin typeface="Segoe Print" panose="02000600000000000000" pitchFamily="2" charset="0"/>
              </a:rPr>
              <a:t>“An </a:t>
            </a:r>
            <a:r>
              <a:rPr lang="en-GB" sz="2400" u="sng" dirty="0">
                <a:solidFill>
                  <a:schemeClr val="bg1"/>
                </a:solidFill>
                <a:latin typeface="Segoe Print" panose="02000600000000000000" pitchFamily="2" charset="0"/>
              </a:rPr>
              <a:t>imagined</a:t>
            </a:r>
            <a:r>
              <a:rPr lang="en-GB" sz="2400" dirty="0">
                <a:solidFill>
                  <a:schemeClr val="bg1"/>
                </a:solidFill>
                <a:latin typeface="Segoe Print" panose="02000600000000000000" pitchFamily="2" charset="0"/>
              </a:rPr>
              <a:t> place or state of things in which everything is perfect.”</a:t>
            </a:r>
          </a:p>
        </p:txBody>
      </p:sp>
      <p:sp>
        <p:nvSpPr>
          <p:cNvPr id="9" name="TextBox 8"/>
          <p:cNvSpPr txBox="1"/>
          <p:nvPr/>
        </p:nvSpPr>
        <p:spPr>
          <a:xfrm>
            <a:off x="-2" y="332656"/>
            <a:ext cx="9144001" cy="1200329"/>
          </a:xfrm>
          <a:prstGeom prst="rect">
            <a:avLst/>
          </a:prstGeom>
          <a:noFill/>
        </p:spPr>
        <p:txBody>
          <a:bodyPr wrap="square" rtlCol="0">
            <a:spAutoFit/>
          </a:bodyPr>
          <a:lstStyle/>
          <a:p>
            <a:pPr algn="ctr"/>
            <a:r>
              <a:rPr lang="en-US" sz="5400" u="sng" dirty="0" smtClean="0">
                <a:solidFill>
                  <a:schemeClr val="bg1"/>
                </a:solidFill>
              </a:rPr>
              <a:t>What is utopia?</a:t>
            </a:r>
          </a:p>
          <a:p>
            <a:pPr algn="ctr"/>
            <a:endParaRPr lang="en-GB" dirty="0"/>
          </a:p>
        </p:txBody>
      </p:sp>
      <p:sp>
        <p:nvSpPr>
          <p:cNvPr id="10" name="TextBox 9"/>
          <p:cNvSpPr txBox="1"/>
          <p:nvPr/>
        </p:nvSpPr>
        <p:spPr>
          <a:xfrm>
            <a:off x="1" y="1916832"/>
            <a:ext cx="9143998" cy="1231106"/>
          </a:xfrm>
          <a:prstGeom prst="rect">
            <a:avLst/>
          </a:prstGeom>
          <a:noFill/>
        </p:spPr>
        <p:txBody>
          <a:bodyPr wrap="square" rtlCol="0">
            <a:spAutoFit/>
          </a:bodyPr>
          <a:lstStyle/>
          <a:p>
            <a:pPr algn="ctr"/>
            <a:r>
              <a:rPr lang="en-GB" sz="2800" dirty="0" smtClean="0">
                <a:solidFill>
                  <a:schemeClr val="bg1"/>
                </a:solidFill>
              </a:rPr>
              <a:t>Cambridge dictionary</a:t>
            </a:r>
            <a:r>
              <a:rPr lang="en-GB" sz="2800" baseline="0" dirty="0" smtClean="0">
                <a:solidFill>
                  <a:schemeClr val="bg1"/>
                </a:solidFill>
              </a:rPr>
              <a:t> meaning</a:t>
            </a:r>
          </a:p>
          <a:p>
            <a:pPr algn="ctr"/>
            <a:r>
              <a:rPr lang="en-GB" sz="2800" dirty="0" smtClean="0">
                <a:solidFill>
                  <a:schemeClr val="bg1"/>
                </a:solidFill>
              </a:rPr>
              <a:t>of ‘Utopia’:</a:t>
            </a:r>
            <a:endParaRPr lang="en-GB" sz="2800" dirty="0" smtClean="0"/>
          </a:p>
          <a:p>
            <a:endParaRPr lang="en-GB" dirty="0"/>
          </a:p>
        </p:txBody>
      </p:sp>
    </p:spTree>
    <p:extLst>
      <p:ext uri="{BB962C8B-B14F-4D97-AF65-F5344CB8AC3E}">
        <p14:creationId xmlns:p14="http://schemas.microsoft.com/office/powerpoint/2010/main" val="1620253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ED7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37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a:t>
            </a:r>
            <a:r>
              <a:rPr lang="en-US" dirty="0"/>
              <a:t>6</a:t>
            </a:r>
            <a:r>
              <a:rPr lang="en-US" dirty="0" smtClean="0"/>
              <a:t> of 13</a:t>
            </a:r>
            <a:endParaRPr lang="en-US" dirty="0"/>
          </a:p>
        </p:txBody>
      </p:sp>
      <p:sp>
        <p:nvSpPr>
          <p:cNvPr id="8" name="Rectangle 7"/>
          <p:cNvSpPr/>
          <p:nvPr/>
        </p:nvSpPr>
        <p:spPr>
          <a:xfrm>
            <a:off x="9845" y="476672"/>
            <a:ext cx="9121595" cy="1569660"/>
          </a:xfrm>
          <a:prstGeom prst="rect">
            <a:avLst/>
          </a:prstGeom>
        </p:spPr>
        <p:txBody>
          <a:bodyPr wrap="square">
            <a:spAutoFit/>
          </a:bodyPr>
          <a:lstStyle/>
          <a:p>
            <a:pPr algn="ctr"/>
            <a:r>
              <a:rPr lang="en-US" sz="4800" u="sng" dirty="0" smtClean="0">
                <a:solidFill>
                  <a:schemeClr val="bg1"/>
                </a:solidFill>
              </a:rPr>
              <a:t>If </a:t>
            </a:r>
            <a:r>
              <a:rPr lang="en-US" sz="4800" u="sng" dirty="0" smtClean="0">
                <a:solidFill>
                  <a:schemeClr val="bg1"/>
                </a:solidFill>
              </a:rPr>
              <a:t>utopian cloud </a:t>
            </a:r>
            <a:r>
              <a:rPr lang="en-US" sz="4800" u="sng" dirty="0" smtClean="0">
                <a:solidFill>
                  <a:schemeClr val="bg1"/>
                </a:solidFill>
              </a:rPr>
              <a:t>‘did’ exist what would it look like?</a:t>
            </a:r>
            <a:endParaRPr lang="en-US" sz="4800" u="sng" dirty="0">
              <a:solidFill>
                <a:schemeClr val="bg1"/>
              </a:solidFill>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776" y="2132856"/>
            <a:ext cx="4364767"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177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53845" cy="6877184"/>
          </a:xfrm>
          <a:prstGeom prst="rect">
            <a:avLst/>
          </a:prstGeom>
          <a:solidFill>
            <a:srgbClr val="75B5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6" name="Rectangle 5"/>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8" name="Picture 7"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9"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a:t>
            </a:r>
            <a:r>
              <a:rPr lang="en-US" dirty="0"/>
              <a:t>7</a:t>
            </a:r>
            <a:r>
              <a:rPr lang="en-US" dirty="0" smtClean="0"/>
              <a:t> of 13</a:t>
            </a:r>
            <a:endParaRPr lang="en-US" dirty="0"/>
          </a:p>
        </p:txBody>
      </p:sp>
      <p:sp>
        <p:nvSpPr>
          <p:cNvPr id="2" name="Rectangle 1"/>
          <p:cNvSpPr/>
          <p:nvPr/>
        </p:nvSpPr>
        <p:spPr>
          <a:xfrm>
            <a:off x="-10348" y="476672"/>
            <a:ext cx="9144000" cy="1569660"/>
          </a:xfrm>
          <a:prstGeom prst="rect">
            <a:avLst/>
          </a:prstGeom>
        </p:spPr>
        <p:txBody>
          <a:bodyPr wrap="square">
            <a:spAutoFit/>
          </a:bodyPr>
          <a:lstStyle/>
          <a:p>
            <a:pPr algn="ctr"/>
            <a:r>
              <a:rPr lang="en-US" sz="4800" u="sng" dirty="0" smtClean="0">
                <a:solidFill>
                  <a:schemeClr val="bg1"/>
                </a:solidFill>
              </a:rPr>
              <a:t>The reality of Cloud today for businesses</a:t>
            </a:r>
          </a:p>
        </p:txBody>
      </p:sp>
      <p:sp>
        <p:nvSpPr>
          <p:cNvPr id="3" name="Rectangle 2"/>
          <p:cNvSpPr/>
          <p:nvPr/>
        </p:nvSpPr>
        <p:spPr>
          <a:xfrm>
            <a:off x="9845" y="2711343"/>
            <a:ext cx="9123807" cy="923330"/>
          </a:xfrm>
          <a:prstGeom prst="rect">
            <a:avLst/>
          </a:prstGeom>
        </p:spPr>
        <p:txBody>
          <a:bodyPr wrap="square">
            <a:spAutoFit/>
          </a:bodyPr>
          <a:lstStyle/>
          <a:p>
            <a:pPr algn="ctr"/>
            <a:r>
              <a:rPr lang="en-US" sz="5400" dirty="0" smtClean="0">
                <a:solidFill>
                  <a:schemeClr val="bg1"/>
                </a:solidFill>
              </a:rPr>
              <a:t>Public cloud</a:t>
            </a:r>
          </a:p>
        </p:txBody>
      </p:sp>
    </p:spTree>
    <p:extLst>
      <p:ext uri="{BB962C8B-B14F-4D97-AF65-F5344CB8AC3E}">
        <p14:creationId xmlns:p14="http://schemas.microsoft.com/office/powerpoint/2010/main" val="2362883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53845" cy="6877184"/>
          </a:xfrm>
          <a:prstGeom prst="rect">
            <a:avLst/>
          </a:prstGeom>
          <a:solidFill>
            <a:srgbClr val="25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background_header_shapes.png"/>
          <p:cNvPicPr>
            <a:picLocks noChangeAspect="1"/>
          </p:cNvPicPr>
          <p:nvPr/>
        </p:nvPicPr>
        <p:blipFill>
          <a:blip r:embed="rId3">
            <a:lum bright="-41000" contrast="41000"/>
            <a:alphaModFix amt="53000"/>
          </a:blip>
          <a:srcRect l="22640" r="24509" b="534"/>
          <a:stretch>
            <a:fillRect/>
          </a:stretch>
        </p:blipFill>
        <p:spPr>
          <a:xfrm>
            <a:off x="0" y="-16712"/>
            <a:ext cx="9171038" cy="6874712"/>
          </a:xfrm>
          <a:prstGeom prst="rect">
            <a:avLst/>
          </a:prstGeom>
        </p:spPr>
      </p:pic>
      <p:sp>
        <p:nvSpPr>
          <p:cNvPr id="4" name="Rectangle 3"/>
          <p:cNvSpPr/>
          <p:nvPr/>
        </p:nvSpPr>
        <p:spPr>
          <a:xfrm>
            <a:off x="9845" y="5886570"/>
            <a:ext cx="9144000" cy="990614"/>
          </a:xfrm>
          <a:prstGeom prst="rect">
            <a:avLst/>
          </a:prstGeom>
          <a:gradFill>
            <a:gsLst>
              <a:gs pos="0">
                <a:schemeClr val="bg1">
                  <a:alpha val="0"/>
                </a:schemeClr>
              </a:gs>
              <a:gs pos="100000">
                <a:srgbClr val="113267"/>
              </a:gs>
            </a:gsLst>
            <a:lin ang="3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067331" y="6141258"/>
            <a:ext cx="1773200" cy="565256"/>
          </a:xfrm>
          <a:prstGeom prst="rect">
            <a:avLst/>
          </a:prstGeom>
        </p:spPr>
      </p:pic>
      <p:pic>
        <p:nvPicPr>
          <p:cNvPr id="6" name="Picture 5" descr="globe.png"/>
          <p:cNvPicPr>
            <a:picLocks noChangeAspect="1"/>
          </p:cNvPicPr>
          <p:nvPr/>
        </p:nvPicPr>
        <p:blipFill>
          <a:blip r:embed="rId6"/>
          <a:srcRect l="32718" b="25980"/>
          <a:stretch>
            <a:fillRect/>
          </a:stretch>
        </p:blipFill>
        <p:spPr>
          <a:xfrm>
            <a:off x="0" y="3819339"/>
            <a:ext cx="2687555" cy="3048000"/>
          </a:xfrm>
          <a:prstGeom prst="rect">
            <a:avLst/>
          </a:prstGeom>
        </p:spPr>
      </p:pic>
      <p:sp>
        <p:nvSpPr>
          <p:cNvPr id="7" name="Slide Number Placeholder 13"/>
          <p:cNvSpPr>
            <a:spLocks noGrp="1"/>
          </p:cNvSpPr>
          <p:nvPr>
            <p:ph type="sldNum" sz="quarter" idx="4294967295"/>
          </p:nvPr>
        </p:nvSpPr>
        <p:spPr>
          <a:xfrm>
            <a:off x="3514538" y="6285855"/>
            <a:ext cx="2133600" cy="365125"/>
          </a:xfrm>
          <a:prstGeom prst="rect">
            <a:avLst/>
          </a:prstGeom>
        </p:spPr>
        <p:txBody>
          <a:bodyPr vert="horz" lIns="91440" tIns="45720" rIns="91440" bIns="45720" rtlCol="0" anchor="ctr"/>
          <a:lstStyle>
            <a:lvl1pPr algn="ctr">
              <a:defRPr sz="1200" b="1" i="0" baseline="0">
                <a:solidFill>
                  <a:schemeClr val="bg1"/>
                </a:solidFill>
                <a:latin typeface="Myriad Pro"/>
              </a:defRPr>
            </a:lvl1pPr>
          </a:lstStyle>
          <a:p>
            <a:r>
              <a:rPr lang="en-US" dirty="0" smtClean="0"/>
              <a:t>Page </a:t>
            </a:r>
            <a:r>
              <a:rPr lang="en-US" dirty="0"/>
              <a:t>8</a:t>
            </a:r>
            <a:r>
              <a:rPr lang="en-US" dirty="0" smtClean="0"/>
              <a:t> of 13</a:t>
            </a:r>
            <a:endParaRPr lang="en-US" dirty="0"/>
          </a:p>
        </p:txBody>
      </p:sp>
      <p:sp>
        <p:nvSpPr>
          <p:cNvPr id="10" name="Rectangle 9"/>
          <p:cNvSpPr/>
          <p:nvPr/>
        </p:nvSpPr>
        <p:spPr>
          <a:xfrm>
            <a:off x="-10348" y="476672"/>
            <a:ext cx="9144000" cy="1569660"/>
          </a:xfrm>
          <a:prstGeom prst="rect">
            <a:avLst/>
          </a:prstGeom>
        </p:spPr>
        <p:txBody>
          <a:bodyPr wrap="square">
            <a:spAutoFit/>
          </a:bodyPr>
          <a:lstStyle/>
          <a:p>
            <a:pPr algn="ctr"/>
            <a:r>
              <a:rPr lang="en-US" sz="4800" u="sng" dirty="0" smtClean="0">
                <a:solidFill>
                  <a:schemeClr val="bg1"/>
                </a:solidFill>
              </a:rPr>
              <a:t>The reality of Cloud today for businesses</a:t>
            </a:r>
          </a:p>
        </p:txBody>
      </p:sp>
      <p:sp>
        <p:nvSpPr>
          <p:cNvPr id="11" name="Rectangle 10"/>
          <p:cNvSpPr/>
          <p:nvPr/>
        </p:nvSpPr>
        <p:spPr>
          <a:xfrm>
            <a:off x="9845" y="2711343"/>
            <a:ext cx="9123807" cy="923330"/>
          </a:xfrm>
          <a:prstGeom prst="rect">
            <a:avLst/>
          </a:prstGeom>
        </p:spPr>
        <p:txBody>
          <a:bodyPr wrap="square">
            <a:spAutoFit/>
          </a:bodyPr>
          <a:lstStyle/>
          <a:p>
            <a:pPr algn="ctr"/>
            <a:r>
              <a:rPr lang="en-US" sz="5400" dirty="0" smtClean="0">
                <a:solidFill>
                  <a:schemeClr val="bg1"/>
                </a:solidFill>
              </a:rPr>
              <a:t>Private cloud</a:t>
            </a:r>
          </a:p>
        </p:txBody>
      </p:sp>
    </p:spTree>
    <p:extLst>
      <p:ext uri="{BB962C8B-B14F-4D97-AF65-F5344CB8AC3E}">
        <p14:creationId xmlns:p14="http://schemas.microsoft.com/office/powerpoint/2010/main" val="1995386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1338FD1942DF488B2C6CE693CF990B" ma:contentTypeVersion="" ma:contentTypeDescription="Create a new document." ma:contentTypeScope="" ma:versionID="bd81bc6d47626b4b355162e259176126">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CB959-0D60-4182-9570-497AEF4D606F}">
  <ds:schemaRefs>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69B44B83-C766-4FB1-B7F2-EBC1A8341AB2}">
  <ds:schemaRefs>
    <ds:schemaRef ds:uri="http://schemas.microsoft.com/sharepoint/v3/contenttype/forms"/>
  </ds:schemaRefs>
</ds:datastoreItem>
</file>

<file path=customXml/itemProps3.xml><?xml version="1.0" encoding="utf-8"?>
<ds:datastoreItem xmlns:ds="http://schemas.openxmlformats.org/officeDocument/2006/customXml" ds:itemID="{BBC7C104-9426-4226-8815-0CC8B4874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2133</TotalTime>
  <Words>1159</Words>
  <Application>Microsoft Office PowerPoint</Application>
  <PresentationFormat>On-screen Show (4:3)</PresentationFormat>
  <Paragraphs>232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Holliday</dc:creator>
  <cp:lastModifiedBy>Phil Cambers</cp:lastModifiedBy>
  <cp:revision>47</cp:revision>
  <dcterms:created xsi:type="dcterms:W3CDTF">2015-02-19T09:50:47Z</dcterms:created>
  <dcterms:modified xsi:type="dcterms:W3CDTF">2015-03-02T16:55:26Z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0x010100241338FD1942DF488B2C6CE693CF990B</vt:lpwstr>
  </property>
</Properties>
</file>