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89" r:id="rId4"/>
    <p:sldId id="260" r:id="rId5"/>
    <p:sldId id="286" r:id="rId6"/>
    <p:sldId id="261" r:id="rId7"/>
    <p:sldId id="287" r:id="rId8"/>
    <p:sldId id="283" r:id="rId9"/>
    <p:sldId id="285" r:id="rId10"/>
    <p:sldId id="271" r:id="rId11"/>
    <p:sldId id="288" r:id="rId12"/>
    <p:sldId id="290" r:id="rId13"/>
    <p:sldId id="293" r:id="rId14"/>
    <p:sldId id="292" r:id="rId15"/>
    <p:sldId id="263" r:id="rId1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800080"/>
    <a:srgbClr val="8E4F94"/>
    <a:srgbClr val="9A4D9E"/>
    <a:srgbClr val="83388A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5137" autoAdjust="0"/>
  </p:normalViewPr>
  <p:slideViewPr>
    <p:cSldViewPr snapToGrid="0" showGuides="1">
      <p:cViewPr>
        <p:scale>
          <a:sx n="98" d="100"/>
          <a:sy n="98" d="100"/>
        </p:scale>
        <p:origin x="-1380" y="6"/>
      </p:cViewPr>
      <p:guideLst>
        <p:guide orient="horz" pos="2160"/>
        <p:guide orient="horz" pos="506"/>
        <p:guide orient="horz" pos="928"/>
        <p:guide pos="2880"/>
        <p:guide pos="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750" y="-120"/>
      </p:cViewPr>
      <p:guideLst>
        <p:guide orient="horz" pos="3128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980F3-37CF-421B-9773-238C446590F5}" type="datetimeFigureOut">
              <a:rPr lang="en-GB" smtClean="0"/>
              <a:t>20/02/2015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7FD9-57C0-4A77-87BD-F07B95E4C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2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3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4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2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22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6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6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6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65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altLang="en-US" b="0" baseline="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27FD9-57C0-4A77-87BD-F07B95E4CB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6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9738" y="6418263"/>
            <a:ext cx="8262937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83388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delivering promises, improving lives</a:t>
            </a:r>
          </a:p>
        </p:txBody>
      </p:sp>
    </p:spTree>
    <p:extLst>
      <p:ext uri="{BB962C8B-B14F-4D97-AF65-F5344CB8AC3E}">
        <p14:creationId xmlns:p14="http://schemas.microsoft.com/office/powerpoint/2010/main" val="383134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6BFD-85A7-4598-80E4-DC43253E6007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9E49-DCAF-4202-97AB-C3A90F708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38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FC09-C5FC-427E-9773-28B92DD9DE4A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AD62-5341-4F26-9921-9B46DC9C3F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9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53CC-37B0-40B2-9CF7-EAD4B59A2264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F230-E6DC-4F61-BCC4-DBD50E646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03C3-9E55-4B33-BF7A-C0ADDCE4AA29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B5F2-C9A5-4EC6-A0A4-BF353249E4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B910-0F06-4993-B90E-2B4980482003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8AD9-93CF-400E-960E-77C40B9D3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51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FE16-E0B5-40F1-B2DD-57F9948F6554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811B-3A6C-47B6-BF8F-96260FF806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6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E467-A825-4C5A-B631-9C6D82C84CA8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DAB4-AF4B-4C15-AB6C-2B6D963F3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0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29F33-963F-4E61-8DE2-628C1715F72B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781B-33EE-482F-BE82-CAE8FE467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1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2DCB-A106-4BFA-90AB-029930637E7D}" type="datetimeFigureOut">
              <a:rPr lang="en-GB"/>
              <a:pPr>
                <a:defRPr/>
              </a:pPr>
              <a:t>20/02/2015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5F8DA-764E-4AE8-AB4B-E77B99D45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3088"/>
            <a:ext cx="8229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39738" y="6418263"/>
            <a:ext cx="8262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rgbClr val="993C8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800080"/>
                </a:solidFill>
              </a:rPr>
              <a:t>delivering promises, improving lives</a:t>
            </a: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66675"/>
            <a:ext cx="13017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73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80008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80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 vert="horz" lIns="91440" tIns="45720" rIns="91440" bIns="45720"/>
          <a:lstStyle>
            <a:lvl1pPr eaLnBrk="0" hangingPunct="0">
              <a:spcBef>
                <a:spcPct val="20000"/>
              </a:spcBef>
              <a:buClr>
                <a:srgbClr val="80008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smtClean="0">
                <a:solidFill>
                  <a:srgbClr val="800080"/>
                </a:solidFill>
              </a:rPr>
              <a:t>delivering promises, improving lives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858963"/>
            <a:ext cx="7162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3312" y="664239"/>
            <a:ext cx="8229600" cy="596900"/>
          </a:xfrm>
        </p:spPr>
        <p:txBody>
          <a:bodyPr/>
          <a:lstStyle/>
          <a:p>
            <a:r>
              <a:rPr lang="en-US" altLang="en-US" sz="4000" dirty="0" smtClean="0">
                <a:latin typeface="Arial" charset="0"/>
                <a:cs typeface="Arial" charset="0"/>
              </a:rPr>
              <a:t>OJEU Procurement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568" y="1310234"/>
            <a:ext cx="89144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50000"/>
              </a:spcBef>
              <a:buClr>
                <a:srgbClr val="80008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charset="0"/>
              </a:rPr>
              <a:t>Capital procurement with minimal revenue tail.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charset="0"/>
              </a:rPr>
              <a:t>Design, supply and build the (WDH owned) network.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charset="0"/>
              </a:rPr>
              <a:t>Commissionaire agreement for public internet access service at no further cost to WDH.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charset="0"/>
              </a:rPr>
              <a:t>Commissionaire to offer free internet service for tenants funded through supporting commercial activities.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charset="0"/>
              </a:rPr>
              <a:t>Profit-sharing agreement in place for longer term.</a:t>
            </a:r>
          </a:p>
          <a:p>
            <a:pPr marL="360363" indent="-360363">
              <a:spcBef>
                <a:spcPct val="50000"/>
              </a:spcBef>
              <a:buClr>
                <a:srgbClr val="80008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atin typeface="Arial" charset="0"/>
              </a:rPr>
              <a:t>Comprehensive digital inclusion support programme.</a:t>
            </a: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640"/>
            <a:ext cx="8229600" cy="596900"/>
          </a:xfrm>
        </p:spPr>
        <p:txBody>
          <a:bodyPr/>
          <a:lstStyle/>
          <a:p>
            <a:r>
              <a:rPr lang="en-GB" dirty="0" smtClean="0"/>
              <a:t>Technical Requirements</a:t>
            </a:r>
            <a:endParaRPr lang="en-GB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19202" y="1291955"/>
            <a:ext cx="8924797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826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>
              <a:spcBef>
                <a:spcPct val="50000"/>
              </a:spcBef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Connectivity across corporate </a:t>
            </a:r>
            <a:r>
              <a:rPr lang="en-GB" altLang="en-US" sz="3200" dirty="0" smtClean="0"/>
              <a:t>WAN</a:t>
            </a: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smtClean="0"/>
              <a:t>c. 300 mbps.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Tenant free internet connectivity </a:t>
            </a:r>
            <a:r>
              <a:rPr lang="en-GB" altLang="en-US" sz="3200" dirty="0" smtClean="0"/>
              <a:t>minimum</a:t>
            </a: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smtClean="0"/>
              <a:t>2 mbps.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Up-scalable speeds for paid-for internet connection service.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Future-proofed network design and hardware.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Open-source/standard preferred</a:t>
            </a:r>
            <a:r>
              <a:rPr lang="en-GB" altLang="en-US" sz="3200" dirty="0" smtClean="0"/>
              <a:t>.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14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0368"/>
            <a:ext cx="8229600" cy="596900"/>
          </a:xfrm>
        </p:spPr>
        <p:txBody>
          <a:bodyPr/>
          <a:lstStyle/>
          <a:p>
            <a:r>
              <a:rPr lang="en-GB" dirty="0" smtClean="0"/>
              <a:t>Maximising the Benefits</a:t>
            </a:r>
            <a:endParaRPr lang="en-GB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09474" y="1583795"/>
            <a:ext cx="8662151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826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Cashable savings on wired network and mobile data charges.</a:t>
            </a:r>
          </a:p>
          <a:p>
            <a:pPr marL="360363" indent="-360363">
              <a:spcBef>
                <a:spcPts val="1200"/>
              </a:spcBef>
              <a:spcAft>
                <a:spcPts val="0"/>
              </a:spcAft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/>
              <a:t>Improved connectivity at </a:t>
            </a:r>
            <a:r>
              <a:rPr lang="en-GB" altLang="en-US" sz="3200" dirty="0" smtClean="0"/>
              <a:t>ILS.</a:t>
            </a:r>
            <a:endParaRPr lang="en-GB" altLang="en-US" sz="3200" dirty="0"/>
          </a:p>
          <a:p>
            <a:pPr marL="360363" indent="-360363">
              <a:spcBef>
                <a:spcPts val="1200"/>
              </a:spcBef>
              <a:spcAft>
                <a:spcPts val="0"/>
              </a:spcAft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Productivity gains from improved mobile connectivity while working on our estates.</a:t>
            </a:r>
          </a:p>
          <a:p>
            <a:pPr marL="360363" indent="-360363">
              <a:spcBef>
                <a:spcPts val="1200"/>
              </a:spcBef>
              <a:spcAft>
                <a:spcPts val="0"/>
              </a:spcAft>
              <a:buClr>
                <a:srgbClr val="800080"/>
              </a:buClr>
              <a:buFontTx/>
              <a:buChar char="•"/>
              <a:tabLst/>
            </a:pPr>
            <a:r>
              <a:rPr lang="en-GB" altLang="en-US" sz="3200" dirty="0" smtClean="0"/>
              <a:t>Hardware fund established to fully remove cost as a barrier to digital inclusion.</a:t>
            </a:r>
          </a:p>
        </p:txBody>
      </p:sp>
    </p:spTree>
    <p:extLst>
      <p:ext uri="{BB962C8B-B14F-4D97-AF65-F5344CB8AC3E}">
        <p14:creationId xmlns:p14="http://schemas.microsoft.com/office/powerpoint/2010/main" val="32195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640"/>
            <a:ext cx="8229600" cy="596900"/>
          </a:xfrm>
        </p:spPr>
        <p:txBody>
          <a:bodyPr/>
          <a:lstStyle/>
          <a:p>
            <a:r>
              <a:rPr lang="en-GB" dirty="0" smtClean="0"/>
              <a:t>Digital Inclusion Programme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41" y="1605709"/>
            <a:ext cx="4675246" cy="42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640"/>
            <a:ext cx="8229600" cy="596900"/>
          </a:xfrm>
        </p:spPr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09475" y="1301683"/>
            <a:ext cx="8778882" cy="48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826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>
              <a:spcBef>
                <a:spcPct val="50000"/>
              </a:spcBef>
              <a:spcAft>
                <a:spcPts val="1680"/>
              </a:spcAft>
              <a:buClr>
                <a:srgbClr val="800080"/>
              </a:buClr>
              <a:buFontTx/>
              <a:buChar char="•"/>
              <a:tabLst>
                <a:tab pos="360363" algn="l"/>
              </a:tabLst>
            </a:pPr>
            <a:r>
              <a:rPr lang="en-GB" altLang="en-US" sz="3000" dirty="0" smtClean="0"/>
              <a:t>Transformation potential of </a:t>
            </a:r>
            <a:r>
              <a:rPr lang="en-GB" altLang="en-US" sz="3000" dirty="0" err="1" smtClean="0"/>
              <a:t>IoT</a:t>
            </a:r>
            <a:r>
              <a:rPr lang="en-GB" altLang="en-US" sz="3000" dirty="0" smtClean="0"/>
              <a:t> is unlimited – but currently uncertain.</a:t>
            </a:r>
          </a:p>
          <a:p>
            <a:pPr marL="360363" indent="-360363">
              <a:spcBef>
                <a:spcPts val="0"/>
              </a:spcBef>
              <a:spcAft>
                <a:spcPts val="1680"/>
              </a:spcAft>
              <a:buClr>
                <a:srgbClr val="800080"/>
              </a:buClr>
              <a:buFontTx/>
              <a:buChar char="•"/>
              <a:tabLst>
                <a:tab pos="360363" algn="l"/>
              </a:tabLst>
            </a:pPr>
            <a:r>
              <a:rPr lang="en-GB" altLang="en-US" sz="3000" dirty="0" smtClean="0"/>
              <a:t>PhD being supported to assess true impact of green technologies in social homes.</a:t>
            </a:r>
          </a:p>
          <a:p>
            <a:pPr marL="360363" indent="-360363">
              <a:spcBef>
                <a:spcPts val="300"/>
              </a:spcBef>
              <a:buClr>
                <a:srgbClr val="800080"/>
              </a:buClr>
              <a:buFontTx/>
              <a:buChar char="•"/>
              <a:tabLst>
                <a:tab pos="360363" algn="l"/>
              </a:tabLst>
            </a:pPr>
            <a:r>
              <a:rPr lang="en-GB" altLang="en-US" sz="3000" dirty="0" smtClean="0"/>
              <a:t>Key IT suppliers acting as an advisory group on:</a:t>
            </a:r>
          </a:p>
          <a:p>
            <a:pPr marL="719138" lvl="1" indent="-358775">
              <a:spcBef>
                <a:spcPts val="300"/>
              </a:spcBef>
              <a:buClr>
                <a:srgbClr val="800080"/>
              </a:buClr>
              <a:buFont typeface="Symbol" panose="05050102010706020507" pitchFamily="18" charset="2"/>
              <a:buChar char="-"/>
              <a:tabLst/>
            </a:pPr>
            <a:r>
              <a:rPr lang="en-GB" altLang="en-US" sz="3000" dirty="0"/>
              <a:t>s</a:t>
            </a:r>
            <a:r>
              <a:rPr lang="en-GB" altLang="en-US" sz="3000" dirty="0" smtClean="0"/>
              <a:t>mart homes/asset management;</a:t>
            </a:r>
          </a:p>
          <a:p>
            <a:pPr marL="719138" lvl="1" indent="-358775">
              <a:spcBef>
                <a:spcPts val="300"/>
              </a:spcBef>
              <a:buClr>
                <a:srgbClr val="800080"/>
              </a:buClr>
              <a:buFont typeface="Symbol" panose="05050102010706020507" pitchFamily="18" charset="2"/>
              <a:buChar char="-"/>
              <a:tabLst/>
            </a:pPr>
            <a:r>
              <a:rPr lang="en-GB" altLang="en-US" sz="3000" dirty="0"/>
              <a:t>t</a:t>
            </a:r>
            <a:r>
              <a:rPr lang="en-GB" altLang="en-US" sz="3000" dirty="0" smtClean="0"/>
              <a:t>rue unified communications with tenants;</a:t>
            </a:r>
          </a:p>
          <a:p>
            <a:pPr marL="719138" lvl="1" indent="-358775">
              <a:spcBef>
                <a:spcPts val="300"/>
              </a:spcBef>
              <a:buClr>
                <a:srgbClr val="800080"/>
              </a:buClr>
              <a:buFont typeface="Symbol" panose="05050102010706020507" pitchFamily="18" charset="2"/>
              <a:buChar char="-"/>
              <a:tabLst/>
            </a:pPr>
            <a:r>
              <a:rPr lang="en-GB" altLang="en-US" sz="3000" dirty="0"/>
              <a:t>e</a:t>
            </a:r>
            <a:r>
              <a:rPr lang="en-GB" altLang="en-US" sz="3000" dirty="0" smtClean="0"/>
              <a:t>ncouraging (and incentivising) channel switch.</a:t>
            </a:r>
          </a:p>
        </p:txBody>
      </p:sp>
    </p:spTree>
    <p:extLst>
      <p:ext uri="{BB962C8B-B14F-4D97-AF65-F5344CB8AC3E}">
        <p14:creationId xmlns:p14="http://schemas.microsoft.com/office/powerpoint/2010/main" val="19258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892334"/>
            <a:ext cx="8229600" cy="596900"/>
          </a:xfrm>
        </p:spPr>
        <p:txBody>
          <a:bodyPr/>
          <a:lstStyle/>
          <a:p>
            <a:r>
              <a:rPr lang="en-US" altLang="en-US" sz="6000" dirty="0" smtClean="0">
                <a:latin typeface="Arial" charset="0"/>
                <a:cs typeface="Arial" charset="0"/>
              </a:rPr>
              <a:t>Any Questions?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24" y="1971464"/>
            <a:ext cx="3871338" cy="38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9738" y="6418263"/>
            <a:ext cx="8262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00080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800080"/>
                </a:solidFill>
              </a:rPr>
              <a:t>delivering promises, improving lives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3363"/>
            <a:ext cx="30257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3495" y="1898830"/>
            <a:ext cx="914399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6000" b="1" dirty="0" smtClean="0">
                <a:solidFill>
                  <a:srgbClr val="800080"/>
                </a:solidFill>
              </a:rPr>
              <a:t>Creating the       ‘Connected Estate’</a:t>
            </a:r>
          </a:p>
          <a:p>
            <a:pPr algn="ctr" eaLnBrk="1" hangingPunct="1"/>
            <a:endParaRPr lang="en-GB" sz="3600" b="1" dirty="0" smtClean="0">
              <a:solidFill>
                <a:srgbClr val="80008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4000" b="1" dirty="0" smtClean="0">
                <a:solidFill>
                  <a:srgbClr val="800080"/>
                </a:solidFill>
              </a:rPr>
              <a:t>Geoff Kirk</a:t>
            </a:r>
            <a:r>
              <a:rPr lang="en-GB" sz="4000" dirty="0" smtClean="0">
                <a:solidFill>
                  <a:srgbClr val="800080"/>
                </a:solidFill>
              </a:rPr>
              <a:t/>
            </a:r>
            <a:br>
              <a:rPr lang="en-GB" sz="4000" dirty="0" smtClean="0">
                <a:solidFill>
                  <a:srgbClr val="800080"/>
                </a:solidFill>
              </a:rPr>
            </a:br>
            <a:r>
              <a:rPr lang="en-GB" sz="4000" dirty="0" smtClean="0">
                <a:solidFill>
                  <a:srgbClr val="4D4D4D"/>
                </a:solidFill>
              </a:rPr>
              <a:t>Service Director – Business Systems</a:t>
            </a:r>
            <a:endParaRPr lang="en-GB" sz="4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68" y="586415"/>
            <a:ext cx="9144000" cy="596900"/>
          </a:xfrm>
        </p:spPr>
        <p:txBody>
          <a:bodyPr/>
          <a:lstStyle/>
          <a:p>
            <a:r>
              <a:rPr lang="en-GB" dirty="0" smtClean="0"/>
              <a:t>2020: A Digital Future</a:t>
            </a:r>
            <a:endParaRPr lang="en-GB" dirty="0"/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24798" y="1166613"/>
            <a:ext cx="8919202" cy="531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82600"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993C8C"/>
              </a:buClr>
            </a:pPr>
            <a:r>
              <a:rPr lang="en-GB" altLang="en-US" sz="3200" dirty="0" smtClean="0"/>
              <a:t>New corporate programme aiming to:</a:t>
            </a:r>
          </a:p>
          <a:p>
            <a:pPr marL="360363" indent="-360363">
              <a:spcBef>
                <a:spcPct val="50000"/>
              </a:spcBef>
              <a:buClr>
                <a:srgbClr val="800080"/>
              </a:buClr>
              <a:buFontTx/>
              <a:buChar char="•"/>
              <a:tabLst>
                <a:tab pos="360363" algn="l"/>
              </a:tabLst>
            </a:pPr>
            <a:r>
              <a:rPr lang="en-GB" sz="3200" dirty="0" smtClean="0"/>
              <a:t>Reduce digital exclusion amongst tenants from 51% to 16%.</a:t>
            </a:r>
          </a:p>
          <a:p>
            <a:pPr marL="360363" indent="-360363">
              <a:spcBef>
                <a:spcPct val="50000"/>
              </a:spcBef>
              <a:buClr>
                <a:srgbClr val="800080"/>
              </a:buClr>
              <a:buFontTx/>
              <a:buChar char="•"/>
              <a:tabLst>
                <a:tab pos="360363" algn="l"/>
              </a:tabLst>
            </a:pPr>
            <a:r>
              <a:rPr lang="en-GB" sz="3200" dirty="0" smtClean="0"/>
              <a:t>31,000 WDH homes within the district able to access the internet free of charge.</a:t>
            </a:r>
          </a:p>
          <a:p>
            <a:pPr marL="360363" indent="-360363">
              <a:spcBef>
                <a:spcPts val="1680"/>
              </a:spcBef>
              <a:buClr>
                <a:srgbClr val="800080"/>
              </a:buClr>
              <a:buFontTx/>
              <a:buChar char="•"/>
              <a:tabLst>
                <a:tab pos="360363" algn="l"/>
              </a:tabLst>
            </a:pPr>
            <a:r>
              <a:rPr lang="en-GB" altLang="en-US" sz="3200" dirty="0" smtClean="0"/>
              <a:t>Maximise the benefits of the WDH wireless network through:</a:t>
            </a:r>
          </a:p>
          <a:p>
            <a:pPr marL="808038" lvl="1" indent="-447675">
              <a:spcBef>
                <a:spcPts val="300"/>
              </a:spcBef>
              <a:buClr>
                <a:srgbClr val="800080"/>
              </a:buClr>
              <a:buFont typeface="Symbol" panose="05050102010706020507" pitchFamily="18" charset="2"/>
              <a:buChar char="-"/>
              <a:tabLst/>
            </a:pPr>
            <a:r>
              <a:rPr lang="en-GB" altLang="en-US" sz="3200" dirty="0" smtClean="0"/>
              <a:t>enabling and encouraging channel switch;</a:t>
            </a:r>
          </a:p>
          <a:p>
            <a:pPr marL="808038" lvl="1" indent="-447675">
              <a:spcBef>
                <a:spcPts val="300"/>
              </a:spcBef>
              <a:buClr>
                <a:srgbClr val="800080"/>
              </a:buClr>
              <a:buFont typeface="Symbol" panose="05050102010706020507" pitchFamily="18" charset="2"/>
              <a:buChar char="-"/>
              <a:tabLst/>
            </a:pPr>
            <a:r>
              <a:rPr lang="en-GB" altLang="en-US" sz="3200" dirty="0" smtClean="0"/>
              <a:t>smart technologies/Internet of Things (</a:t>
            </a:r>
            <a:r>
              <a:rPr lang="en-GB" altLang="en-US" sz="3200" dirty="0" err="1" smtClean="0"/>
              <a:t>IoT</a:t>
            </a:r>
            <a:r>
              <a:rPr lang="en-GB" altLang="en-US" sz="3200" dirty="0" smtClean="0"/>
              <a:t>).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33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96916"/>
            <a:ext cx="8229600" cy="596900"/>
          </a:xfrm>
        </p:spPr>
        <p:txBody>
          <a:bodyPr/>
          <a:lstStyle/>
          <a:p>
            <a:r>
              <a:rPr lang="en-US" altLang="en-US" sz="4000" dirty="0" smtClean="0">
                <a:latin typeface="Arial" charset="0"/>
                <a:cs typeface="Arial" charset="0"/>
              </a:rPr>
              <a:t>Drivers for Change: Technical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7803" y="1306615"/>
            <a:ext cx="8780553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0363" indent="-360363">
              <a:spcBef>
                <a:spcPct val="500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charset="0"/>
              </a:rPr>
              <a:t>High spec corporate network but high cost and inflexible.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charset="0"/>
              </a:rPr>
              <a:t>Poor quality business broadband links to independent living schemes (ILS).</a:t>
            </a: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>
                <a:latin typeface="Arial" charset="0"/>
              </a:rPr>
              <a:t>Highly successful mobile working project </a:t>
            </a:r>
            <a:r>
              <a:rPr lang="en-GB" sz="3200" dirty="0" smtClean="0">
                <a:latin typeface="Arial" charset="0"/>
              </a:rPr>
              <a:t>     (</a:t>
            </a:r>
            <a:r>
              <a:rPr lang="en-GB" sz="3200" dirty="0">
                <a:latin typeface="Arial" charset="0"/>
              </a:rPr>
              <a:t>450+ field workers) </a:t>
            </a:r>
            <a:r>
              <a:rPr lang="en-GB" sz="3200" dirty="0" smtClean="0">
                <a:latin typeface="Arial" charset="0"/>
              </a:rPr>
              <a:t>reliant </a:t>
            </a:r>
            <a:r>
              <a:rPr lang="en-GB" sz="3200" dirty="0">
                <a:latin typeface="Arial" charset="0"/>
              </a:rPr>
              <a:t>on intermittent and expensive </a:t>
            </a:r>
            <a:r>
              <a:rPr lang="en-GB" sz="3200" dirty="0" smtClean="0">
                <a:latin typeface="Arial" charset="0"/>
              </a:rPr>
              <a:t>3G network.</a:t>
            </a:r>
            <a:endParaRPr lang="en-GB" sz="3200" dirty="0">
              <a:latin typeface="Arial" charset="0"/>
            </a:endParaRPr>
          </a:p>
          <a:p>
            <a:pPr marL="360363" indent="-360363">
              <a:spcBef>
                <a:spcPts val="12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charset="0"/>
              </a:rPr>
              <a:t>Discussions with traditional telecoms suppliers not offering any game-changers.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87188"/>
            <a:ext cx="8229600" cy="596900"/>
          </a:xfrm>
        </p:spPr>
        <p:txBody>
          <a:bodyPr/>
          <a:lstStyle/>
          <a:p>
            <a:r>
              <a:rPr lang="en-US" altLang="en-US" sz="4000" dirty="0" smtClean="0">
                <a:latin typeface="Arial" charset="0"/>
                <a:cs typeface="Arial" charset="0"/>
              </a:rPr>
              <a:t>Drivers for Change: Business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7523" y="1316327"/>
            <a:ext cx="8770833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charset="0"/>
              </a:rPr>
              <a:t>Strategic commitment to addressing digital exclusion.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charset="0"/>
              </a:rPr>
              <a:t>Channel switch to support value for money and meet demands of new/growing customer segments.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charset="0"/>
              </a:rPr>
              <a:t>Learning from direct payment demonstration project: get the money in.</a:t>
            </a:r>
          </a:p>
          <a:p>
            <a:pPr marL="342900" indent="-342900">
              <a:spcBef>
                <a:spcPct val="50000"/>
              </a:spcBef>
              <a:buClr>
                <a:srgbClr val="800080"/>
              </a:buClr>
              <a:buFont typeface="Arial" pitchFamily="34" charset="0"/>
              <a:buChar char="•"/>
              <a:tabLst/>
              <a:defRPr/>
            </a:pPr>
            <a:r>
              <a:rPr lang="en-GB" sz="3200" dirty="0" smtClean="0">
                <a:latin typeface="Arial" charset="0"/>
              </a:rPr>
              <a:t>21st century asset and estate management.</a:t>
            </a:r>
          </a:p>
        </p:txBody>
      </p:sp>
    </p:spTree>
    <p:extLst>
      <p:ext uri="{BB962C8B-B14F-4D97-AF65-F5344CB8AC3E}">
        <p14:creationId xmlns:p14="http://schemas.microsoft.com/office/powerpoint/2010/main" val="12317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8256"/>
            <a:ext cx="8229600" cy="1175702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sz="4000" dirty="0" smtClean="0">
                <a:latin typeface="Arial" charset="0"/>
              </a:rPr>
              <a:t>Connecting Communities</a:t>
            </a:r>
            <a:endParaRPr lang="en-GB" sz="40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5" y="1599293"/>
            <a:ext cx="7707086" cy="4674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331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 r="3079" b="10140"/>
          <a:stretch/>
        </p:blipFill>
        <p:spPr>
          <a:xfrm>
            <a:off x="514221" y="1473199"/>
            <a:ext cx="8165136" cy="4830323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68800"/>
            <a:ext cx="8229600" cy="1175702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sz="4000" dirty="0" smtClean="0">
                <a:latin typeface="Arial" charset="0"/>
              </a:rPr>
              <a:t>Connecting our Offices</a:t>
            </a:r>
            <a:endParaRPr lang="en-GB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2" r="3830" b="11377"/>
          <a:stretch/>
        </p:blipFill>
        <p:spPr>
          <a:xfrm>
            <a:off x="514221" y="1605063"/>
            <a:ext cx="8036392" cy="4576473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8256"/>
            <a:ext cx="8229600" cy="1175702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sz="4000" dirty="0" smtClean="0">
                <a:latin typeface="Arial" charset="0"/>
              </a:rPr>
              <a:t>Connecting our ILS</a:t>
            </a:r>
            <a:endParaRPr lang="en-GB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 r="3079" b="3074"/>
          <a:stretch/>
        </p:blipFill>
        <p:spPr>
          <a:xfrm>
            <a:off x="514221" y="1332690"/>
            <a:ext cx="7978026" cy="5043272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78528"/>
            <a:ext cx="8229600" cy="1175702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GB" sz="4000" dirty="0" smtClean="0">
                <a:latin typeface="Arial" charset="0"/>
              </a:rPr>
              <a:t>Connecting our Estates</a:t>
            </a:r>
            <a:endParaRPr lang="en-GB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DH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WDH Powerpoint</Template>
  <TotalTime>1307</TotalTime>
  <Words>377</Words>
  <Application>Microsoft Office PowerPoint</Application>
  <PresentationFormat>On-screen Show (4:3)</PresentationFormat>
  <Paragraphs>63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WDH Powerpoint</vt:lpstr>
      <vt:lpstr>PowerPoint Presentation</vt:lpstr>
      <vt:lpstr>PowerPoint Presentation</vt:lpstr>
      <vt:lpstr>2020: A Digital Future</vt:lpstr>
      <vt:lpstr>Drivers for Change: Technical</vt:lpstr>
      <vt:lpstr>Drivers for Change: Business</vt:lpstr>
      <vt:lpstr>Connecting Communities</vt:lpstr>
      <vt:lpstr>Connecting our Offices</vt:lpstr>
      <vt:lpstr>Connecting our ILS</vt:lpstr>
      <vt:lpstr>Connecting our Estates</vt:lpstr>
      <vt:lpstr>OJEU Procurement Goals</vt:lpstr>
      <vt:lpstr>Technical Requirements</vt:lpstr>
      <vt:lpstr>Maximising the Benefits</vt:lpstr>
      <vt:lpstr>Digital Inclusion Programme</vt:lpstr>
      <vt:lpstr>Where Next?</vt:lpstr>
      <vt:lpstr>Any Questions?</vt:lpstr>
    </vt:vector>
  </TitlesOfParts>
  <Company>WDH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Jaques, Pam</dc:creator>
  <cp:lastModifiedBy>Geoff Kirk</cp:lastModifiedBy>
  <cp:revision>143</cp:revision>
  <cp:lastPrinted>2014-11-04T15:10:29Z</cp:lastPrinted>
  <dcterms:created xsi:type="dcterms:W3CDTF">2014-11-03T12:20:58Z</dcterms:created>
  <dcterms:modified xsi:type="dcterms:W3CDTF">2015-02-20T12:54:45Z</dcterms:modified>
</cp:coreProperties>
</file>