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257" r:id="rId6"/>
    <p:sldId id="319" r:id="rId7"/>
    <p:sldId id="320" r:id="rId8"/>
    <p:sldId id="321" r:id="rId9"/>
    <p:sldId id="322" r:id="rId10"/>
    <p:sldId id="323" r:id="rId11"/>
    <p:sldId id="318" r:id="rId12"/>
    <p:sldId id="291" r:id="rId13"/>
    <p:sldId id="304" r:id="rId14"/>
    <p:sldId id="310" r:id="rId15"/>
    <p:sldId id="311" r:id="rId16"/>
    <p:sldId id="309" r:id="rId17"/>
    <p:sldId id="312" r:id="rId18"/>
    <p:sldId id="305" r:id="rId19"/>
    <p:sldId id="306" r:id="rId20"/>
    <p:sldId id="308" r:id="rId21"/>
    <p:sldId id="313" r:id="rId22"/>
    <p:sldId id="314" r:id="rId23"/>
    <p:sldId id="292" r:id="rId24"/>
    <p:sldId id="301" r:id="rId25"/>
    <p:sldId id="315" r:id="rId26"/>
    <p:sldId id="316" r:id="rId27"/>
    <p:sldId id="317" r:id="rId28"/>
    <p:sldId id="29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934" autoAdjust="0"/>
  </p:normalViewPr>
  <p:slideViewPr>
    <p:cSldViewPr>
      <p:cViewPr varScale="1">
        <p:scale>
          <a:sx n="52" d="100"/>
          <a:sy n="52" d="100"/>
        </p:scale>
        <p:origin x="19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20866-7939-43A3-92DB-8D02C6858957}" type="datetimeFigureOut">
              <a:rPr lang="en-GB" smtClean="0"/>
              <a:t>16/02/2015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C193A-29CE-4E79-AC8C-0B5926C70A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14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Founded</a:t>
            </a:r>
            <a:r>
              <a:rPr lang="en-GB" baseline="0" dirty="0" smtClean="0"/>
              <a:t> in 1965 – 2015 is our 50</a:t>
            </a:r>
            <a:r>
              <a:rPr lang="en-GB" baseline="30000" dirty="0" smtClean="0"/>
              <a:t>th</a:t>
            </a:r>
            <a:r>
              <a:rPr lang="en-GB" baseline="0" dirty="0" smtClean="0"/>
              <a:t> Anniversary</a:t>
            </a:r>
          </a:p>
          <a:p>
            <a:endParaRPr lang="en-GB" baseline="0" dirty="0" smtClean="0"/>
          </a:p>
          <a:p>
            <a:r>
              <a:rPr lang="en-GB" baseline="0" dirty="0" smtClean="0"/>
              <a:t>Around 10,000 properties (2,000+ North Wales, 6,000+ in South Wales)</a:t>
            </a:r>
          </a:p>
          <a:p>
            <a:r>
              <a:rPr lang="en-GB" baseline="0" dirty="0" smtClean="0"/>
              <a:t>Developing around 400 new homes</a:t>
            </a:r>
          </a:p>
          <a:p>
            <a:endParaRPr lang="en-GB" dirty="0" smtClean="0"/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slide from the start about All Wales (with graph)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will then talk about…..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idea of scale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Nature of organisation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challenges arising from different bits of Wales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C193A-29CE-4E79-AC8C-0B5926C70A5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66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Traditionally HMS have been provided by large suppliers</a:t>
            </a:r>
          </a:p>
          <a:p>
            <a:r>
              <a:rPr lang="en-GB" dirty="0" smtClean="0"/>
              <a:t>Their systems work to a set method and process, you often need to adjust your method to fit – Their Best Practice</a:t>
            </a:r>
          </a:p>
          <a:p>
            <a:r>
              <a:rPr lang="en-GB" dirty="0" smtClean="0"/>
              <a:t>You</a:t>
            </a:r>
            <a:r>
              <a:rPr lang="en-GB" baseline="0" dirty="0" smtClean="0"/>
              <a:t> may have to wait for resources as you are competing with other HA’s for consultancy or development time</a:t>
            </a:r>
          </a:p>
          <a:p>
            <a:r>
              <a:rPr lang="en-GB" baseline="0" dirty="0" smtClean="0"/>
              <a:t>Their systems are difficult to change as they have to consider other customers and interdependencies</a:t>
            </a:r>
          </a:p>
          <a:p>
            <a:r>
              <a:rPr lang="en-GB" baseline="0" dirty="0" smtClean="0"/>
              <a:t>Most work comes with many zeros attached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C193A-29CE-4E79-AC8C-0B5926C70A5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262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Agile PM started in the mid 1990’s and really took off in 2001 its based on 12 founding principles and focuses on removing the issues that Waterfall PM inherently</a:t>
            </a:r>
            <a:r>
              <a:rPr lang="en-GB" baseline="0" dirty="0" smtClean="0"/>
              <a:t> has.</a:t>
            </a:r>
          </a:p>
          <a:p>
            <a:endParaRPr lang="en-GB" dirty="0" smtClean="0"/>
          </a:p>
          <a:p>
            <a:r>
              <a:rPr lang="en-GB" dirty="0" smtClean="0"/>
              <a:t>Lots of options with Agile and different methodologies to use, I chose DSDM as it most closely fitted with WWH situation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C193A-29CE-4E79-AC8C-0B5926C70A5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599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Agile PM started in the mid 1990’s and really took off in 2001 its based on 12 founding principles and focuses on removing the issues that Waterfall PM inherently</a:t>
            </a:r>
            <a:r>
              <a:rPr lang="en-GB" baseline="0" dirty="0" smtClean="0"/>
              <a:t> has.</a:t>
            </a:r>
          </a:p>
          <a:p>
            <a:r>
              <a:rPr lang="en-GB" dirty="0" smtClean="0"/>
              <a:t>Some of the key principles we used are:-</a:t>
            </a:r>
          </a:p>
          <a:p>
            <a:r>
              <a:rPr lang="en-GB" dirty="0" smtClean="0"/>
              <a:t>1. Rapid delivery (4 weeks)</a:t>
            </a:r>
            <a:r>
              <a:rPr lang="en-GB" baseline="0" dirty="0" smtClean="0"/>
              <a:t> of agreed functionality</a:t>
            </a:r>
          </a:p>
          <a:p>
            <a:r>
              <a:rPr lang="en-GB" dirty="0" smtClean="0"/>
              <a:t>2. Changes to specification are welcomed, even within sprints</a:t>
            </a:r>
          </a:p>
          <a:p>
            <a:r>
              <a:rPr lang="en-GB" dirty="0" smtClean="0"/>
              <a:t>3. Sprints are 4 weeks in length</a:t>
            </a:r>
          </a:p>
          <a:p>
            <a:r>
              <a:rPr lang="en-GB" dirty="0" smtClean="0"/>
              <a:t>6. Face-to-face communication within</a:t>
            </a:r>
            <a:r>
              <a:rPr lang="en-GB" baseline="0" dirty="0" smtClean="0"/>
              <a:t> the development team and with customers as much as possible</a:t>
            </a:r>
          </a:p>
          <a:p>
            <a:r>
              <a:rPr lang="en-GB" baseline="0" dirty="0" smtClean="0"/>
              <a:t>11. Development team are self organised the PM has little contact during the Sprint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C193A-29CE-4E79-AC8C-0B5926C70A5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861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DSDM principles have a number of elements</a:t>
            </a:r>
            <a:r>
              <a:rPr lang="en-GB" baseline="0" dirty="0" smtClean="0"/>
              <a:t> that the team </a:t>
            </a:r>
          </a:p>
          <a:p>
            <a:endParaRPr lang="en-GB" baseline="0" dirty="0" smtClean="0"/>
          </a:p>
          <a:p>
            <a:r>
              <a:rPr lang="en-GB" baseline="0" dirty="0" smtClean="0"/>
              <a:t>Moved all requirements into a Product Backlog list (more on this later)</a:t>
            </a:r>
          </a:p>
          <a:p>
            <a:r>
              <a:rPr lang="en-GB" baseline="0" dirty="0" smtClean="0"/>
              <a:t>In the first week of a month hold a sprint meeting to decide what backlog items will be worked on, the scope of the work and estimate the resources required.</a:t>
            </a:r>
          </a:p>
          <a:p>
            <a:r>
              <a:rPr lang="en-GB" baseline="0" dirty="0" smtClean="0"/>
              <a:t>Develop the sprint into a workable plan (</a:t>
            </a:r>
            <a:r>
              <a:rPr lang="en-GB" baseline="0" dirty="0" err="1" smtClean="0"/>
              <a:t>Timeboxing</a:t>
            </a:r>
            <a:r>
              <a:rPr lang="en-GB" baseline="0" dirty="0" smtClean="0"/>
              <a:t>)</a:t>
            </a:r>
          </a:p>
          <a:p>
            <a:r>
              <a:rPr lang="en-GB" baseline="0" dirty="0" smtClean="0"/>
              <a:t>Alternative days stand up scrum meetings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C193A-29CE-4E79-AC8C-0B5926C70A5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566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ensure total visibility each sprint is depicted on a board and displayed in the office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C193A-29CE-4E79-AC8C-0B5926C70A5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341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boards are used for the alternative days stand up meetings by team members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C193A-29CE-4E79-AC8C-0B5926C70A5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388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 team members have access to Visual Studio Team Foundation Server to control the sprints and monitor process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C193A-29CE-4E79-AC8C-0B5926C70A5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13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Workload is divided</a:t>
            </a:r>
            <a:r>
              <a:rPr lang="en-GB" baseline="0" dirty="0" smtClean="0"/>
              <a:t> into </a:t>
            </a:r>
          </a:p>
          <a:p>
            <a:endParaRPr lang="en-GB" baseline="0" dirty="0" smtClean="0"/>
          </a:p>
          <a:p>
            <a:r>
              <a:rPr lang="en-GB" baseline="0" dirty="0" smtClean="0"/>
              <a:t>Features, Backlog and tasks with team members having full control of tasks. The PM controls Features and Backlog. Burn down charts are used to monitor progress.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C193A-29CE-4E79-AC8C-0B5926C70A5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905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 after 7 months of Agile working what's the verdict?</a:t>
            </a:r>
          </a:p>
          <a:p>
            <a:r>
              <a:rPr lang="en-GB" dirty="0" smtClean="0"/>
              <a:t>Before I give you an IT answer to that question.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C193A-29CE-4E79-AC8C-0B5926C70A5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336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Key Impact of The New Approach to date</a:t>
            </a:r>
            <a:endParaRPr lang="en-GB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drives system design – not ICT acting as a barrier</a:t>
            </a:r>
            <a:endParaRPr lang="en-GB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Agile means business sees impact sooner</a:t>
            </a:r>
            <a:endParaRPr lang="en-GB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ICT feel alongside service delivery in the boat rather than a distant relative</a:t>
            </a:r>
            <a:endParaRPr lang="en-GB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Front Line and Back Office feel more connected to our over arching principles of the “doing what matters”.</a:t>
            </a:r>
            <a:endParaRPr lang="en-GB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C193A-29CE-4E79-AC8C-0B5926C70A5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810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will then talk about…..</a:t>
            </a:r>
            <a:endParaRPr lang="en-GB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idea of scale</a:t>
            </a:r>
            <a:endParaRPr lang="en-GB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 of organisation</a:t>
            </a:r>
            <a:endParaRPr lang="en-GB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challenges arising from different bits of Wales</a:t>
            </a:r>
            <a:endParaRPr lang="en-GB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C193A-29CE-4E79-AC8C-0B5926C70A5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862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Lets</a:t>
            </a:r>
            <a:r>
              <a:rPr lang="en-GB" baseline="0" dirty="0" smtClean="0"/>
              <a:t> have a view from the customers perspective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C193A-29CE-4E79-AC8C-0B5926C70A5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258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Stand up meetings are not embedded and I sometimes have to remind teams to have them</a:t>
            </a:r>
          </a:p>
          <a:p>
            <a:endParaRPr lang="en-GB" dirty="0" smtClean="0"/>
          </a:p>
          <a:p>
            <a:r>
              <a:rPr lang="en-GB" dirty="0" smtClean="0"/>
              <a:t>Specification change from the business is sometimes meet with a No</a:t>
            </a:r>
          </a:p>
          <a:p>
            <a:endParaRPr lang="en-GB" dirty="0" smtClean="0"/>
          </a:p>
          <a:p>
            <a:r>
              <a:rPr lang="en-GB" dirty="0" smtClean="0"/>
              <a:t>Estimating resources and </a:t>
            </a:r>
            <a:r>
              <a:rPr lang="en-GB" dirty="0" err="1" smtClean="0"/>
              <a:t>timesacales</a:t>
            </a:r>
            <a:r>
              <a:rPr lang="en-GB" dirty="0" smtClean="0"/>
              <a:t> so that the </a:t>
            </a:r>
            <a:r>
              <a:rPr lang="en-GB" dirty="0" err="1" smtClean="0"/>
              <a:t>burndown</a:t>
            </a:r>
            <a:r>
              <a:rPr lang="en-GB" dirty="0" smtClean="0"/>
              <a:t> chart works is not right yet</a:t>
            </a:r>
          </a:p>
          <a:p>
            <a:endParaRPr lang="en-GB" dirty="0" smtClean="0"/>
          </a:p>
          <a:p>
            <a:r>
              <a:rPr lang="en-GB" dirty="0" smtClean="0"/>
              <a:t>The amount of backlog tasks attempted in each sprint is not quite right yet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C193A-29CE-4E79-AC8C-0B5926C70A5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841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</a:t>
            </a:r>
            <a:r>
              <a:rPr lang="en-GB" baseline="0" dirty="0" smtClean="0"/>
              <a:t> next for us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C193A-29CE-4E79-AC8C-0B5926C70A5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4948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C193A-29CE-4E79-AC8C-0B5926C70A5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605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Used to have quite traditional ways of thinking</a:t>
            </a:r>
            <a:endParaRPr lang="en-GB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Moved to a more fluid approach to system design</a:t>
            </a:r>
            <a:endParaRPr lang="en-GB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Thinking about designing systems aligned to what matters to our residents and not our staff</a:t>
            </a:r>
            <a:endParaRPr lang="en-GB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C193A-29CE-4E79-AC8C-0B5926C70A5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396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Matters to Our Residents about the way we deliver Property Services – with a matrix of key what matters (I will provide this)</a:t>
            </a:r>
            <a:endParaRPr lang="en-GB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 about how we establish this </a:t>
            </a:r>
            <a:endParaRPr lang="en-GB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Listening to demand</a:t>
            </a:r>
            <a:endParaRPr lang="en-GB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Designing systems to achieve this</a:t>
            </a:r>
            <a:endParaRPr lang="en-GB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C193A-29CE-4E79-AC8C-0B5926C70A5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690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1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we go about creating systems and improving them</a:t>
            </a:r>
            <a:endParaRPr lang="en-GB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check with staff all the time </a:t>
            </a:r>
            <a:endParaRPr lang="en-GB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Matters</a:t>
            </a:r>
            <a:endParaRPr lang="en-GB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Well Do We Do</a:t>
            </a:r>
            <a:endParaRPr lang="en-GB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Is It That Way?</a:t>
            </a:r>
            <a:endParaRPr lang="en-GB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C193A-29CE-4E79-AC8C-0B5926C70A5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893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 – If you can help with this then great.</a:t>
            </a:r>
            <a:endParaRPr lang="en-GB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ICT system has no flexibility</a:t>
            </a:r>
            <a:endParaRPr lang="en-GB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Devices sitting alongside system don’t work well together</a:t>
            </a:r>
            <a:endParaRPr lang="en-GB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Everything has to be on a “certain platform”</a:t>
            </a:r>
            <a:endParaRPr lang="en-GB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our ICT systems sit in Silo’s</a:t>
            </a:r>
            <a:endParaRPr lang="en-GB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C193A-29CE-4E79-AC8C-0B5926C70A5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75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Using Capita Open Housing, MS Dynamics, SharePoint and K2 produce an integrated HMS that delivers information both in the office and on</a:t>
            </a:r>
            <a:r>
              <a:rPr lang="en-GB" baseline="0" dirty="0" smtClean="0"/>
              <a:t> the move. Design the system in such a way that its 100% configurable in screen design and process flow. Ensure that it can be changed rapidly to meet changing business requirements and is device agnostic.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C193A-29CE-4E79-AC8C-0B5926C70A5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335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 decades IT Projects have been run using the Waterfall method. Developed from manufacturing and construction industries it</a:t>
            </a:r>
            <a:r>
              <a:rPr lang="en-GB" baseline="0" dirty="0" smtClean="0"/>
              <a:t> became the main method of IT development in the mid 1070’s.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It’s a familiar story of</a:t>
            </a:r>
          </a:p>
          <a:p>
            <a:r>
              <a:rPr lang="en-GB" baseline="0" dirty="0" smtClean="0"/>
              <a:t>Check the requirements with the customer,</a:t>
            </a:r>
          </a:p>
          <a:p>
            <a:r>
              <a:rPr lang="en-GB" baseline="0" dirty="0" smtClean="0"/>
              <a:t>Design and Develop the system</a:t>
            </a:r>
          </a:p>
          <a:p>
            <a:r>
              <a:rPr lang="en-GB" baseline="0" dirty="0" smtClean="0"/>
              <a:t>Implement the system</a:t>
            </a:r>
          </a:p>
          <a:p>
            <a:r>
              <a:rPr lang="en-GB" baseline="0" dirty="0" smtClean="0"/>
              <a:t>Test it with the users</a:t>
            </a:r>
          </a:p>
          <a:p>
            <a:r>
              <a:rPr lang="en-GB" baseline="0" dirty="0" smtClean="0"/>
              <a:t>Work with it </a:t>
            </a:r>
          </a:p>
          <a:p>
            <a:r>
              <a:rPr lang="en-GB" baseline="0" dirty="0" smtClean="0"/>
              <a:t>Tinker! – make it work for the customer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C193A-29CE-4E79-AC8C-0B5926C70A5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070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Problem was many projects just failed to deliver to expectations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C193A-29CE-4E79-AC8C-0B5926C70A5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51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 Pres 0412-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93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68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3848" y="908720"/>
            <a:ext cx="24193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447" y="31340"/>
            <a:ext cx="3200599" cy="20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3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980728"/>
            <a:ext cx="8471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Building a new HMS from scratch</a:t>
            </a:r>
          </a:p>
          <a:p>
            <a:r>
              <a:rPr lang="en-GB" sz="4000" b="1" dirty="0" smtClean="0">
                <a:solidFill>
                  <a:srgbClr val="FFFF00"/>
                </a:solidFill>
              </a:rPr>
              <a:t>Bite size software delivery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116916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Richard Troote       Alex Stephenson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Head of ICT            Head of Property Services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7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620688"/>
            <a:ext cx="4320480" cy="5915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4137298"/>
            <a:ext cx="3384029" cy="26296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0581" y="2060848"/>
            <a:ext cx="286702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322" y="3020070"/>
            <a:ext cx="88569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stellar" panose="020A0402060406010301" pitchFamily="18" charset="0"/>
              </a:rPr>
              <a:t>Big supplier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Castellar" panose="020A0402060406010301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stellar" panose="020A0402060406010301" pitchFamily="18" charset="0"/>
              </a:rPr>
              <a:t>Black box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Castellar" panose="020A0402060406010301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stellar" panose="020A0402060406010301" pitchFamily="18" charset="0"/>
              </a:rPr>
              <a:t>Expected to change business processes to match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Castellar" panose="020A0402060406010301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stellar" panose="020A0402060406010301" pitchFamily="18" charset="0"/>
              </a:rPr>
              <a:t>Long Lead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Castellar" panose="020A0402060406010301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stellar" panose="020A0402060406010301" pitchFamily="18" charset="0"/>
              </a:rPr>
              <a:t>Difficult to amend (inflexible)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Castellar" panose="020A0402060406010301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stellar" panose="020A0402060406010301" pitchFamily="18" charset="0"/>
              </a:rPr>
              <a:t>Costly</a:t>
            </a:r>
            <a:endParaRPr lang="en-GB" dirty="0">
              <a:latin typeface="Castellar" panose="020A0402060406010301" pitchFamily="18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04664"/>
            <a:ext cx="2009775" cy="1590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2276872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stellar" panose="020A0402060406010301" pitchFamily="18" charset="0"/>
              </a:rPr>
              <a:t>Common Housing Management Systems </a:t>
            </a:r>
            <a:r>
              <a:rPr lang="en-GB" sz="2400" b="1" dirty="0" smtClean="0">
                <a:latin typeface="Castellar" panose="020A0402060406010301" pitchFamily="18" charset="0"/>
              </a:rPr>
              <a:t>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79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492896"/>
            <a:ext cx="88569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stellar" panose="020A0402060406010301" pitchFamily="18" charset="0"/>
              </a:rPr>
              <a:t>Go – Live is a big bang with all the functionality at once</a:t>
            </a:r>
          </a:p>
          <a:p>
            <a:endParaRPr lang="en-GB" dirty="0">
              <a:latin typeface="Castellar" panose="020A0402060406010301" pitchFamily="18" charset="0"/>
            </a:endParaRPr>
          </a:p>
          <a:p>
            <a:r>
              <a:rPr lang="en-GB" dirty="0" smtClean="0">
                <a:latin typeface="Castellar" panose="020A0402060406010301" pitchFamily="18" charset="0"/>
              </a:rPr>
              <a:t>Big bang –Everything goes live together</a:t>
            </a:r>
          </a:p>
          <a:p>
            <a:endParaRPr lang="en-GB" dirty="0">
              <a:latin typeface="Castellar" panose="020A0402060406010301" pitchFamily="18" charset="0"/>
            </a:endParaRPr>
          </a:p>
          <a:p>
            <a:r>
              <a:rPr lang="en-GB" dirty="0" smtClean="0">
                <a:latin typeface="Castellar" panose="020A0402060406010301" pitchFamily="18" charset="0"/>
              </a:rPr>
              <a:t>parallel running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4399804"/>
            <a:ext cx="1800225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330264"/>
            <a:ext cx="18859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2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548680"/>
            <a:ext cx="4391025" cy="1438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2396042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astellar" panose="020A0402060406010301" pitchFamily="18" charset="0"/>
              </a:rPr>
              <a:t>Agile Project Management options</a:t>
            </a:r>
            <a:endParaRPr lang="en-GB" sz="2000" b="1" dirty="0">
              <a:latin typeface="Castellar" panose="020A0402060406010301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996952"/>
            <a:ext cx="48245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Adaptive Software Development (ASD)</a:t>
            </a:r>
          </a:p>
          <a:p>
            <a:endParaRPr lang="en-GB" dirty="0"/>
          </a:p>
          <a:p>
            <a:r>
              <a:rPr lang="en-GB" dirty="0" smtClean="0"/>
              <a:t>Agile Modelling</a:t>
            </a:r>
          </a:p>
          <a:p>
            <a:endParaRPr lang="en-GB" dirty="0"/>
          </a:p>
          <a:p>
            <a:r>
              <a:rPr lang="en-GB" dirty="0" smtClean="0"/>
              <a:t>Agile Unified Process (AUP)</a:t>
            </a:r>
          </a:p>
          <a:p>
            <a:endParaRPr lang="en-GB" dirty="0"/>
          </a:p>
          <a:p>
            <a:r>
              <a:rPr lang="en-GB" dirty="0" smtClean="0"/>
              <a:t>Crystal Clear Methods (Crystal Clear)</a:t>
            </a:r>
          </a:p>
          <a:p>
            <a:endParaRPr lang="en-GB" dirty="0" smtClean="0"/>
          </a:p>
          <a:p>
            <a:r>
              <a:rPr lang="en-GB" dirty="0" smtClean="0"/>
              <a:t>Dynamic Systems Development Method (DSDM)</a:t>
            </a:r>
          </a:p>
          <a:p>
            <a:endParaRPr lang="en-GB" dirty="0"/>
          </a:p>
          <a:p>
            <a:r>
              <a:rPr lang="en-GB" dirty="0" smtClean="0"/>
              <a:t>Scrum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2996951"/>
            <a:ext cx="3960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Disciplined Agile Delivery</a:t>
            </a:r>
          </a:p>
          <a:p>
            <a:endParaRPr lang="en-GB" dirty="0"/>
          </a:p>
          <a:p>
            <a:r>
              <a:rPr lang="en-GB" dirty="0"/>
              <a:t>Feature Driven Development (FDD)</a:t>
            </a:r>
          </a:p>
          <a:p>
            <a:endParaRPr lang="en-GB" dirty="0"/>
          </a:p>
          <a:p>
            <a:r>
              <a:rPr lang="en-GB" dirty="0"/>
              <a:t>Kanban (development)</a:t>
            </a:r>
          </a:p>
          <a:p>
            <a:endParaRPr lang="en-GB" dirty="0"/>
          </a:p>
          <a:p>
            <a:r>
              <a:rPr lang="en-GB" dirty="0"/>
              <a:t>Scrum ban</a:t>
            </a:r>
          </a:p>
          <a:p>
            <a:endParaRPr lang="en-GB" dirty="0"/>
          </a:p>
          <a:p>
            <a:r>
              <a:rPr lang="en-GB" dirty="0"/>
              <a:t>Lean Software </a:t>
            </a:r>
            <a:r>
              <a:rPr lang="en-GB" dirty="0" smtClean="0"/>
              <a:t>Development</a:t>
            </a:r>
          </a:p>
          <a:p>
            <a:endParaRPr lang="en-GB" dirty="0"/>
          </a:p>
          <a:p>
            <a:r>
              <a:rPr lang="en-GB" dirty="0"/>
              <a:t>Extreme Programming (XP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02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26064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  <a:latin typeface="Castellar" panose="020A0402060406010301" pitchFamily="18" charset="0"/>
              </a:rPr>
              <a:t>Agile PRINCIPLES</a:t>
            </a:r>
            <a:endParaRPr lang="en-GB" sz="2800" b="1" dirty="0">
              <a:solidFill>
                <a:schemeClr val="accent5">
                  <a:lumMod val="75000"/>
                </a:schemeClr>
              </a:solidFill>
              <a:latin typeface="Castellar" panose="020A0402060406010301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48690"/>
            <a:ext cx="799288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GB" sz="1600" b="1" dirty="0"/>
              <a:t>Customer satisfaction by rapid delivery of useful </a:t>
            </a:r>
            <a:r>
              <a:rPr lang="en-GB" sz="1600" b="1" dirty="0" smtClean="0"/>
              <a:t>software</a:t>
            </a:r>
          </a:p>
          <a:p>
            <a:pPr marL="342900" indent="-342900" algn="just">
              <a:buFont typeface="+mj-lt"/>
              <a:buAutoNum type="arabicPeriod"/>
            </a:pPr>
            <a:endParaRPr lang="en-GB" sz="1600" b="1" dirty="0"/>
          </a:p>
          <a:p>
            <a:pPr marL="342900" indent="-342900" algn="just">
              <a:buFont typeface="+mj-lt"/>
              <a:buAutoNum type="arabicPeriod"/>
            </a:pPr>
            <a:r>
              <a:rPr lang="en-GB" sz="1600" b="1" dirty="0"/>
              <a:t>Welcome changing requirements, even late in </a:t>
            </a:r>
            <a:r>
              <a:rPr lang="en-GB" sz="1600" b="1" dirty="0" smtClean="0"/>
              <a:t>development</a:t>
            </a:r>
          </a:p>
          <a:p>
            <a:pPr marL="342900" indent="-342900" algn="just">
              <a:buFont typeface="+mj-lt"/>
              <a:buAutoNum type="arabicPeriod"/>
            </a:pPr>
            <a:endParaRPr lang="en-GB" sz="1600" b="1" dirty="0"/>
          </a:p>
          <a:p>
            <a:pPr marL="342900" indent="-342900" algn="just">
              <a:buFont typeface="+mj-lt"/>
              <a:buAutoNum type="arabicPeriod"/>
            </a:pPr>
            <a:r>
              <a:rPr lang="en-GB" sz="1600" b="1" dirty="0"/>
              <a:t>Working software is delivered frequently (weeks rather than months</a:t>
            </a:r>
            <a:r>
              <a:rPr lang="en-GB" sz="1600" b="1" dirty="0" smtClean="0"/>
              <a:t>)</a:t>
            </a:r>
          </a:p>
          <a:p>
            <a:pPr marL="342900" indent="-342900" algn="just">
              <a:buFont typeface="+mj-lt"/>
              <a:buAutoNum type="arabicPeriod"/>
            </a:pPr>
            <a:endParaRPr lang="en-GB" sz="1600" b="1" dirty="0"/>
          </a:p>
          <a:p>
            <a:pPr marL="342900" indent="-342900" algn="just">
              <a:buFont typeface="+mj-lt"/>
              <a:buAutoNum type="arabicPeriod"/>
            </a:pPr>
            <a:r>
              <a:rPr lang="en-GB" sz="1600" dirty="0"/>
              <a:t>Close, daily cooperation between business people and </a:t>
            </a:r>
            <a:r>
              <a:rPr lang="en-GB" sz="1600" dirty="0" smtClean="0"/>
              <a:t>developers</a:t>
            </a:r>
          </a:p>
          <a:p>
            <a:pPr marL="342900" indent="-342900" algn="just">
              <a:buFont typeface="+mj-lt"/>
              <a:buAutoNum type="arabicPeriod"/>
            </a:pPr>
            <a:endParaRPr lang="en-GB" sz="1600" dirty="0"/>
          </a:p>
          <a:p>
            <a:pPr marL="342900" indent="-342900" algn="just">
              <a:buFont typeface="+mj-lt"/>
              <a:buAutoNum type="arabicPeriod"/>
            </a:pPr>
            <a:r>
              <a:rPr lang="en-GB" sz="1600" dirty="0"/>
              <a:t>Projects are built around motivated individuals, who should be </a:t>
            </a:r>
            <a:r>
              <a:rPr lang="en-GB" sz="1600" dirty="0" smtClean="0"/>
              <a:t>trusted</a:t>
            </a:r>
          </a:p>
          <a:p>
            <a:pPr marL="342900" indent="-342900" algn="just">
              <a:buFont typeface="+mj-lt"/>
              <a:buAutoNum type="arabicPeriod"/>
            </a:pPr>
            <a:endParaRPr lang="en-GB" sz="1600" dirty="0"/>
          </a:p>
          <a:p>
            <a:pPr marL="342900" indent="-342900" algn="just">
              <a:buFont typeface="+mj-lt"/>
              <a:buAutoNum type="arabicPeriod"/>
            </a:pPr>
            <a:r>
              <a:rPr lang="en-GB" sz="1600" b="1" dirty="0"/>
              <a:t>Face-to-face conversation is the best form of communication (co-location</a:t>
            </a:r>
            <a:r>
              <a:rPr lang="en-GB" sz="1600" dirty="0" smtClean="0"/>
              <a:t>)</a:t>
            </a:r>
          </a:p>
          <a:p>
            <a:pPr marL="342900" indent="-342900" algn="just">
              <a:buFont typeface="+mj-lt"/>
              <a:buAutoNum type="arabicPeriod"/>
            </a:pPr>
            <a:endParaRPr lang="en-GB" sz="1600" dirty="0"/>
          </a:p>
          <a:p>
            <a:pPr marL="342900" indent="-342900" algn="just">
              <a:buFont typeface="+mj-lt"/>
              <a:buAutoNum type="arabicPeriod"/>
            </a:pPr>
            <a:r>
              <a:rPr lang="en-GB" sz="1600" dirty="0"/>
              <a:t>Working software is the principal measure of </a:t>
            </a:r>
            <a:r>
              <a:rPr lang="en-GB" sz="1600" dirty="0" smtClean="0"/>
              <a:t>progress</a:t>
            </a:r>
          </a:p>
          <a:p>
            <a:pPr marL="342900" indent="-342900" algn="just">
              <a:buFont typeface="+mj-lt"/>
              <a:buAutoNum type="arabicPeriod"/>
            </a:pPr>
            <a:endParaRPr lang="en-GB" sz="1600" dirty="0"/>
          </a:p>
          <a:p>
            <a:pPr marL="342900" indent="-342900" algn="just">
              <a:buFont typeface="+mj-lt"/>
              <a:buAutoNum type="arabicPeriod"/>
            </a:pPr>
            <a:r>
              <a:rPr lang="en-GB" sz="1600" dirty="0"/>
              <a:t>Sustainable development, able to maintain a constant </a:t>
            </a:r>
            <a:r>
              <a:rPr lang="en-GB" sz="1600" dirty="0" smtClean="0"/>
              <a:t>pace</a:t>
            </a:r>
          </a:p>
          <a:p>
            <a:pPr marL="342900" indent="-342900" algn="just">
              <a:buFont typeface="+mj-lt"/>
              <a:buAutoNum type="arabicPeriod"/>
            </a:pPr>
            <a:endParaRPr lang="en-GB" sz="1600" dirty="0"/>
          </a:p>
          <a:p>
            <a:pPr marL="342900" indent="-342900" algn="just">
              <a:buFont typeface="+mj-lt"/>
              <a:buAutoNum type="arabicPeriod"/>
            </a:pPr>
            <a:r>
              <a:rPr lang="en-GB" sz="1600" dirty="0"/>
              <a:t>Continuous attention to technical excellence and good </a:t>
            </a:r>
            <a:r>
              <a:rPr lang="en-GB" sz="1600" dirty="0" smtClean="0"/>
              <a:t>design</a:t>
            </a:r>
          </a:p>
          <a:p>
            <a:pPr marL="342900" indent="-342900" algn="just">
              <a:buFont typeface="+mj-lt"/>
              <a:buAutoNum type="arabicPeriod"/>
            </a:pPr>
            <a:endParaRPr lang="en-GB" sz="1600" dirty="0"/>
          </a:p>
          <a:p>
            <a:pPr marL="342900" indent="-342900" algn="just">
              <a:buFont typeface="+mj-lt"/>
              <a:buAutoNum type="arabicPeriod"/>
            </a:pPr>
            <a:r>
              <a:rPr lang="en-GB" sz="1600" dirty="0"/>
              <a:t>Simplicity—the art of maximizing the amount of work done—is </a:t>
            </a:r>
            <a:r>
              <a:rPr lang="en-GB" sz="1600" dirty="0" smtClean="0"/>
              <a:t>essential</a:t>
            </a:r>
          </a:p>
          <a:p>
            <a:pPr marL="342900" indent="-342900" algn="just">
              <a:buFont typeface="+mj-lt"/>
              <a:buAutoNum type="arabicPeriod"/>
            </a:pPr>
            <a:endParaRPr lang="en-GB" sz="1600" dirty="0"/>
          </a:p>
          <a:p>
            <a:pPr marL="342900" indent="-342900" algn="just">
              <a:buFont typeface="+mj-lt"/>
              <a:buAutoNum type="arabicPeriod"/>
            </a:pPr>
            <a:r>
              <a:rPr lang="en-GB" sz="1600" b="1" dirty="0"/>
              <a:t>Self-organizing </a:t>
            </a:r>
            <a:r>
              <a:rPr lang="en-GB" sz="1600" b="1" dirty="0" smtClean="0"/>
              <a:t>teams</a:t>
            </a:r>
          </a:p>
          <a:p>
            <a:pPr marL="342900" indent="-342900" algn="just">
              <a:buFont typeface="+mj-lt"/>
              <a:buAutoNum type="arabicPeriod"/>
            </a:pPr>
            <a:endParaRPr lang="en-GB" dirty="0"/>
          </a:p>
          <a:p>
            <a:pPr marL="342900" indent="-342900" algn="just">
              <a:buFont typeface="+mj-lt"/>
              <a:buAutoNum type="arabicPeriod"/>
            </a:pPr>
            <a:r>
              <a:rPr lang="en-GB" sz="1600" dirty="0"/>
              <a:t>Regular adaptation to changing circumstance</a:t>
            </a:r>
            <a:endParaRPr lang="en-GB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551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04664"/>
            <a:ext cx="1550653" cy="1451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924944"/>
            <a:ext cx="7272808" cy="3024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9579" y="215950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stellar" panose="020A0402060406010301" pitchFamily="18" charset="0"/>
              </a:rPr>
              <a:t>Agile Process – Implementation at WWH</a:t>
            </a:r>
            <a:endParaRPr lang="en-GB" sz="2400" b="1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45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488242"/>
            <a:ext cx="2847975" cy="4438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7984" y="3199736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stellar" panose="020A0402060406010301" pitchFamily="18" charset="0"/>
              </a:rPr>
              <a:t>Visual boards in the office show details of the sprint</a:t>
            </a:r>
            <a:endParaRPr lang="en-GB" sz="2000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75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708920"/>
            <a:ext cx="2848347" cy="3286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2924944"/>
            <a:ext cx="3816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stellar" panose="020A0402060406010301" pitchFamily="18" charset="0"/>
              </a:rPr>
              <a:t>Alternate days stand up meetings discuss progress and issues as they arise.</a:t>
            </a:r>
          </a:p>
          <a:p>
            <a:endParaRPr lang="en-GB" dirty="0">
              <a:latin typeface="Castellar" panose="020A0402060406010301" pitchFamily="18" charset="0"/>
            </a:endParaRPr>
          </a:p>
          <a:p>
            <a:r>
              <a:rPr lang="en-GB" dirty="0" smtClean="0">
                <a:latin typeface="Castellar" panose="020A0402060406010301" pitchFamily="18" charset="0"/>
              </a:rPr>
              <a:t>Face-to-face communication ensures all team members know where the sprint is</a:t>
            </a:r>
            <a:endParaRPr lang="en-GB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5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348880"/>
            <a:ext cx="5406875" cy="41764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76" y="548680"/>
            <a:ext cx="2600325" cy="1238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2160" y="3429000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stellar" panose="020A0402060406010301" pitchFamily="18" charset="0"/>
              </a:rPr>
              <a:t>Use to control </a:t>
            </a:r>
          </a:p>
          <a:p>
            <a:endParaRPr lang="en-GB" dirty="0">
              <a:latin typeface="Castellar" panose="020A0402060406010301" pitchFamily="18" charset="0"/>
            </a:endParaRPr>
          </a:p>
          <a:p>
            <a:r>
              <a:rPr lang="en-GB" dirty="0" smtClean="0">
                <a:latin typeface="Castellar" panose="020A0402060406010301" pitchFamily="18" charset="0"/>
              </a:rPr>
              <a:t>sprints and </a:t>
            </a:r>
          </a:p>
          <a:p>
            <a:endParaRPr lang="en-GB" dirty="0">
              <a:latin typeface="Castellar" panose="020A0402060406010301" pitchFamily="18" charset="0"/>
            </a:endParaRPr>
          </a:p>
          <a:p>
            <a:r>
              <a:rPr lang="en-GB" dirty="0" smtClean="0">
                <a:latin typeface="Castellar" panose="020A0402060406010301" pitchFamily="18" charset="0"/>
              </a:rPr>
              <a:t>monitor progress</a:t>
            </a:r>
            <a:endParaRPr lang="en-GB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01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988840"/>
            <a:ext cx="5560708" cy="33123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3844890"/>
            <a:ext cx="4616706" cy="256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255188"/>
            <a:ext cx="83529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Wales &amp; West Housing founded 1965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Around 10,000 units across Wales – Developing 393 in the coming years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30384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52659"/>
            <a:ext cx="2988332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18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861048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astellar" panose="020A0402060406010301" pitchFamily="18" charset="0"/>
              </a:rPr>
              <a:t>Does Agile produce</a:t>
            </a:r>
          </a:p>
          <a:p>
            <a:pPr algn="ctr"/>
            <a:endParaRPr lang="en-GB" sz="3600" b="1" dirty="0" smtClean="0">
              <a:latin typeface="Castellar" panose="020A0402060406010301" pitchFamily="18" charset="0"/>
            </a:endParaRPr>
          </a:p>
          <a:p>
            <a:pPr algn="ctr"/>
            <a:r>
              <a:rPr lang="en-GB" sz="3600" b="1" dirty="0" smtClean="0">
                <a:latin typeface="Castellar" panose="020A0402060406010301" pitchFamily="18" charset="0"/>
              </a:rPr>
              <a:t>better outcomes?</a:t>
            </a:r>
            <a:endParaRPr lang="en-GB" sz="3600" b="1" dirty="0">
              <a:latin typeface="Castellar" panose="020A0402060406010301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764704"/>
            <a:ext cx="28098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9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5" y="2998691"/>
            <a:ext cx="903649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Castellar" panose="020A0402060406010301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Key Impact of The New Approach to </a:t>
            </a:r>
            <a:r>
              <a:rPr lang="en-GB" dirty="0" smtClean="0">
                <a:solidFill>
                  <a:srgbClr val="000000"/>
                </a:solidFill>
                <a:latin typeface="Castellar" panose="020A0402060406010301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date</a:t>
            </a:r>
          </a:p>
          <a:p>
            <a:pPr>
              <a:spcAft>
                <a:spcPts val="0"/>
              </a:spcAft>
            </a:pPr>
            <a:endParaRPr lang="en-GB" sz="1600" dirty="0">
              <a:latin typeface="Castellar" panose="020A0402060406010301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latin typeface="Castellar" panose="020A0402060406010301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Business drives system design – not ICT acting as a </a:t>
            </a:r>
            <a:r>
              <a:rPr lang="en-GB" dirty="0" smtClean="0">
                <a:solidFill>
                  <a:srgbClr val="000000"/>
                </a:solidFill>
                <a:latin typeface="Castellar" panose="020A0402060406010301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barrier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>
              <a:latin typeface="Castellar" panose="020A0402060406010301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latin typeface="Castellar" panose="020A0402060406010301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Agile means business sees impact </a:t>
            </a:r>
            <a:r>
              <a:rPr lang="en-GB" dirty="0" smtClean="0">
                <a:solidFill>
                  <a:srgbClr val="000000"/>
                </a:solidFill>
                <a:latin typeface="Castellar" panose="020A0402060406010301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sooner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>
              <a:latin typeface="Castellar" panose="020A0402060406010301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latin typeface="Castellar" panose="020A0402060406010301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ICT feel alongside service delivery in the boat rather than a distant </a:t>
            </a:r>
            <a:r>
              <a:rPr lang="en-GB" dirty="0" smtClean="0">
                <a:solidFill>
                  <a:srgbClr val="000000"/>
                </a:solidFill>
                <a:latin typeface="Castellar" panose="020A0402060406010301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relative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600" dirty="0">
              <a:latin typeface="Castellar" panose="020A0402060406010301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latin typeface="Castellar" panose="020A0402060406010301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Front Line and Back Office feel more connected to our over arching principles of the “doing what matters”.</a:t>
            </a:r>
            <a:endParaRPr lang="en-GB" sz="1600" dirty="0">
              <a:effectLst/>
              <a:latin typeface="Castellar" panose="020A0402060406010301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60648"/>
            <a:ext cx="2009800" cy="1703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2710" y="2158157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astellar" panose="020A0402060406010301" pitchFamily="18" charset="0"/>
              </a:rPr>
              <a:t>A business Perspective</a:t>
            </a:r>
            <a:endParaRPr lang="en-GB" sz="3600" b="1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40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1147" y="1988840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astellar" panose="020A0402060406010301" pitchFamily="18" charset="0"/>
              </a:rPr>
              <a:t>A ICT Perspective</a:t>
            </a:r>
            <a:endParaRPr lang="en-GB" sz="3600" b="1" dirty="0">
              <a:latin typeface="Castellar" panose="020A0402060406010301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219575"/>
            <a:ext cx="3303268" cy="1625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3068960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stellar" panose="020A0402060406010301" pitchFamily="18" charset="0"/>
              </a:rPr>
              <a:t>MS Dynamics Environment built in first sprint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stellar" panose="020A0402060406010301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stellar" panose="020A0402060406010301" pitchFamily="18" charset="0"/>
              </a:rPr>
              <a:t>Mobile working delivered in second sprint (8 weeks after project kick off)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Castellar" panose="020A0402060406010301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stellar" panose="020A0402060406010301" pitchFamily="18" charset="0"/>
              </a:rPr>
              <a:t>Housing and Property Services functionality delivered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stellar" panose="020A0402060406010301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stellar" panose="020A0402060406010301" pitchFamily="18" charset="0"/>
              </a:rPr>
              <a:t> Business fully engaged with process</a:t>
            </a:r>
            <a:endParaRPr lang="en-GB" dirty="0">
              <a:latin typeface="Castellar" panose="020A0402060406010301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5229200"/>
            <a:ext cx="140443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6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068960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stellar" panose="020A0402060406010301" pitchFamily="18" charset="0"/>
              </a:rPr>
              <a:t>Stand up meetings don’t always happen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stellar" panose="020A0402060406010301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stellar" panose="020A0402060406010301" pitchFamily="18" charset="0"/>
              </a:rPr>
              <a:t>Change can BE painful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stellar" panose="020A0402060406010301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stellar" panose="020A0402060406010301" pitchFamily="18" charset="0"/>
              </a:rPr>
              <a:t>Estimating for burn down difficult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stellar" panose="020A0402060406010301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stellar" panose="020A0402060406010301" pitchFamily="18" charset="0"/>
              </a:rPr>
              <a:t>Size of sprints</a:t>
            </a:r>
            <a:endParaRPr lang="en-GB" dirty="0">
              <a:latin typeface="Castellar" panose="020A0402060406010301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76672"/>
            <a:ext cx="1512168" cy="2027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4509120"/>
            <a:ext cx="2157064" cy="203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933056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stellar" panose="020A0402060406010301" pitchFamily="18" charset="0"/>
              </a:rPr>
              <a:t>We are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stellar" panose="020A0402060406010301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stellar" panose="020A0402060406010301" pitchFamily="18" charset="0"/>
              </a:rPr>
              <a:t>Getting better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stellar" panose="020A0402060406010301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stellar" panose="020A0402060406010301" pitchFamily="18" charset="0"/>
              </a:rPr>
              <a:t>Need to get the Business involved in kick off meetings at some stage</a:t>
            </a:r>
            <a:endParaRPr lang="en-GB" dirty="0">
              <a:latin typeface="Castellar" panose="020A0402060406010301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39" y="548680"/>
            <a:ext cx="4239369" cy="239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2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5776" y="2622064"/>
            <a:ext cx="35696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/>
              <a:t>Any Questions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5733256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Richard Troote</a:t>
            </a:r>
          </a:p>
          <a:p>
            <a:r>
              <a:rPr lang="en-GB" sz="2400" dirty="0" smtClean="0"/>
              <a:t>richard.troote@wwha.co.uk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4860032" y="5733256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Alex Stephenson</a:t>
            </a:r>
          </a:p>
          <a:p>
            <a:r>
              <a:rPr lang="en-GB" sz="2400" dirty="0" smtClean="0"/>
              <a:t>Alex.stephenson@wwha.co.uk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1512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060848"/>
            <a:ext cx="5695950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4437112"/>
            <a:ext cx="2517279" cy="18733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215" y="4835165"/>
            <a:ext cx="6091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stellar" panose="020A0402060406010301" pitchFamily="18" charset="0"/>
              </a:rPr>
              <a:t>Different needs and environments</a:t>
            </a:r>
            <a:endParaRPr lang="en-GB" sz="3200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0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628800"/>
            <a:ext cx="6274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Castellar" panose="020A0402060406010301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Systems Thinking Organisation story</a:t>
            </a:r>
            <a:endParaRPr lang="en-GB" sz="2000" b="1" dirty="0">
              <a:latin typeface="Castellar" panose="020A0402060406010301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708920"/>
            <a:ext cx="4464496" cy="3019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925712"/>
            <a:ext cx="3547869" cy="25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4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196752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  <a:latin typeface="Castellar" panose="020A0402060406010301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Repairs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2348880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stellar" panose="020A0402060406010301" pitchFamily="18" charset="0"/>
              </a:rPr>
              <a:t>What did we hear?</a:t>
            </a:r>
            <a:endParaRPr lang="en-GB" sz="2000" dirty="0">
              <a:latin typeface="Castellar" panose="020A0402060406010301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3316343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stellar" panose="020A0402060406010301" pitchFamily="18" charset="0"/>
              </a:rPr>
              <a:t>Quickly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stellar" panose="020A0402060406010301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Castellar" panose="020A0402060406010301" pitchFamily="18" charset="0"/>
              </a:rPr>
              <a:t>Appt</a:t>
            </a:r>
            <a:endParaRPr lang="en-GB" dirty="0" smtClean="0">
              <a:latin typeface="Castellar" panose="020A0402060406010301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Castellar" panose="020A0402060406010301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stellar" panose="020A0402060406010301" pitchFamily="18" charset="0"/>
              </a:rPr>
              <a:t>Stays Fixed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Castellar" panose="020A0402060406010301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stellar" panose="020A0402060406010301" pitchFamily="18" charset="0"/>
              </a:rPr>
              <a:t>Done First Time</a:t>
            </a:r>
            <a:endParaRPr lang="en-GB" dirty="0">
              <a:latin typeface="Castellar" panose="020A0402060406010301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539356"/>
            <a:ext cx="368969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1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933343"/>
            <a:ext cx="5562600" cy="29146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5616" y="1625019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stellar" panose="020A0402060406010301" pitchFamily="18" charset="0"/>
              </a:rPr>
              <a:t>What Matters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Castellar" panose="020A0402060406010301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stellar" panose="020A0402060406010301" pitchFamily="18" charset="0"/>
              </a:rPr>
              <a:t>How Well Do We Do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Castellar" panose="020A0402060406010301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stellar" panose="020A0402060406010301" pitchFamily="18" charset="0"/>
              </a:rPr>
              <a:t>Why Is It That Way?</a:t>
            </a:r>
            <a:endParaRPr lang="en-GB" sz="2400" dirty="0">
              <a:latin typeface="Castellar" panose="020A0402060406010301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970259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stellar" panose="020A0402060406010301" pitchFamily="18" charset="0"/>
              </a:rPr>
              <a:t>Improving Our </a:t>
            </a:r>
            <a:r>
              <a:rPr lang="en-GB" sz="2400" b="1" dirty="0" smtClean="0">
                <a:latin typeface="Castellar" panose="020A0402060406010301" pitchFamily="18" charset="0"/>
              </a:rPr>
              <a:t>System</a:t>
            </a:r>
            <a:endParaRPr lang="en-GB" sz="2400" b="1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2224508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astellar" panose="020A0402060406010301" pitchFamily="18" charset="0"/>
              </a:rPr>
              <a:t>The Challenge !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260648"/>
            <a:ext cx="3456384" cy="1940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3508" y="3356992"/>
            <a:ext cx="88569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 smtClean="0">
                <a:solidFill>
                  <a:srgbClr val="000000"/>
                </a:solidFill>
                <a:latin typeface="Castellar" panose="020A0402060406010301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Housing </a:t>
            </a:r>
            <a:r>
              <a:rPr lang="en-GB" sz="2000" dirty="0">
                <a:solidFill>
                  <a:srgbClr val="000000"/>
                </a:solidFill>
                <a:latin typeface="Castellar" panose="020A0402060406010301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system has no </a:t>
            </a:r>
            <a:r>
              <a:rPr lang="en-GB" sz="2000" dirty="0" smtClean="0">
                <a:solidFill>
                  <a:srgbClr val="000000"/>
                </a:solidFill>
                <a:latin typeface="Castellar" panose="020A0402060406010301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flexibility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dirty="0">
              <a:latin typeface="Castellar" panose="020A0402060406010301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0000"/>
                </a:solidFill>
                <a:latin typeface="Castellar" panose="020A0402060406010301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Devices sitting alongside system don’t work well </a:t>
            </a:r>
            <a:r>
              <a:rPr lang="en-GB" sz="2000" dirty="0" smtClean="0">
                <a:solidFill>
                  <a:srgbClr val="000000"/>
                </a:solidFill>
                <a:latin typeface="Castellar" panose="020A0402060406010301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together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dirty="0">
              <a:latin typeface="Castellar" panose="020A0402060406010301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0000"/>
                </a:solidFill>
                <a:latin typeface="Castellar" panose="020A0402060406010301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Everything has to be on a “certain platform</a:t>
            </a:r>
            <a:r>
              <a:rPr lang="en-GB" sz="2000" dirty="0" smtClean="0">
                <a:solidFill>
                  <a:srgbClr val="000000"/>
                </a:solidFill>
                <a:latin typeface="Castellar" panose="020A0402060406010301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dirty="0">
              <a:latin typeface="Castellar" panose="020A0402060406010301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0000"/>
                </a:solidFill>
                <a:latin typeface="Castellar" panose="020A0402060406010301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our ICT systems sit in Silo’s</a:t>
            </a:r>
            <a:endParaRPr lang="en-GB" dirty="0">
              <a:latin typeface="Castellar" panose="020A0402060406010301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8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94" y="3167569"/>
            <a:ext cx="981075" cy="904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309" y="4573484"/>
            <a:ext cx="1906886" cy="1087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3036029"/>
            <a:ext cx="1971941" cy="11679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7268" y="5117150"/>
            <a:ext cx="4383258" cy="767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178330"/>
            <a:ext cx="4149086" cy="25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9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145" y="2204864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stellar" panose="020A0402060406010301" pitchFamily="18" charset="0"/>
              </a:rPr>
              <a:t>The Traditional way things were done…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923203"/>
            <a:ext cx="2129881" cy="3304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922595"/>
            <a:ext cx="3930005" cy="2985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051" y="4797152"/>
            <a:ext cx="1944216" cy="18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2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2EC906C06084C9089275BA57223D3" ma:contentTypeVersion="0" ma:contentTypeDescription="Create a new document." ma:contentTypeScope="" ma:versionID="72aab5dc861b459c5cc3e4f3b08114e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8DF1F3-9ED2-4396-B64C-D9BE0A2AC8AA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463E3E3-A319-47F5-9340-B89A87F4F8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9E7FFCF-06AE-430A-A4C2-7A7D546975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</TotalTime>
  <Words>1438</Words>
  <Application>Microsoft Office PowerPoint</Application>
  <PresentationFormat>On-screen Show (4:3)</PresentationFormat>
  <Paragraphs>255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Castellar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Troote</dc:creator>
  <cp:lastModifiedBy>Richard Troote</cp:lastModifiedBy>
  <cp:revision>78</cp:revision>
  <dcterms:created xsi:type="dcterms:W3CDTF">2013-08-19T12:50:25Z</dcterms:created>
  <dcterms:modified xsi:type="dcterms:W3CDTF">2015-02-16T15:52:37Z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0x01010080A2EC906C06084C9089275BA57223D3</vt:lpwstr>
  </property>
</Properties>
</file>