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27" r:id="rId3"/>
    <p:sldMasterId id="2147483739" r:id="rId4"/>
  </p:sldMasterIdLst>
  <p:notesMasterIdLst>
    <p:notesMasterId r:id="rId25"/>
  </p:notesMasterIdLst>
  <p:sldIdLst>
    <p:sldId id="407" r:id="rId5"/>
    <p:sldId id="423" r:id="rId6"/>
    <p:sldId id="419" r:id="rId7"/>
    <p:sldId id="412" r:id="rId8"/>
    <p:sldId id="406" r:id="rId9"/>
    <p:sldId id="420" r:id="rId10"/>
    <p:sldId id="421" r:id="rId11"/>
    <p:sldId id="422" r:id="rId12"/>
    <p:sldId id="287" r:id="rId13"/>
    <p:sldId id="424" r:id="rId14"/>
    <p:sldId id="292" r:id="rId15"/>
    <p:sldId id="293" r:id="rId16"/>
    <p:sldId id="305" r:id="rId17"/>
    <p:sldId id="334" r:id="rId18"/>
    <p:sldId id="336" r:id="rId19"/>
    <p:sldId id="337" r:id="rId20"/>
    <p:sldId id="411" r:id="rId21"/>
    <p:sldId id="279" r:id="rId22"/>
    <p:sldId id="408" r:id="rId23"/>
    <p:sldId id="286" r:id="rId24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B3966A-56DB-466A-AA27-3DDAE7CCC887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A34447-D3CF-4B25-AB01-004E1423C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5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480DE4-3BEE-4BC6-A69D-B8D990A1EB0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="1" smtClean="0"/>
              <a:t>With you in control, we can do the following: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Our housing officers and other customer facing colleagues would be able to provide personal support to you</a:t>
            </a:r>
          </a:p>
          <a:p>
            <a:pPr>
              <a:spcBef>
                <a:spcPct val="0"/>
              </a:spcBef>
            </a:pPr>
            <a:r>
              <a:rPr lang="en-GB" smtClean="0"/>
              <a:t>Our housing officers would be able to visit their neighbourhoods regularly and ensure they meet the standards you expect</a:t>
            </a:r>
          </a:p>
          <a:p>
            <a:pPr>
              <a:spcBef>
                <a:spcPct val="0"/>
              </a:spcBef>
            </a:pPr>
            <a:r>
              <a:rPr lang="en-GB" smtClean="0"/>
              <a:t>Our housing officers would be able to tackle some of the complex issues that occur within your communities</a:t>
            </a:r>
          </a:p>
          <a:p>
            <a:pPr>
              <a:spcBef>
                <a:spcPct val="0"/>
              </a:spcBef>
            </a:pPr>
            <a:r>
              <a:rPr lang="en-GB" smtClean="0"/>
              <a:t>You would be able to contact us, when you need us most at our Transactional Hub – with minimum waiting times to get through.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We need to make sure our online services are the best, easy to use and you will want to use them every time.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19CDA-EDDE-4983-8F7E-55B88D30F04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4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738E99-22C9-485D-B684-C17B0854DFA7}" type="slidenum">
              <a:rPr lang="en-GB" altLang="en-US">
                <a:latin typeface="Times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226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 smtClean="0"/>
              <a:t>44,000 customers across Glasgow, 80% dependent on benefits.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GB" altLang="en-US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 smtClean="0"/>
              <a:t>High impact of Welfare Reform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GB" altLang="en-US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 smtClean="0"/>
              <a:t>Government default  position – on-line applications</a:t>
            </a:r>
          </a:p>
          <a:p>
            <a:pPr fontAlgn="auto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altLang="en-US" dirty="0" smtClean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Usage highest in 16-44 age group and lowest in 75+ age group.</a:t>
            </a:r>
          </a:p>
          <a:p>
            <a:pPr fontAlgn="auto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altLang="en-US" dirty="0" smtClean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Usage high amongst BME tenants (61%).</a:t>
            </a:r>
          </a:p>
          <a:p>
            <a:pPr fontAlgn="auto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altLang="en-US" i="1" dirty="0" smtClean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Much lower usage in disadvantaged groups.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GB" altLang="en-US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GB" altLang="en-US" dirty="0" smtClean="0"/>
          </a:p>
        </p:txBody>
      </p:sp>
      <p:sp>
        <p:nvSpPr>
          <p:cNvPr id="7782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FF99D4-06B3-4924-A417-F267252614CE}" type="slidenum">
              <a:rPr lang="en-US" altLang="en-US" sz="1200">
                <a:latin typeface="Calibri" pitchFamily="34" charset="0"/>
              </a:rPr>
              <a:pPr algn="r"/>
              <a:t>3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4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089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C3D330-52F6-471A-95F0-AFF45EAB41D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912186-49B4-4D3A-AE10-5DCF4A06E45C}" type="slidenum">
              <a:rPr lang="en-US" altLang="en-US" sz="1200">
                <a:latin typeface="Calibri" pitchFamily="34" charset="0"/>
              </a:rPr>
              <a:pPr algn="r"/>
              <a:t>6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1400" smtClean="0"/>
              <a:t>Connectivity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Installing broadband to our homes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Enhancing and extending  our learning centres</a:t>
            </a:r>
          </a:p>
          <a:p>
            <a:pPr>
              <a:spcBef>
                <a:spcPct val="20000"/>
              </a:spcBef>
            </a:pPr>
            <a:r>
              <a:rPr lang="en-GB" sz="1400" smtClean="0"/>
              <a:t>Participation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Basic digital skills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Better lives – saving money, jobs, health, education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Use on-line services – pay rent, order repairs, enquiries, find a home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Signposting to partners’ services</a:t>
            </a:r>
          </a:p>
          <a:p>
            <a:pPr>
              <a:spcBef>
                <a:spcPct val="20000"/>
              </a:spcBef>
            </a:pPr>
            <a:r>
              <a:rPr lang="en-GB" sz="1400" smtClean="0"/>
              <a:t>Engagement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smtClean="0"/>
              <a:t>Better communities – local decision making and influencing policy</a:t>
            </a:r>
            <a:r>
              <a:rPr lang="en-GB" sz="1800" smtClean="0"/>
              <a:t>	</a:t>
            </a:r>
          </a:p>
          <a:p>
            <a:pPr>
              <a:spcBef>
                <a:spcPct val="0"/>
              </a:spcBef>
            </a:pPr>
            <a:endParaRPr lang="en-GB" sz="1400" smtClean="0"/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6781A1-CE09-4B9B-BCA0-D781F98E6532}" type="slidenum">
              <a:rPr lang="en-US" altLang="en-US" sz="1200">
                <a:latin typeface="Calibri" pitchFamily="34" charset="0"/>
              </a:rPr>
              <a:pPr algn="r"/>
              <a:t>7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1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Prove technology</a:t>
            </a:r>
          </a:p>
          <a:p>
            <a:pPr>
              <a:spcBef>
                <a:spcPct val="0"/>
              </a:spcBef>
            </a:pPr>
            <a:r>
              <a:rPr lang="en-GB" smtClean="0"/>
              <a:t>Prove a price point and value for money</a:t>
            </a:r>
          </a:p>
          <a:p>
            <a:pPr>
              <a:spcBef>
                <a:spcPct val="0"/>
              </a:spcBef>
            </a:pPr>
            <a:r>
              <a:rPr lang="en-GB" smtClean="0"/>
              <a:t>Engage customers</a:t>
            </a:r>
          </a:p>
          <a:p>
            <a:pPr>
              <a:spcBef>
                <a:spcPct val="0"/>
              </a:spcBef>
            </a:pPr>
            <a:r>
              <a:rPr lang="en-GB" smtClean="0"/>
              <a:t>Measure benefits</a:t>
            </a:r>
          </a:p>
          <a:p>
            <a:pPr>
              <a:spcBef>
                <a:spcPct val="0"/>
              </a:spcBef>
            </a:pPr>
            <a:r>
              <a:rPr lang="en-GB" smtClean="0"/>
              <a:t>Understand what motivates tenants to go online (and those who still don’t)</a:t>
            </a:r>
          </a:p>
          <a:p>
            <a:pPr>
              <a:spcBef>
                <a:spcPct val="0"/>
              </a:spcBef>
            </a:pPr>
            <a:r>
              <a:rPr lang="en-GB" smtClean="0"/>
              <a:t>Inform the business case 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A88CA9-0A91-4D60-8CF5-37B99D19750C}" type="slidenum">
              <a:rPr lang="en-US" altLang="en-US" sz="1200">
                <a:latin typeface="Calibri" pitchFamily="34" charset="0"/>
              </a:rPr>
              <a:pPr algn="r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0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GHA has one of the largest following on Facebook of any social landlord in the UK with more than 10,000 followers.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We have created industry-leading Facebook tabs for Pay Your Rent, House Rules and also Money and Benefit Advice.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The Pay Your Rent app, in particular, is a key business driver as it allows tenants to keep up to date with their rent at a time and place which is convenient to them.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069D3F-19BA-46B0-ACD7-EDA3E749C6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9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="1" smtClean="0"/>
              <a:t>Here are some of the things we are improving:</a:t>
            </a:r>
          </a:p>
          <a:p>
            <a:pPr>
              <a:spcBef>
                <a:spcPct val="0"/>
              </a:spcBef>
            </a:pPr>
            <a:r>
              <a:rPr lang="en-GB" smtClean="0"/>
              <a:t>Report repairs, view the progress and amend appointments</a:t>
            </a:r>
          </a:p>
          <a:p>
            <a:pPr>
              <a:spcBef>
                <a:spcPct val="0"/>
              </a:spcBef>
            </a:pPr>
            <a:r>
              <a:rPr lang="en-GB" smtClean="0"/>
              <a:t>View arranged appointments with your housing officer</a:t>
            </a:r>
          </a:p>
          <a:p>
            <a:pPr>
              <a:spcBef>
                <a:spcPct val="0"/>
              </a:spcBef>
            </a:pPr>
            <a:r>
              <a:rPr lang="en-GB" smtClean="0"/>
              <a:t>Report a compliment or a complaint and track progress</a:t>
            </a:r>
          </a:p>
          <a:p>
            <a:pPr>
              <a:spcBef>
                <a:spcPct val="0"/>
              </a:spcBef>
            </a:pPr>
            <a:r>
              <a:rPr lang="en-GB" smtClean="0"/>
              <a:t>View account payment history and make payments securely</a:t>
            </a:r>
          </a:p>
          <a:p>
            <a:pPr>
              <a:spcBef>
                <a:spcPct val="0"/>
              </a:spcBef>
            </a:pPr>
            <a:r>
              <a:rPr lang="en-GB" smtClean="0"/>
              <a:t>Find a home through Homefinder.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F54BD-D5AC-4C8D-8B00-E305522AB54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5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2889-299B-4E8E-BA32-163C70C89D21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4A4E-A1D1-4E5C-8C66-E1A8FA5F30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220A-6135-4145-BE16-0F665CA590A5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8D9E-94E0-4211-85DE-169DE7ED8A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7D40-F8D6-41DE-B85A-CABB2029A675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0E98-EBE9-45C4-A47A-B7DB73036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88" y="6161088"/>
            <a:ext cx="200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 t="-1662" b="-2"/>
          <a:stretch>
            <a:fillRect/>
          </a:stretch>
        </p:blipFill>
        <p:spPr bwMode="auto">
          <a:xfrm>
            <a:off x="0" y="-160338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 t="-1662" b="-2"/>
          <a:stretch>
            <a:fillRect/>
          </a:stretch>
        </p:blipFill>
        <p:spPr bwMode="auto">
          <a:xfrm>
            <a:off x="0" y="-160338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50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F785EB-E683-4D69-A60B-08C6C36C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567488" y="62976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B83091-B15C-4BE2-B292-A71089FF67E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88913"/>
            <a:ext cx="9144000" cy="72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C1C5587-05D7-44E4-A2A1-977746C0A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C7AC60-4B91-47F6-A8F7-2432AB867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 l="-2496"/>
          <a:stretch>
            <a:fillRect/>
          </a:stretch>
        </p:blipFill>
        <p:spPr bwMode="auto">
          <a:xfrm>
            <a:off x="-231775" y="0"/>
            <a:ext cx="95281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25B9FD-8D85-4810-868A-BC05CCC1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81075" y="-222250"/>
            <a:ext cx="11410950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4B59E2-BA6A-4E4C-85AE-2222EDE2F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CE32-9FF9-4578-9BE4-4ECFAAC22594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A7A7-AA5D-40F5-A308-DA7CA92C5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584200"/>
            <a:ext cx="11410950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0DA0AFD-60BE-433F-A4BB-F27A8F041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0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9B5A41C-4BD4-490E-859E-9A350294E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next to financial documents. - stock pho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3538" y="0"/>
            <a:ext cx="10647363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3810C9-7EDE-40E5-AB74-4E09A2DF4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loseup of stack of newspapers - stock pho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00250" y="-360363"/>
            <a:ext cx="12442825" cy="88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19D8B4-913C-49B1-9342-9ECEF3D5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papers  - stock pho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846388" y="-4200525"/>
            <a:ext cx="16517938" cy="1174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8CDAF74-8B10-4130-A770-70390D2FB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1600200"/>
            <a:ext cx="8258628" cy="4525963"/>
          </a:xfrm>
        </p:spPr>
        <p:txBody>
          <a:bodyPr>
            <a:normAutofit/>
          </a:bodyPr>
          <a:lstStyle>
            <a:lvl1pPr marL="261938" indent="-261938"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A83FBA-3F85-4A0E-99D2-6B9375CB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267799F-D3E2-D84C-A819-F687C3BDD451}" type="datetime1">
              <a:rPr lang="en-GB"/>
              <a:pPr>
                <a:defRPr/>
              </a:pPr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22E1B1-30FA-40CA-A591-61844F9A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261938" indent="-261938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/>
              <a:defRPr sz="2400">
                <a:solidFill>
                  <a:srgbClr val="622D3A"/>
                </a:solidFill>
              </a:defRPr>
            </a:lvl2pPr>
            <a:lvl3pPr>
              <a:defRPr sz="2400">
                <a:solidFill>
                  <a:srgbClr val="622D3A"/>
                </a:solidFill>
              </a:defRPr>
            </a:lvl3pPr>
            <a:lvl4pPr>
              <a:defRPr sz="2400">
                <a:solidFill>
                  <a:srgbClr val="622D3A"/>
                </a:solidFill>
              </a:defRPr>
            </a:lvl4pPr>
            <a:lvl5pPr>
              <a:defRPr sz="2400">
                <a:solidFill>
                  <a:srgbClr val="622D3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261938" indent="-261938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759C79D-19CF-47AE-A30F-3EB534409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174625" indent="-174625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174625" indent="-174625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1E2C8C-7B20-489E-B81B-D8CF4575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FF92EF-78D6-4790-94E0-234CA2369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D074-C9AB-424F-AC47-42C0B7614D3E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3E5F-DEF9-428C-B983-66CBD6BA0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6B9988-6DE2-4F0B-B578-CB6575155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998"/>
            <a:ext cx="3008313" cy="419101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5999"/>
            <a:ext cx="5111750" cy="51101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3F3F03-129A-4D90-B42A-0600953F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203598" cy="566738"/>
          </a:xfrm>
        </p:spPr>
        <p:txBody>
          <a:bodyPr anchor="b"/>
          <a:lstStyle>
            <a:lvl1pPr algn="l">
              <a:defRPr sz="20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1485"/>
            <a:ext cx="5203598" cy="372608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203598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694738-8A8C-4D2A-B2FF-94C996F21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ECC29C-C2E0-423A-BB8B-07AC96B09C37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6571D5-DD2D-4575-8A7D-05C03CCD3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033A2C-0387-4FE7-A35D-DBA7D31FB264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CA8EE5-EAEB-4886-8742-AEFD53962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AF7114-A6EC-4A4F-BDFF-FE49798AF37B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08F98-5768-4C1F-8BA8-7CB8EE278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A44B7C-0E28-49B4-AB57-E138BA267107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C296D5-50FE-41A6-8541-8703DE97C2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4AA327-6C3D-4A1A-B439-67C31545472B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5A2568-E9B4-463E-8F6F-CF78ABD25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D5027D-E791-455E-B0EF-20CF2B42E14F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537790-3F08-4A12-9D10-D3034C8FF2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FFFB-C5FA-47FA-BEC6-10716AEE866B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875B-5FA7-4CB8-A176-ACEF1F8A1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DA6A01-7886-4F5E-A35D-A8EA414F01CD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F1352A-8C3D-474C-A9BC-CECF58403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DE298-5C9A-4FF5-AA7E-E745BC8C7618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D78CFA-52C0-4F6F-B34A-5CD047741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E53AF9-D12A-44AB-B75C-2A70D20815C7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82B928-FE6D-4FF1-9876-1810789276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6C512B-35F1-411E-A4E3-529A110EC856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5CD8C9-331A-4165-91FF-E92404F1C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B7F51B-697F-4F51-A20E-AD3965FAEFB6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45A665-0414-49E5-8F4F-FA030B2B7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 t="-1662" b="-2"/>
          <a:stretch>
            <a:fillRect/>
          </a:stretch>
        </p:blipFill>
        <p:spPr bwMode="auto">
          <a:xfrm>
            <a:off x="0" y="-160338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 t="-1662" b="-2"/>
          <a:stretch>
            <a:fillRect/>
          </a:stretch>
        </p:blipFill>
        <p:spPr bwMode="auto">
          <a:xfrm>
            <a:off x="0" y="-160338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50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F50452-5AF4-475F-A76C-EDD2A27F2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567488" y="62976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6D2E94-7688-40B2-9CEF-9EA8113C314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88913"/>
            <a:ext cx="9144000" cy="72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848FFA2-7CA1-4EAB-8CC1-CFF9B192A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444FCF-0DA2-41CC-B67B-9DDFCF782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2AD3-C7F7-40D4-AC73-E4EB6478DDF0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9CCC-264D-452A-9A36-4CA92879C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 l="-2496"/>
          <a:stretch>
            <a:fillRect/>
          </a:stretch>
        </p:blipFill>
        <p:spPr bwMode="auto">
          <a:xfrm>
            <a:off x="-231775" y="0"/>
            <a:ext cx="95281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F90D014-FB80-4E12-9171-D9B1AE1D0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81075" y="-222250"/>
            <a:ext cx="11410950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8EFE09-19A2-491E-901A-502EC9D87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584200"/>
            <a:ext cx="11410950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2D098F-6C5F-42B9-AA84-0E5FACBA0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0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545C1F9-A7F6-4125-949B-7C2E4C27E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next to financial documents. - stock pho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3538" y="0"/>
            <a:ext cx="10647363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C056703-70AD-419F-AACB-A220CB1B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loseup of stack of newspapers - stock pho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00250" y="-360363"/>
            <a:ext cx="12442825" cy="88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78C131-8DA6-4338-A0EC-46A2FF5D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: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papers  - stock pho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846388" y="-4200525"/>
            <a:ext cx="16517938" cy="1174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ml_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1663" y="215900"/>
            <a:ext cx="31289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22D3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GB" sz="2400" b="0" dirty="0" smtClean="0">
                <a:solidFill>
                  <a:prstClr val="white"/>
                </a:solidFill>
                <a:latin typeface="Arial Black"/>
                <a:cs typeface="Arial Black"/>
              </a:rPr>
              <a:t>Click to edit Master title style</a:t>
            </a:r>
            <a:endParaRPr lang="en-US" sz="2400" b="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116" y="1382490"/>
            <a:ext cx="3106055" cy="4525963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79A706F-633D-4E1D-9678-F5CEB4E1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1600200"/>
            <a:ext cx="8258628" cy="4525963"/>
          </a:xfrm>
        </p:spPr>
        <p:txBody>
          <a:bodyPr>
            <a:normAutofit/>
          </a:bodyPr>
          <a:lstStyle>
            <a:lvl1pPr marL="261938" indent="-261938"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E59E0C-026B-4199-9D15-1FD2D7A2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267799F-D3E2-D84C-A819-F687C3BDD451}" type="datetime1">
              <a:rPr lang="en-GB"/>
              <a:pPr>
                <a:defRPr/>
              </a:pPr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3C9989-6150-4B8C-8261-F01F29B53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261938" indent="-261938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/>
              <a:defRPr sz="2400">
                <a:solidFill>
                  <a:srgbClr val="622D3A"/>
                </a:solidFill>
              </a:defRPr>
            </a:lvl2pPr>
            <a:lvl3pPr>
              <a:defRPr sz="2400">
                <a:solidFill>
                  <a:srgbClr val="622D3A"/>
                </a:solidFill>
              </a:defRPr>
            </a:lvl3pPr>
            <a:lvl4pPr>
              <a:defRPr sz="2400">
                <a:solidFill>
                  <a:srgbClr val="622D3A"/>
                </a:solidFill>
              </a:defRPr>
            </a:lvl4pPr>
            <a:lvl5pPr>
              <a:defRPr sz="2400">
                <a:solidFill>
                  <a:srgbClr val="622D3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261938" indent="-261938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0B0192-46F5-4A47-B3C1-DD7BCCA24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AE77-3781-4A68-8674-C249D9A250D3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61A2-B613-4A75-B7CA-F5C1C7769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174625" indent="-174625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174625" indent="-174625"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D9B352-C291-42C3-8622-8E0D9B85D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3658" y="173040"/>
            <a:ext cx="8229600" cy="1143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defRPr sz="26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0C4E07-36BE-40B6-921F-B5203F341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461BF81-E940-49B3-BE76-38137A3E7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998"/>
            <a:ext cx="3008313" cy="419101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5999"/>
            <a:ext cx="5111750" cy="51101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9B2A71-8DA7-49B4-BCF3-8590DA15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1384300" y="390525"/>
            <a:ext cx="857250" cy="16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203598" cy="566738"/>
          </a:xfrm>
        </p:spPr>
        <p:txBody>
          <a:bodyPr anchor="b"/>
          <a:lstStyle>
            <a:lvl1pPr algn="l">
              <a:defRPr sz="2000" b="0">
                <a:solidFill>
                  <a:srgbClr val="622D3A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1485"/>
            <a:ext cx="5203598" cy="372608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203598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22D3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76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9FEC76-30D9-4C5A-8EED-6544A550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CB7C-CEC4-49F2-A5D0-4EECD2367F21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9C0A-AE7F-4416-866B-8AE09C25A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755-763B-413B-A37E-206D405B8BD5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7A1C-9777-4B44-AA51-33B9345C1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A18A-D155-4CB5-A186-259D38303501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1E9C-493D-41DE-B486-EB81BB13C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2A059-0F15-47D9-9A18-FAEB2EB734F2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F28B9-5856-4EB2-A3BC-A671CE8290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E2E0C3-1175-4BDF-AA50-65259664FF06}" type="datetime1">
              <a:rPr lang="en-GB"/>
              <a:pPr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609477-DAE5-4EC8-9B76-8997C6EAD0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</p:sldLayoutIdLst>
  <p:transition spd="slow" advClick="0"/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37A21F-6196-4524-94F1-685DEDA8BEE0}" type="datetimeFigureOut">
              <a:rPr lang="en-GB"/>
              <a:pPr>
                <a:defRPr/>
              </a:pPr>
              <a:t>16/03/2015</a:t>
            </a:fld>
            <a:endParaRPr lang="en-GB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2BCBDCE-1472-4853-B800-2C85A4A8E8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13C6B4C-EB4E-4BEA-9D9C-78EC3A93CEF6}" type="datetime1">
              <a:rPr lang="en-GB"/>
              <a:pPr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3F794B3-F468-4B7E-BF2A-23ABCDA652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</p:sldLayoutIdLst>
  <p:transition spd="slow" advClick="0"/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2"/>
          <p:cNvSpPr txBox="1">
            <a:spLocks noChangeArrowheads="1"/>
          </p:cNvSpPr>
          <p:nvPr/>
        </p:nvSpPr>
        <p:spPr bwMode="auto">
          <a:xfrm>
            <a:off x="533400" y="3933825"/>
            <a:ext cx="3314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FFFF"/>
                </a:solidFill>
                <a:cs typeface="Arial" charset="0"/>
              </a:rPr>
              <a:t>Graeme Hamilton</a:t>
            </a:r>
            <a:br>
              <a:rPr lang="en-US" b="1">
                <a:solidFill>
                  <a:srgbClr val="FFFFFF"/>
                </a:solidFill>
                <a:cs typeface="Arial" charset="0"/>
              </a:rPr>
            </a:br>
            <a:r>
              <a:rPr lang="en-US" sz="1400">
                <a:solidFill>
                  <a:srgbClr val="FFFFFF"/>
                </a:solidFill>
                <a:cs typeface="Arial" charset="0"/>
              </a:rPr>
              <a:t>Innovation and Online Services Manager</a:t>
            </a:r>
          </a:p>
        </p:txBody>
      </p:sp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533400" y="4781550"/>
            <a:ext cx="219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solidFill>
                  <a:srgbClr val="FFFFFF"/>
                </a:solidFill>
                <a:cs typeface="Arial" charset="0"/>
              </a:rPr>
              <a:t>5 March 2015</a:t>
            </a:r>
          </a:p>
        </p:txBody>
      </p:sp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468313" y="585788"/>
            <a:ext cx="359886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  <a:latin typeface="Arial Black" pitchFamily="34" charset="0"/>
              </a:rPr>
              <a:t>Connecting the Unconnected</a:t>
            </a:r>
          </a:p>
        </p:txBody>
      </p:sp>
      <p:sp>
        <p:nvSpPr>
          <p:cNvPr id="72708" name="Rectangle 1"/>
          <p:cNvSpPr>
            <a:spLocks noChangeArrowheads="1"/>
          </p:cNvSpPr>
          <p:nvPr/>
        </p:nvSpPr>
        <p:spPr bwMode="auto">
          <a:xfrm>
            <a:off x="4067175" y="381000"/>
            <a:ext cx="4752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FA3312"/>
                </a:solidFill>
                <a:latin typeface="Calibri" pitchFamily="34" charset="0"/>
              </a:rPr>
              <a:t>Winner, 2014 Connect ICT Awards - Connected Citizens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813593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3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400" smtClean="0"/>
              <a:t>Just under two thirds of residents did not have access to the internet before the study. The advantage of not having to leave the house to gain access being a key difference</a:t>
            </a:r>
          </a:p>
        </p:txBody>
      </p:sp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115888" y="6588125"/>
            <a:ext cx="3311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All respondents (46)</a:t>
            </a:r>
          </a:p>
        </p:txBody>
      </p:sp>
      <p:graphicFrame>
        <p:nvGraphicFramePr>
          <p:cNvPr id="90115" name="Chart 7"/>
          <p:cNvGraphicFramePr>
            <a:graphicFrameLocks/>
          </p:cNvGraphicFramePr>
          <p:nvPr/>
        </p:nvGraphicFramePr>
        <p:xfrm>
          <a:off x="115888" y="1455738"/>
          <a:ext cx="2627312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r:id="rId3" imgW="2627604" imgH="2670279" progId="Excel.Chart.8">
                  <p:embed/>
                </p:oleObj>
              </mc:Choice>
              <mc:Fallback>
                <p:oleObj r:id="rId3" imgW="2627604" imgH="2670279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455738"/>
                        <a:ext cx="2627312" cy="267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87900" y="1117600"/>
            <a:ext cx="4151313" cy="430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Q3b. Could you please explain the difference having access to the internet at home has made to you and your household?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84650"/>
            <a:ext cx="4306888" cy="2619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Q3c. What are you able to do now that you could not do before?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221288" y="3140075"/>
            <a:ext cx="3536950" cy="758825"/>
          </a:xfrm>
          <a:prstGeom prst="wedgeRoundRectCallout">
            <a:avLst>
              <a:gd name="adj1" fmla="val -37922"/>
              <a:gd name="adj2" fmla="val 65441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Before I had to go to library if I ever needed anything and to print things out. It is a lot easier accessing it in my home, checking things online.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563938" y="1844675"/>
            <a:ext cx="2981325" cy="946150"/>
          </a:xfrm>
          <a:prstGeom prst="wedgeRoundRectCallout">
            <a:avLst>
              <a:gd name="adj1" fmla="val -41255"/>
              <a:gd name="adj2" fmla="val 61274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I can talk to my brother and keep in touch with other family members.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572000" y="4643438"/>
            <a:ext cx="4186238" cy="795337"/>
          </a:xfrm>
          <a:prstGeom prst="wedgeRoundRectCallout">
            <a:avLst>
              <a:gd name="adj1" fmla="val -37922"/>
              <a:gd name="adj2" fmla="val 65441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Online shopping and I have switched my electricity through it and pay all my bills through it.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25413" y="5343525"/>
            <a:ext cx="4176712" cy="798513"/>
          </a:xfrm>
          <a:prstGeom prst="wedgeRoundRectCallout">
            <a:avLst>
              <a:gd name="adj1" fmla="val -37922"/>
              <a:gd name="adj2" fmla="val 65441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Been able to stream some films, but takes ages to load. So not used much.</a:t>
            </a:r>
          </a:p>
        </p:txBody>
      </p:sp>
      <p:sp>
        <p:nvSpPr>
          <p:cNvPr id="90122" name="Rectangle 1"/>
          <p:cNvSpPr>
            <a:spLocks noChangeArrowheads="1"/>
          </p:cNvSpPr>
          <p:nvPr/>
        </p:nvSpPr>
        <p:spPr bwMode="auto">
          <a:xfrm>
            <a:off x="4181475" y="6588125"/>
            <a:ext cx="33131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Those that said No (28)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3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GB" sz="2400" smtClean="0"/>
              <a:t>The use of the internet personally or as a household has increased since the baseline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288" y="1117600"/>
            <a:ext cx="6734175" cy="3381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Q10a. Which of these best describes how often you use the Internet / email?</a:t>
            </a:r>
          </a:p>
        </p:txBody>
      </p:sp>
      <p:sp>
        <p:nvSpPr>
          <p:cNvPr id="91139" name="Rectangle 1"/>
          <p:cNvSpPr>
            <a:spLocks noChangeArrowheads="1"/>
          </p:cNvSpPr>
          <p:nvPr/>
        </p:nvSpPr>
        <p:spPr bwMode="auto">
          <a:xfrm>
            <a:off x="115888" y="6492875"/>
            <a:ext cx="331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Base: Interim (46), Baseline (61)</a:t>
            </a:r>
          </a:p>
          <a:p>
            <a:r>
              <a:rPr lang="en-GB" sz="900" i="1">
                <a:latin typeface="Calibri" pitchFamily="34" charset="0"/>
              </a:rPr>
              <a:t>All respondents</a:t>
            </a:r>
            <a:endParaRPr lang="en-US" sz="900" i="1">
              <a:latin typeface="Calibri" pitchFamily="34" charset="0"/>
            </a:endParaRPr>
          </a:p>
        </p:txBody>
      </p:sp>
      <p:graphicFrame>
        <p:nvGraphicFramePr>
          <p:cNvPr id="91140" name="Chart 6"/>
          <p:cNvGraphicFramePr>
            <a:graphicFrameLocks/>
          </p:cNvGraphicFramePr>
          <p:nvPr/>
        </p:nvGraphicFramePr>
        <p:xfrm>
          <a:off x="1895475" y="1712913"/>
          <a:ext cx="6061075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r:id="rId3" imgW="6059949" imgH="4395597" progId="Excel.Chart.8">
                  <p:embed/>
                </p:oleObj>
              </mc:Choice>
              <mc:Fallback>
                <p:oleObj r:id="rId3" imgW="6059949" imgH="4395597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712913"/>
                        <a:ext cx="6061075" cy="439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Rectangle 1"/>
          <p:cNvSpPr>
            <a:spLocks noChangeArrowheads="1"/>
          </p:cNvSpPr>
          <p:nvPr/>
        </p:nvSpPr>
        <p:spPr bwMode="auto">
          <a:xfrm>
            <a:off x="2182813" y="1651000"/>
            <a:ext cx="19319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100" b="1">
                <a:latin typeface="Calibri" pitchFamily="34" charset="0"/>
              </a:rPr>
              <a:t>Personal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990725"/>
            <a:ext cx="21256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Everyday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454275"/>
            <a:ext cx="21256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At least once per week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124200"/>
            <a:ext cx="21256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At least once per month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690938"/>
            <a:ext cx="21256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At least once every 3 months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141788"/>
            <a:ext cx="212566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Not often (i.e. less than every three months)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86313"/>
            <a:ext cx="21256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Never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38763"/>
            <a:ext cx="21256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Summary: Use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44925" y="20145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37025" y="1908175"/>
            <a:ext cx="828675" cy="1873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Male – 81%</a:t>
            </a:r>
          </a:p>
        </p:txBody>
      </p:sp>
      <p:sp>
        <p:nvSpPr>
          <p:cNvPr id="91151" name="TextBox 34"/>
          <p:cNvSpPr txBox="1">
            <a:spLocks noChangeArrowheads="1"/>
          </p:cNvSpPr>
          <p:nvPr/>
        </p:nvSpPr>
        <p:spPr bwMode="auto">
          <a:xfrm>
            <a:off x="4783138" y="5541963"/>
            <a:ext cx="566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i="1">
                <a:latin typeface="Calibri" pitchFamily="34" charset="0"/>
              </a:rPr>
              <a:t>78%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3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GB" sz="2400" smtClean="0"/>
              <a:t>Nearly three quarters say they feel safer using the internet since taking part in the study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88" y="1117600"/>
            <a:ext cx="8023225" cy="3381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/>
              <a:t>Q8. Since taking part in the study do you feel safer using the internet? </a:t>
            </a:r>
          </a:p>
        </p:txBody>
      </p:sp>
      <p:sp>
        <p:nvSpPr>
          <p:cNvPr id="92163" name="Rectangle 1"/>
          <p:cNvSpPr>
            <a:spLocks noChangeArrowheads="1"/>
          </p:cNvSpPr>
          <p:nvPr/>
        </p:nvSpPr>
        <p:spPr bwMode="auto">
          <a:xfrm>
            <a:off x="115888" y="6627813"/>
            <a:ext cx="33115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All respondents</a:t>
            </a:r>
          </a:p>
        </p:txBody>
      </p:sp>
      <p:graphicFrame>
        <p:nvGraphicFramePr>
          <p:cNvPr id="92164" name="Chart 6"/>
          <p:cNvGraphicFramePr>
            <a:graphicFrameLocks/>
          </p:cNvGraphicFramePr>
          <p:nvPr/>
        </p:nvGraphicFramePr>
        <p:xfrm>
          <a:off x="1187450" y="1484313"/>
          <a:ext cx="61214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r:id="rId3" imgW="6120914" imgH="4749196" progId="Excel.Chart.8">
                  <p:embed/>
                </p:oleObj>
              </mc:Choice>
              <mc:Fallback>
                <p:oleObj r:id="rId3" imgW="6120914" imgH="4749196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84313"/>
                        <a:ext cx="6121400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7089775" y="5087938"/>
            <a:ext cx="395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07300" y="4981575"/>
            <a:ext cx="1393825" cy="39211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</a:rPr>
              <a:t>With disability – 78%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GB" sz="2000" smtClean="0"/>
              <a:t>Just over a third of residents believe they have saved money during the study and 65% of these think they have saved over £100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1117600"/>
            <a:ext cx="2854325" cy="600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Q6a. Do you believe that you have saved money by using the internet during the study period? </a:t>
            </a:r>
          </a:p>
        </p:txBody>
      </p:sp>
      <p:sp>
        <p:nvSpPr>
          <p:cNvPr id="93187" name="Rectangle 1"/>
          <p:cNvSpPr>
            <a:spLocks noChangeArrowheads="1"/>
          </p:cNvSpPr>
          <p:nvPr/>
        </p:nvSpPr>
        <p:spPr bwMode="auto">
          <a:xfrm>
            <a:off x="115888" y="6588125"/>
            <a:ext cx="3311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All respondents (46)</a:t>
            </a:r>
          </a:p>
        </p:txBody>
      </p:sp>
      <p:graphicFrame>
        <p:nvGraphicFramePr>
          <p:cNvPr id="93188" name="Chart 7"/>
          <p:cNvGraphicFramePr>
            <a:graphicFrameLocks/>
          </p:cNvGraphicFramePr>
          <p:nvPr/>
        </p:nvGraphicFramePr>
        <p:xfrm>
          <a:off x="115888" y="1717675"/>
          <a:ext cx="4005262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r:id="rId3" imgW="4005419" imgH="4230991" progId="Excel.Chart.8">
                  <p:embed/>
                </p:oleObj>
              </mc:Choice>
              <mc:Fallback>
                <p:oleObj r:id="rId3" imgW="4005419" imgH="4230991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717675"/>
                        <a:ext cx="4005262" cy="423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067175" y="3392488"/>
            <a:ext cx="584200" cy="193675"/>
          </a:xfrm>
          <a:prstGeom prst="rightArrow">
            <a:avLst/>
          </a:prstGeom>
          <a:solidFill>
            <a:srgbClr val="1262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93190" name="Chart 10"/>
          <p:cNvGraphicFramePr>
            <a:graphicFrameLocks/>
          </p:cNvGraphicFramePr>
          <p:nvPr/>
        </p:nvGraphicFramePr>
        <p:xfrm>
          <a:off x="4359275" y="1717675"/>
          <a:ext cx="4308475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r:id="rId5" imgW="4310246" imgH="4517528" progId="Excel.Chart.8">
                  <p:embed/>
                </p:oleObj>
              </mc:Choice>
              <mc:Fallback>
                <p:oleObj r:id="rId5" imgW="4310246" imgH="4517528" progId="Excel.Char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1717675"/>
                        <a:ext cx="4308475" cy="451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03825" y="1117600"/>
            <a:ext cx="3938588" cy="430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Q6b. If yes, how much money do you think you have saved since the study started? Please give your best estimate.</a:t>
            </a:r>
          </a:p>
        </p:txBody>
      </p:sp>
      <p:sp>
        <p:nvSpPr>
          <p:cNvPr id="93192" name="Rectangle 1"/>
          <p:cNvSpPr>
            <a:spLocks noChangeArrowheads="1"/>
          </p:cNvSpPr>
          <p:nvPr/>
        </p:nvSpPr>
        <p:spPr bwMode="auto">
          <a:xfrm>
            <a:off x="4776788" y="6588125"/>
            <a:ext cx="3313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Where have saved money (17)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5113" y="2589213"/>
            <a:ext cx="1673225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Mean savings = £187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3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GB" sz="2400" smtClean="0"/>
              <a:t>Most savings through online discounts or having greater choice were made through food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1117600"/>
            <a:ext cx="80248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Q6d. On what type of product(s) did you make savings through online discounts or due to having greater choice?</a:t>
            </a:r>
          </a:p>
        </p:txBody>
      </p:sp>
      <p:sp>
        <p:nvSpPr>
          <p:cNvPr id="94211" name="Rectangle 1"/>
          <p:cNvSpPr>
            <a:spLocks noChangeArrowheads="1"/>
          </p:cNvSpPr>
          <p:nvPr/>
        </p:nvSpPr>
        <p:spPr bwMode="auto">
          <a:xfrm>
            <a:off x="115888" y="6627813"/>
            <a:ext cx="33115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Those that made online discounts</a:t>
            </a:r>
          </a:p>
        </p:txBody>
      </p:sp>
      <p:graphicFrame>
        <p:nvGraphicFramePr>
          <p:cNvPr id="94212" name="Chart 6"/>
          <p:cNvGraphicFramePr>
            <a:graphicFrameLocks/>
          </p:cNvGraphicFramePr>
          <p:nvPr/>
        </p:nvGraphicFramePr>
        <p:xfrm>
          <a:off x="1187450" y="1484313"/>
          <a:ext cx="649605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r:id="rId3" imgW="6492803" imgH="4749196" progId="Excel.Chart.8">
                  <p:embed/>
                </p:oleObj>
              </mc:Choice>
              <mc:Fallback>
                <p:oleObj r:id="rId3" imgW="6492803" imgH="4749196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84313"/>
                        <a:ext cx="6496050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Rectangle 1"/>
          <p:cNvSpPr>
            <a:spLocks noChangeArrowheads="1"/>
          </p:cNvSpPr>
          <p:nvPr/>
        </p:nvSpPr>
        <p:spPr bwMode="auto">
          <a:xfrm>
            <a:off x="115888" y="6315075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solidFill>
                  <a:srgbClr val="FF0000"/>
                </a:solidFill>
                <a:latin typeface="Calibri" pitchFamily="34" charset="0"/>
              </a:rPr>
              <a:t>CAUTION LOW  BASE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 smtClean="0"/>
              <a:t>Half of residents would be willing to pay for an internet connection when the study completes, while 26% would find it difficult to cover the cost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388" y="1117600"/>
            <a:ext cx="4006850" cy="430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Q48a. To what extent would you be willing to pay for an Internet connection once this study has completed?</a:t>
            </a:r>
          </a:p>
        </p:txBody>
      </p:sp>
      <p:graphicFrame>
        <p:nvGraphicFramePr>
          <p:cNvPr id="95235" name="Chart 6"/>
          <p:cNvGraphicFramePr>
            <a:graphicFrameLocks/>
          </p:cNvGraphicFramePr>
          <p:nvPr/>
        </p:nvGraphicFramePr>
        <p:xfrm>
          <a:off x="0" y="1677988"/>
          <a:ext cx="4006850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r:id="rId3" imgW="4005419" imgH="4493141" progId="Excel.Chart.8">
                  <p:embed/>
                </p:oleObj>
              </mc:Choice>
              <mc:Fallback>
                <p:oleObj r:id="rId3" imgW="4005419" imgH="4493141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7988"/>
                        <a:ext cx="4006850" cy="449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Rectangle 1"/>
          <p:cNvSpPr>
            <a:spLocks noChangeArrowheads="1"/>
          </p:cNvSpPr>
          <p:nvPr/>
        </p:nvSpPr>
        <p:spPr bwMode="auto">
          <a:xfrm>
            <a:off x="115888" y="6626225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All respondents (46)</a:t>
            </a:r>
          </a:p>
        </p:txBody>
      </p:sp>
      <p:graphicFrame>
        <p:nvGraphicFramePr>
          <p:cNvPr id="95237" name="Chart 7"/>
          <p:cNvGraphicFramePr>
            <a:graphicFrameLocks/>
          </p:cNvGraphicFramePr>
          <p:nvPr/>
        </p:nvGraphicFramePr>
        <p:xfrm>
          <a:off x="4429125" y="1677988"/>
          <a:ext cx="3835400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r:id="rId5" imgW="3834716" imgH="4493141" progId="Excel.Chart.8">
                  <p:embed/>
                </p:oleObj>
              </mc:Choice>
              <mc:Fallback>
                <p:oleObj r:id="rId5" imgW="3834716" imgH="4493141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677988"/>
                        <a:ext cx="3835400" cy="449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9950" y="1117600"/>
            <a:ext cx="4006850" cy="430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/>
              <a:t>Q48c. How difficult, if at all, would you find it to cover the cost of an Internet connection?</a:t>
            </a:r>
          </a:p>
        </p:txBody>
      </p:sp>
      <p:sp>
        <p:nvSpPr>
          <p:cNvPr id="95239" name="Rectangle 1"/>
          <p:cNvSpPr>
            <a:spLocks noChangeArrowheads="1"/>
          </p:cNvSpPr>
          <p:nvPr/>
        </p:nvSpPr>
        <p:spPr bwMode="auto">
          <a:xfrm>
            <a:off x="4879975" y="6440488"/>
            <a:ext cx="177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i="1">
                <a:latin typeface="Calibri" pitchFamily="34" charset="0"/>
              </a:rPr>
              <a:t>Where are willing to pay for internet connection (39)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08413" y="2228850"/>
            <a:ext cx="252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62413" y="1976438"/>
            <a:ext cx="1020762" cy="57626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Female – 63%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Didn’t have internet access  before –  32%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42225" y="5100638"/>
            <a:ext cx="2524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885113" y="4776788"/>
            <a:ext cx="1020762" cy="57785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Male – 33%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Didn’t have internet access  before –  32%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3"/>
          <p:cNvSpPr>
            <a:spLocks noGrp="1"/>
          </p:cNvSpPr>
          <p:nvPr>
            <p:ph type="title"/>
          </p:nvPr>
        </p:nvSpPr>
        <p:spPr>
          <a:xfrm>
            <a:off x="414338" y="173038"/>
            <a:ext cx="8229600" cy="1143000"/>
          </a:xfrm>
        </p:spPr>
        <p:txBody>
          <a:bodyPr/>
          <a:lstStyle/>
          <a:p>
            <a:endParaRPr lang="en-GB" smtClean="0">
              <a:latin typeface="Arial Black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3"/>
          <p:cNvSpPr>
            <a:spLocks noGrp="1"/>
          </p:cNvSpPr>
          <p:nvPr>
            <p:ph type="title"/>
          </p:nvPr>
        </p:nvSpPr>
        <p:spPr>
          <a:xfrm>
            <a:off x="414338" y="173038"/>
            <a:ext cx="8229600" cy="1143000"/>
          </a:xfrm>
        </p:spPr>
        <p:txBody>
          <a:bodyPr/>
          <a:lstStyle/>
          <a:p>
            <a:r>
              <a:rPr lang="en-GB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Online CRM</a:t>
            </a:r>
          </a:p>
        </p:txBody>
      </p:sp>
      <p:sp>
        <p:nvSpPr>
          <p:cNvPr id="98306" name="Content Placeholder 4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8280400" cy="720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2000" smtClean="0">
                <a:latin typeface="Arial" charset="0"/>
                <a:cs typeface="Arial" charset="0"/>
              </a:rPr>
              <a:t>Puts customers in control of when, how and where they do business with us.</a:t>
            </a:r>
          </a:p>
          <a:p>
            <a:pPr marL="0" indent="0">
              <a:buFont typeface="Arial" charset="0"/>
              <a:buNone/>
            </a:pPr>
            <a:endParaRPr lang="en-GB" sz="2000" smtClean="0">
              <a:latin typeface="Arial" charset="0"/>
              <a:cs typeface="Arial" charset="0"/>
            </a:endParaRPr>
          </a:p>
        </p:txBody>
      </p:sp>
      <p:pic>
        <p:nvPicPr>
          <p:cNvPr id="98307" name="Picture 5"/>
          <p:cNvPicPr>
            <a:picLocks noChangeAspect="1"/>
          </p:cNvPicPr>
          <p:nvPr/>
        </p:nvPicPr>
        <p:blipFill>
          <a:blip r:embed="rId3"/>
          <a:srcRect l="24945" t="6628" r="24501" b="2032"/>
          <a:stretch>
            <a:fillRect/>
          </a:stretch>
        </p:blipFill>
        <p:spPr bwMode="auto">
          <a:xfrm>
            <a:off x="827088" y="1762125"/>
            <a:ext cx="69135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Insert Dorothy’s video</a:t>
            </a:r>
          </a:p>
        </p:txBody>
      </p:sp>
      <p:sp>
        <p:nvSpPr>
          <p:cNvPr id="100354" name="Title 3"/>
          <p:cNvSpPr>
            <a:spLocks noGrp="1"/>
          </p:cNvSpPr>
          <p:nvPr>
            <p:ph type="title"/>
          </p:nvPr>
        </p:nvSpPr>
        <p:spPr>
          <a:xfrm>
            <a:off x="414338" y="173038"/>
            <a:ext cx="8229600" cy="1143000"/>
          </a:xfrm>
        </p:spPr>
        <p:txBody>
          <a:bodyPr/>
          <a:lstStyle/>
          <a:p>
            <a:r>
              <a:rPr lang="en-GB" smtClean="0">
                <a:latin typeface="Arial Black" pitchFamily="34" charset="0"/>
              </a:rPr>
              <a:t/>
            </a:r>
            <a:br>
              <a:rPr lang="en-GB" smtClean="0">
                <a:latin typeface="Arial Black" pitchFamily="34" charset="0"/>
              </a:rPr>
            </a:br>
            <a:r>
              <a:rPr lang="en-GB" smtClean="0">
                <a:latin typeface="Arial Black" pitchFamily="34" charset="0"/>
              </a:rPr>
              <a:t>What do our customers say?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459787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56"/>
          <p:cNvSpPr>
            <a:spLocks noChangeAspect="1" noChangeArrowheads="1"/>
          </p:cNvSpPr>
          <p:nvPr/>
        </p:nvSpPr>
        <p:spPr bwMode="auto">
          <a:xfrm>
            <a:off x="1609725" y="1971675"/>
            <a:ext cx="52736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sz="2400">
              <a:ea typeface="ＭＳ Ｐゴシック"/>
              <a:cs typeface="Arial" charset="0"/>
            </a:endParaRPr>
          </a:p>
        </p:txBody>
      </p:sp>
      <p:sp>
        <p:nvSpPr>
          <p:cNvPr id="74754" name="AutoShape 84"/>
          <p:cNvSpPr>
            <a:spLocks/>
          </p:cNvSpPr>
          <p:nvPr/>
        </p:nvSpPr>
        <p:spPr bwMode="auto">
          <a:xfrm rot="5400000">
            <a:off x="3556794" y="4083844"/>
            <a:ext cx="211137" cy="3629025"/>
          </a:xfrm>
          <a:prstGeom prst="rightBrace">
            <a:avLst>
              <a:gd name="adj1" fmla="val 1432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GB" altLang="en-US" sz="2400">
              <a:ea typeface="ＭＳ Ｐゴシック"/>
              <a:cs typeface="Arial" charset="0"/>
            </a:endParaRPr>
          </a:p>
        </p:txBody>
      </p:sp>
      <p:sp>
        <p:nvSpPr>
          <p:cNvPr id="74755" name="AutoShape 85"/>
          <p:cNvSpPr>
            <a:spLocks/>
          </p:cNvSpPr>
          <p:nvPr/>
        </p:nvSpPr>
        <p:spPr bwMode="auto">
          <a:xfrm rot="5400000">
            <a:off x="7268369" y="5077619"/>
            <a:ext cx="185737" cy="1666875"/>
          </a:xfrm>
          <a:prstGeom prst="rightBrace">
            <a:avLst>
              <a:gd name="adj1" fmla="val 7478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GB" altLang="en-US" sz="2400">
              <a:ea typeface="ＭＳ Ｐゴシック"/>
              <a:cs typeface="Arial" charset="0"/>
            </a:endParaRPr>
          </a:p>
        </p:txBody>
      </p:sp>
      <p:grpSp>
        <p:nvGrpSpPr>
          <p:cNvPr id="74756" name="Group 83"/>
          <p:cNvGrpSpPr>
            <a:grpSpLocks/>
          </p:cNvGrpSpPr>
          <p:nvPr/>
        </p:nvGrpSpPr>
        <p:grpSpPr bwMode="auto">
          <a:xfrm>
            <a:off x="755650" y="1125538"/>
            <a:ext cx="7773988" cy="4535487"/>
            <a:chOff x="884" y="1344"/>
            <a:chExt cx="3402" cy="1789"/>
          </a:xfrm>
        </p:grpSpPr>
        <p:sp>
          <p:nvSpPr>
            <p:cNvPr id="74758" name="Rectangle 58"/>
            <p:cNvSpPr>
              <a:spLocks noChangeArrowheads="1"/>
            </p:cNvSpPr>
            <p:nvPr/>
          </p:nvSpPr>
          <p:spPr bwMode="auto">
            <a:xfrm>
              <a:off x="3179" y="2054"/>
              <a:ext cx="1107" cy="1079"/>
            </a:xfrm>
            <a:prstGeom prst="rect">
              <a:avLst/>
            </a:prstGeom>
            <a:solidFill>
              <a:srgbClr val="DAEDEF">
                <a:alpha val="20000"/>
              </a:srgbClr>
            </a:solidFill>
            <a:ln w="25400" algn="ctr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59" name="Rectangle 82"/>
            <p:cNvSpPr>
              <a:spLocks noChangeArrowheads="1"/>
            </p:cNvSpPr>
            <p:nvPr/>
          </p:nvSpPr>
          <p:spPr bwMode="auto">
            <a:xfrm>
              <a:off x="2327" y="1344"/>
              <a:ext cx="511" cy="397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9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Wheatley Housing Group Limited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0" name="Rectangle 97"/>
            <p:cNvSpPr>
              <a:spLocks noChangeArrowheads="1"/>
            </p:cNvSpPr>
            <p:nvPr/>
          </p:nvSpPr>
          <p:spPr bwMode="auto">
            <a:xfrm>
              <a:off x="884" y="2225"/>
              <a:ext cx="307" cy="170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prstDash val="dash"/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GFL</a:t>
              </a:r>
              <a:b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</a:br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(£1.4m)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1" name="Rectangle 97"/>
            <p:cNvSpPr>
              <a:spLocks noChangeArrowheads="1"/>
            </p:cNvSpPr>
            <p:nvPr/>
          </p:nvSpPr>
          <p:spPr bwMode="auto">
            <a:xfrm>
              <a:off x="1362" y="2139"/>
              <a:ext cx="482" cy="426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10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GHA</a:t>
              </a:r>
            </a:p>
            <a:p>
              <a:pPr algn="ctr"/>
              <a:r>
                <a:rPr lang="en-GB" altLang="en-US" sz="700" b="1">
                  <a:ea typeface="ＭＳ Ｐゴシック"/>
                  <a:cs typeface="Arial" charset="0"/>
                </a:rPr>
                <a:t>(£168.6m)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2" name="Rectangle 97"/>
            <p:cNvSpPr>
              <a:spLocks noChangeArrowheads="1"/>
            </p:cNvSpPr>
            <p:nvPr/>
          </p:nvSpPr>
          <p:spPr bwMode="auto">
            <a:xfrm>
              <a:off x="1901" y="2225"/>
              <a:ext cx="369" cy="340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Cube</a:t>
              </a:r>
            </a:p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(£13.5m)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3" name="Rectangle 97"/>
            <p:cNvSpPr>
              <a:spLocks noChangeArrowheads="1"/>
            </p:cNvSpPr>
            <p:nvPr/>
          </p:nvSpPr>
          <p:spPr bwMode="auto">
            <a:xfrm>
              <a:off x="2355" y="2225"/>
              <a:ext cx="313" cy="312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West Lothian </a:t>
              </a:r>
            </a:p>
            <a:p>
              <a:pPr algn="ctr"/>
              <a:r>
                <a:rPr lang="en-GB" altLang="en-US" sz="700" b="1">
                  <a:solidFill>
                    <a:schemeClr val="bg2"/>
                  </a:solidFill>
                  <a:ea typeface="ＭＳ Ｐゴシック"/>
                  <a:cs typeface="Arial" charset="0"/>
                </a:rPr>
                <a:t>(£1.6m)</a:t>
              </a:r>
              <a:endParaRPr lang="en-GB" altLang="en-US" sz="2400">
                <a:solidFill>
                  <a:schemeClr val="bg2"/>
                </a:solidFill>
                <a:ea typeface="ＭＳ Ｐゴシック"/>
                <a:cs typeface="Arial" charset="0"/>
              </a:endParaRPr>
            </a:p>
          </p:txBody>
        </p:sp>
        <p:sp>
          <p:nvSpPr>
            <p:cNvPr id="74764" name="Rectangle 97"/>
            <p:cNvSpPr>
              <a:spLocks noChangeArrowheads="1"/>
            </p:cNvSpPr>
            <p:nvPr/>
          </p:nvSpPr>
          <p:spPr bwMode="auto">
            <a:xfrm>
              <a:off x="2724" y="2225"/>
              <a:ext cx="369" cy="312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Loretto HA</a:t>
              </a:r>
            </a:p>
            <a:p>
              <a:pPr algn="ctr"/>
              <a:r>
                <a:rPr lang="en-GB" altLang="en-US" sz="700" b="1">
                  <a:solidFill>
                    <a:schemeClr val="bg2"/>
                  </a:solidFill>
                  <a:ea typeface="ＭＳ Ｐゴシック"/>
                  <a:cs typeface="Arial" charset="0"/>
                </a:rPr>
                <a:t>(£5.5m)</a:t>
              </a:r>
              <a:endParaRPr lang="en-GB" altLang="en-US" sz="2400">
                <a:solidFill>
                  <a:schemeClr val="bg2"/>
                </a:solidFill>
                <a:ea typeface="ＭＳ Ｐゴシック"/>
                <a:cs typeface="Arial" charset="0"/>
              </a:endParaRPr>
            </a:p>
          </p:txBody>
        </p:sp>
        <p:sp>
          <p:nvSpPr>
            <p:cNvPr id="74765" name="Rectangle 97"/>
            <p:cNvSpPr>
              <a:spLocks noChangeArrowheads="1"/>
            </p:cNvSpPr>
            <p:nvPr/>
          </p:nvSpPr>
          <p:spPr bwMode="auto">
            <a:xfrm>
              <a:off x="3293" y="2253"/>
              <a:ext cx="340" cy="256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Lowther Homes</a:t>
              </a:r>
            </a:p>
            <a:p>
              <a:pPr algn="ctr"/>
              <a:r>
                <a:rPr lang="en-GB" altLang="en-US" sz="700" b="1">
                  <a:ea typeface="ＭＳ Ｐゴシック"/>
                  <a:cs typeface="Arial" charset="0"/>
                </a:rPr>
                <a:t>(£1.4m)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6" name="Rectangle 97"/>
            <p:cNvSpPr>
              <a:spLocks noChangeArrowheads="1"/>
            </p:cNvSpPr>
            <p:nvPr/>
          </p:nvSpPr>
          <p:spPr bwMode="auto">
            <a:xfrm>
              <a:off x="3775" y="2281"/>
              <a:ext cx="398" cy="227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GHA Enterprises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7" name="Rectangle 97"/>
            <p:cNvSpPr>
              <a:spLocks noChangeArrowheads="1"/>
            </p:cNvSpPr>
            <p:nvPr/>
          </p:nvSpPr>
          <p:spPr bwMode="auto">
            <a:xfrm>
              <a:off x="2725" y="2651"/>
              <a:ext cx="340" cy="283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prstDash val="dash"/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Loretto Care</a:t>
              </a:r>
            </a:p>
            <a:p>
              <a:pPr algn="ctr"/>
              <a:r>
                <a:rPr lang="en-GB" altLang="en-US" sz="700" b="1">
                  <a:solidFill>
                    <a:schemeClr val="bg2"/>
                  </a:solidFill>
                  <a:ea typeface="ＭＳ Ｐゴシック"/>
                  <a:cs typeface="Arial" charset="0"/>
                </a:rPr>
                <a:t>(£11.6m)</a:t>
              </a:r>
              <a:endParaRPr lang="en-GB" altLang="en-US" sz="2400">
                <a:solidFill>
                  <a:schemeClr val="bg2"/>
                </a:solidFill>
                <a:ea typeface="ＭＳ Ｐゴシック"/>
                <a:cs typeface="Arial" charset="0"/>
              </a:endParaRPr>
            </a:p>
          </p:txBody>
        </p:sp>
        <p:sp>
          <p:nvSpPr>
            <p:cNvPr id="74768" name="Rectangle 97"/>
            <p:cNvSpPr>
              <a:spLocks noChangeArrowheads="1"/>
            </p:cNvSpPr>
            <p:nvPr/>
          </p:nvSpPr>
          <p:spPr bwMode="auto">
            <a:xfrm>
              <a:off x="3775" y="2622"/>
              <a:ext cx="397" cy="170"/>
            </a:xfrm>
            <a:prstGeom prst="rect">
              <a:avLst/>
            </a:prstGeom>
            <a:solidFill>
              <a:srgbClr val="D6BEB8"/>
            </a:solidFill>
            <a:ln w="25400" algn="ctr">
              <a:solidFill>
                <a:srgbClr val="E0E0E0"/>
              </a:solidFill>
              <a:miter lim="800000"/>
              <a:headEnd/>
              <a:tailEnd/>
            </a:ln>
          </p:spPr>
          <p:txBody>
            <a:bodyPr lIns="45360" tIns="45360" rIns="45360" bIns="45360" anchor="ctr"/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YourPlace</a:t>
              </a:r>
            </a:p>
            <a:p>
              <a:pPr algn="ctr"/>
              <a:r>
                <a:rPr lang="en-GB" altLang="en-US" sz="700" b="1">
                  <a:solidFill>
                    <a:srgbClr val="000000"/>
                  </a:solidFill>
                  <a:ea typeface="ＭＳ Ｐゴシック"/>
                  <a:cs typeface="Arial" charset="0"/>
                </a:rPr>
                <a:t>(£9.2m)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69" name="Line 64"/>
            <p:cNvSpPr>
              <a:spLocks noChangeShapeType="1"/>
            </p:cNvSpPr>
            <p:nvPr/>
          </p:nvSpPr>
          <p:spPr bwMode="auto">
            <a:xfrm>
              <a:off x="2895" y="2537"/>
              <a:ext cx="0" cy="114"/>
            </a:xfrm>
            <a:prstGeom prst="line">
              <a:avLst/>
            </a:prstGeom>
            <a:noFill/>
            <a:ln w="9525">
              <a:solidFill>
                <a:srgbClr val="D586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Line 66"/>
            <p:cNvSpPr>
              <a:spLocks noChangeShapeType="1"/>
            </p:cNvSpPr>
            <p:nvPr/>
          </p:nvSpPr>
          <p:spPr bwMode="auto">
            <a:xfrm>
              <a:off x="3974" y="2508"/>
              <a:ext cx="0" cy="114"/>
            </a:xfrm>
            <a:prstGeom prst="line">
              <a:avLst/>
            </a:prstGeom>
            <a:noFill/>
            <a:ln w="9525">
              <a:solidFill>
                <a:srgbClr val="D586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2" name="Straight Arrow Connector 31"/>
            <p:cNvCxnSpPr>
              <a:stCxn id="74759" idx="2"/>
              <a:endCxn id="74760" idx="0"/>
            </p:cNvCxnSpPr>
            <p:nvPr/>
          </p:nvCxnSpPr>
          <p:spPr>
            <a:xfrm flipH="1">
              <a:off x="1038" y="1749"/>
              <a:ext cx="1545" cy="467"/>
            </a:xfrm>
            <a:prstGeom prst="straightConnector1">
              <a:avLst/>
            </a:prstGeom>
            <a:ln>
              <a:solidFill>
                <a:srgbClr val="D5867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4759" idx="2"/>
              <a:endCxn id="74761" idx="0"/>
            </p:cNvCxnSpPr>
            <p:nvPr/>
          </p:nvCxnSpPr>
          <p:spPr>
            <a:xfrm flipH="1">
              <a:off x="1603" y="1750"/>
              <a:ext cx="980" cy="381"/>
            </a:xfrm>
            <a:prstGeom prst="straightConnector1">
              <a:avLst/>
            </a:prstGeom>
            <a:ln>
              <a:solidFill>
                <a:srgbClr val="D5867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4759" idx="2"/>
              <a:endCxn id="74762" idx="0"/>
            </p:cNvCxnSpPr>
            <p:nvPr/>
          </p:nvCxnSpPr>
          <p:spPr>
            <a:xfrm flipH="1">
              <a:off x="2086" y="1750"/>
              <a:ext cx="497" cy="467"/>
            </a:xfrm>
            <a:prstGeom prst="straightConnector1">
              <a:avLst/>
            </a:prstGeom>
            <a:ln>
              <a:solidFill>
                <a:srgbClr val="D5867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4759" idx="2"/>
              <a:endCxn id="74763" idx="0"/>
            </p:cNvCxnSpPr>
            <p:nvPr/>
          </p:nvCxnSpPr>
          <p:spPr>
            <a:xfrm flipH="1">
              <a:off x="2511" y="1750"/>
              <a:ext cx="72" cy="467"/>
            </a:xfrm>
            <a:prstGeom prst="straightConnector1">
              <a:avLst/>
            </a:prstGeom>
            <a:ln>
              <a:solidFill>
                <a:srgbClr val="D5867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4759" idx="2"/>
              <a:endCxn id="74765" idx="0"/>
            </p:cNvCxnSpPr>
            <p:nvPr/>
          </p:nvCxnSpPr>
          <p:spPr>
            <a:xfrm>
              <a:off x="2583" y="1750"/>
              <a:ext cx="880" cy="495"/>
            </a:xfrm>
            <a:prstGeom prst="straightConnector1">
              <a:avLst/>
            </a:prstGeom>
            <a:ln>
              <a:solidFill>
                <a:srgbClr val="D5867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4759" idx="2"/>
              <a:endCxn id="74766" idx="0"/>
            </p:cNvCxnSpPr>
            <p:nvPr/>
          </p:nvCxnSpPr>
          <p:spPr>
            <a:xfrm>
              <a:off x="2583" y="1750"/>
              <a:ext cx="1391" cy="523"/>
            </a:xfrm>
            <a:prstGeom prst="straightConnector1">
              <a:avLst/>
            </a:prstGeom>
            <a:ln>
              <a:solidFill>
                <a:srgbClr val="D5867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1191" y="2310"/>
              <a:ext cx="161" cy="1"/>
            </a:xfrm>
            <a:prstGeom prst="straightConnector1">
              <a:avLst/>
            </a:prstGeom>
            <a:ln>
              <a:solidFill>
                <a:srgbClr val="D5867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78" name="Text Box 73"/>
            <p:cNvSpPr txBox="1">
              <a:spLocks noChangeArrowheads="1"/>
            </p:cNvSpPr>
            <p:nvPr/>
          </p:nvSpPr>
          <p:spPr bwMode="auto">
            <a:xfrm>
              <a:off x="1646" y="2963"/>
              <a:ext cx="127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en-GB" altLang="en-US" sz="900">
                  <a:solidFill>
                    <a:srgbClr val="EDAD00"/>
                  </a:solidFill>
                  <a:ea typeface="ＭＳ Ｐゴシック"/>
                  <a:cs typeface="Arial" charset="0"/>
                </a:rPr>
                <a:t>Charitable/regulated RSL </a:t>
              </a:r>
              <a:r>
                <a:rPr lang="en-GB" altLang="en-US" sz="900">
                  <a:solidFill>
                    <a:srgbClr val="F7C10A"/>
                  </a:solidFill>
                  <a:ea typeface="ＭＳ Ｐゴシック"/>
                  <a:cs typeface="Arial" charset="0"/>
                </a:rPr>
                <a:t>activities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79" name="Text Box 74"/>
            <p:cNvSpPr txBox="1">
              <a:spLocks noChangeArrowheads="1"/>
            </p:cNvSpPr>
            <p:nvPr/>
          </p:nvSpPr>
          <p:spPr bwMode="auto">
            <a:xfrm>
              <a:off x="3340" y="3000"/>
              <a:ext cx="59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pPr algn="ctr"/>
              <a:r>
                <a:rPr lang="en-GB" altLang="en-US" sz="900">
                  <a:solidFill>
                    <a:srgbClr val="2C666A"/>
                  </a:solidFill>
                  <a:ea typeface="ＭＳ Ｐゴシック"/>
                  <a:cs typeface="Arial" charset="0"/>
                </a:rPr>
                <a:t>Other activities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80" name="Line 79"/>
            <p:cNvSpPr>
              <a:spLocks noChangeShapeType="1"/>
            </p:cNvSpPr>
            <p:nvPr/>
          </p:nvSpPr>
          <p:spPr bwMode="auto">
            <a:xfrm>
              <a:off x="3718" y="2054"/>
              <a:ext cx="0" cy="107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1" name="Rectangle 80"/>
            <p:cNvSpPr>
              <a:spLocks noChangeArrowheads="1"/>
            </p:cNvSpPr>
            <p:nvPr/>
          </p:nvSpPr>
          <p:spPr bwMode="auto">
            <a:xfrm>
              <a:off x="3179" y="2054"/>
              <a:ext cx="1050" cy="1079"/>
            </a:xfrm>
            <a:prstGeom prst="rect">
              <a:avLst/>
            </a:prstGeom>
            <a:noFill/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82" name="Rectangle 81"/>
            <p:cNvSpPr>
              <a:spLocks noChangeArrowheads="1"/>
            </p:cNvSpPr>
            <p:nvPr/>
          </p:nvSpPr>
          <p:spPr bwMode="auto">
            <a:xfrm>
              <a:off x="1276" y="2054"/>
              <a:ext cx="1846" cy="1079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83" name="Text Box 82"/>
            <p:cNvSpPr txBox="1">
              <a:spLocks noChangeArrowheads="1"/>
            </p:cNvSpPr>
            <p:nvPr/>
          </p:nvSpPr>
          <p:spPr bwMode="auto">
            <a:xfrm>
              <a:off x="3236" y="2799"/>
              <a:ext cx="39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en-GB" altLang="en-US" sz="700">
                  <a:solidFill>
                    <a:srgbClr val="2C666A"/>
                  </a:solidFill>
                  <a:ea typeface="ＭＳ Ｐゴシック"/>
                  <a:cs typeface="Arial" charset="0"/>
                </a:rPr>
                <a:t>Private rented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84" name="Text Box 83"/>
            <p:cNvSpPr txBox="1">
              <a:spLocks noChangeArrowheads="1"/>
            </p:cNvSpPr>
            <p:nvPr/>
          </p:nvSpPr>
          <p:spPr bwMode="auto">
            <a:xfrm>
              <a:off x="3832" y="2844"/>
              <a:ext cx="39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en-GB" altLang="en-US" sz="700">
                  <a:solidFill>
                    <a:srgbClr val="2C666A"/>
                  </a:solidFill>
                  <a:ea typeface="ＭＳ Ｐゴシック"/>
                  <a:cs typeface="Arial" charset="0"/>
                </a:rPr>
                <a:t>Factoring</a:t>
              </a:r>
              <a:endParaRPr lang="en-GB" altLang="en-US" sz="2400">
                <a:ea typeface="ＭＳ Ｐゴシック"/>
                <a:cs typeface="Arial" charset="0"/>
              </a:endParaRPr>
            </a:p>
          </p:txBody>
        </p:sp>
        <p:sp>
          <p:nvSpPr>
            <p:cNvPr id="74785" name="Line 88"/>
            <p:cNvSpPr>
              <a:spLocks noChangeShapeType="1"/>
            </p:cNvSpPr>
            <p:nvPr/>
          </p:nvSpPr>
          <p:spPr bwMode="auto">
            <a:xfrm>
              <a:off x="2583" y="1741"/>
              <a:ext cx="340" cy="484"/>
            </a:xfrm>
            <a:prstGeom prst="line">
              <a:avLst/>
            </a:prstGeom>
            <a:noFill/>
            <a:ln w="9525">
              <a:solidFill>
                <a:srgbClr val="D5867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7" name="Rectangle 3"/>
          <p:cNvSpPr>
            <a:spLocks noChangeArrowheads="1"/>
          </p:cNvSpPr>
          <p:nvPr/>
        </p:nvSpPr>
        <p:spPr bwMode="auto">
          <a:xfrm>
            <a:off x="468313" y="1566863"/>
            <a:ext cx="80613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383A61"/>
              </a:buClr>
            </a:pPr>
            <a:endParaRPr lang="en-GB" altLang="en-US" sz="1200" b="1">
              <a:solidFill>
                <a:srgbClr val="541C38"/>
              </a:solidFill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Blank_page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93688" y="409575"/>
            <a:ext cx="7373937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Background- 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from GHA’s annual tenant survey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400050" y="5084763"/>
            <a:ext cx="8523288" cy="2889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71463" indent="-271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auto" hangingPunct="1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defRPr/>
            </a:pPr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Only </a:t>
            </a:r>
            <a:r>
              <a:rPr lang="en-GB" altLang="en-US" sz="2400" dirty="0" smtClean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43% (2013=37%) </a:t>
            </a:r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of our customers use the internet frequently, compared to Scottish average for social housing tenants of 55</a:t>
            </a:r>
            <a:r>
              <a:rPr lang="en-GB" altLang="en-US" sz="2400" dirty="0" smtClean="0">
                <a:solidFill>
                  <a:schemeClr val="accent2">
                    <a:lumMod val="50000"/>
                  </a:schemeClr>
                </a:solidFill>
                <a:ea typeface="ヒラギノ角ゴ Pro W3"/>
                <a:cs typeface="ヒラギノ角ゴ Pro W3"/>
              </a:rPr>
              <a:t>%.</a:t>
            </a:r>
            <a:endParaRPr lang="en-GB" altLang="en-US" sz="2400" dirty="0">
              <a:solidFill>
                <a:schemeClr val="accent2">
                  <a:lumMod val="50000"/>
                </a:schemeClr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6804" name="Picture 3" descr="S:\ICT\Project Team\Digital Inclusion Project\Project Officer\ClicknConnect\Facebook\Digital - Click and Connec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4600" y="1403350"/>
            <a:ext cx="5472113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5133975"/>
            <a:ext cx="3251200" cy="992188"/>
          </a:xfrm>
        </p:spPr>
        <p:txBody>
          <a:bodyPr rtlCol="0">
            <a:normAutofit fontScale="92500" lnSpcReduction="20000"/>
          </a:bodyPr>
          <a:lstStyle/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Digital connectivity for customers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</p:txBody>
      </p:sp>
      <p:sp>
        <p:nvSpPr>
          <p:cNvPr id="78850" name="Title 3"/>
          <p:cNvSpPr>
            <a:spLocks noGrp="1"/>
          </p:cNvSpPr>
          <p:nvPr>
            <p:ph type="title"/>
          </p:nvPr>
        </p:nvSpPr>
        <p:spPr>
          <a:xfrm>
            <a:off x="414338" y="173038"/>
            <a:ext cx="8229600" cy="1143000"/>
          </a:xfrm>
        </p:spPr>
        <p:txBody>
          <a:bodyPr/>
          <a:lstStyle/>
          <a:p>
            <a:r>
              <a:rPr lang="en-GB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Our trio of connected projects</a:t>
            </a:r>
          </a:p>
        </p:txBody>
      </p:sp>
      <p:pic>
        <p:nvPicPr>
          <p:cNvPr id="78851" name="Picture 3" descr="S:\ICT\Project Team\Digital Inclusion Project\Project Officer\ClicknConnect\Facebook\Digital - Click and Connect Maryhill Hub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476500"/>
            <a:ext cx="35639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581025" y="1004888"/>
            <a:ext cx="228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solidFill>
                  <a:srgbClr val="632523"/>
                </a:solidFill>
                <a:latin typeface="Calibri" pitchFamily="34" charset="0"/>
              </a:rPr>
              <a:t>New Customer Relationship Management (CRM) Platform</a:t>
            </a:r>
          </a:p>
          <a:p>
            <a:pPr lvl="1"/>
            <a:r>
              <a:rPr lang="en-GB" sz="2200">
                <a:solidFill>
                  <a:srgbClr val="632523"/>
                </a:solidFill>
                <a:latin typeface="Calibri" pitchFamily="34" charset="0"/>
              </a:rPr>
              <a:t>- Leading to Online CRM</a:t>
            </a:r>
          </a:p>
        </p:txBody>
      </p:sp>
      <p:sp>
        <p:nvSpPr>
          <p:cNvPr id="78853" name="Rectangle 12"/>
          <p:cNvSpPr>
            <a:spLocks noChangeArrowheads="1"/>
          </p:cNvSpPr>
          <p:nvPr/>
        </p:nvSpPr>
        <p:spPr bwMode="auto">
          <a:xfrm>
            <a:off x="6862763" y="4481513"/>
            <a:ext cx="1885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solidFill>
                  <a:srgbClr val="632523"/>
                </a:solidFill>
                <a:latin typeface="Calibri" pitchFamily="34" charset="0"/>
              </a:rPr>
              <a:t>Hand-held technology for staff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87450" y="4652963"/>
            <a:ext cx="1439863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55875" y="1484313"/>
            <a:ext cx="1152525" cy="79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516688" y="3716338"/>
            <a:ext cx="1289050" cy="765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Blank_page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Box 6"/>
          <p:cNvSpPr txBox="1">
            <a:spLocks noChangeArrowheads="1"/>
          </p:cNvSpPr>
          <p:nvPr/>
        </p:nvSpPr>
        <p:spPr bwMode="auto">
          <a:xfrm>
            <a:off x="307975" y="409575"/>
            <a:ext cx="6583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800000"/>
                </a:solidFill>
                <a:cs typeface="Arial" charset="0"/>
              </a:rPr>
              <a:t>Our most successful activities to motivate our customers to get online</a:t>
            </a:r>
          </a:p>
        </p:txBody>
      </p:sp>
      <p:sp>
        <p:nvSpPr>
          <p:cNvPr id="79875" name="Content Placeholder 2"/>
          <p:cNvSpPr txBox="1">
            <a:spLocks/>
          </p:cNvSpPr>
          <p:nvPr/>
        </p:nvSpPr>
        <p:spPr bwMode="auto">
          <a:xfrm>
            <a:off x="285750" y="1643063"/>
            <a:ext cx="70104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en-US" sz="2000">
              <a:solidFill>
                <a:srgbClr val="000000"/>
              </a:solidFill>
              <a:latin typeface="FS Me" pitchFamily="50" charset="0"/>
            </a:endParaRP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95288" y="1466850"/>
            <a:ext cx="81375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1463" indent="-271463">
              <a:spcBef>
                <a:spcPct val="20000"/>
              </a:spcBef>
              <a:buFontTx/>
              <a:buChar char="•"/>
            </a:pPr>
            <a:r>
              <a:rPr lang="en-GB" altLang="en-US" sz="2200">
                <a:solidFill>
                  <a:srgbClr val="990000"/>
                </a:solidFill>
              </a:rPr>
              <a:t>Award-winning pilot connectivity study at high-rise block, Kirkton Avenue, Knightswood.</a:t>
            </a:r>
          </a:p>
          <a:p>
            <a:pPr marL="271463" indent="-271463">
              <a:spcBef>
                <a:spcPct val="20000"/>
              </a:spcBef>
            </a:pPr>
            <a:endParaRPr lang="en-GB" altLang="en-US" sz="2200">
              <a:solidFill>
                <a:srgbClr val="990000"/>
              </a:solidFill>
            </a:endParaRPr>
          </a:p>
          <a:p>
            <a:pPr marL="271463" indent="-271463">
              <a:spcBef>
                <a:spcPct val="20000"/>
              </a:spcBef>
              <a:buFontTx/>
              <a:buChar char="•"/>
            </a:pPr>
            <a:r>
              <a:rPr lang="en-GB" altLang="en-US" sz="2200">
                <a:solidFill>
                  <a:srgbClr val="990000"/>
                </a:solidFill>
              </a:rPr>
              <a:t>New and refurbished learning centres</a:t>
            </a:r>
          </a:p>
          <a:p>
            <a:pPr marL="271463" indent="-271463">
              <a:spcBef>
                <a:spcPct val="20000"/>
              </a:spcBef>
              <a:buFontTx/>
              <a:buChar char="•"/>
            </a:pPr>
            <a:endParaRPr lang="en-GB" altLang="en-US" sz="2200">
              <a:solidFill>
                <a:srgbClr val="990000"/>
              </a:solidFill>
            </a:endParaRPr>
          </a:p>
          <a:p>
            <a:pPr marL="271463" indent="-271463">
              <a:spcBef>
                <a:spcPct val="20000"/>
              </a:spcBef>
              <a:buFontTx/>
              <a:buChar char="•"/>
            </a:pPr>
            <a:r>
              <a:rPr lang="en-GB" altLang="en-US" sz="2200">
                <a:solidFill>
                  <a:srgbClr val="990000"/>
                </a:solidFill>
              </a:rPr>
              <a:t>Online expressions of interest in our vacant social housing stock (Homefinder)</a:t>
            </a:r>
          </a:p>
          <a:p>
            <a:pPr marL="271463" indent="-271463">
              <a:spcBef>
                <a:spcPct val="20000"/>
              </a:spcBef>
              <a:buFontTx/>
              <a:buChar char="•"/>
            </a:pPr>
            <a:endParaRPr lang="en-GB" altLang="en-US" sz="2200">
              <a:solidFill>
                <a:srgbClr val="990000"/>
              </a:solidFill>
            </a:endParaRPr>
          </a:p>
          <a:p>
            <a:pPr marL="271463" indent="-271463">
              <a:spcBef>
                <a:spcPct val="20000"/>
              </a:spcBef>
              <a:buFontTx/>
              <a:buChar char="•"/>
            </a:pPr>
            <a:r>
              <a:rPr lang="en-GB" altLang="en-US" sz="2200">
                <a:solidFill>
                  <a:srgbClr val="990000"/>
                </a:solidFill>
              </a:rPr>
              <a:t>Increased engagement through facebook and twitter</a:t>
            </a:r>
          </a:p>
          <a:p>
            <a:pPr marL="271463" indent="-271463">
              <a:spcBef>
                <a:spcPct val="20000"/>
              </a:spcBef>
            </a:pPr>
            <a:endParaRPr lang="en-GB" altLang="en-US" sz="2200">
              <a:solidFill>
                <a:srgbClr val="990000"/>
              </a:solidFill>
            </a:endParaRPr>
          </a:p>
          <a:p>
            <a:pPr marL="271463" indent="-271463">
              <a:spcBef>
                <a:spcPct val="20000"/>
              </a:spcBef>
              <a:buFontTx/>
              <a:buChar char="•"/>
            </a:pPr>
            <a:r>
              <a:rPr lang="en-GB" altLang="en-US" sz="2200">
                <a:solidFill>
                  <a:srgbClr val="990000"/>
                </a:solidFill>
              </a:rPr>
              <a:t>Outreach initiatives with One Parent Families Scotland </a:t>
            </a:r>
          </a:p>
          <a:p>
            <a:pPr marL="271463" indent="-271463">
              <a:spcBef>
                <a:spcPct val="20000"/>
              </a:spcBef>
            </a:pPr>
            <a:endParaRPr lang="en-GB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Blank_page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93688" y="409575"/>
            <a:ext cx="6583362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Our Digital vision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FS Me" pitchFamily="50" charset="0"/>
                <a:cs typeface="Arial" pitchFamily="34" charset="0"/>
              </a:rPr>
              <a:t> 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FS Me" pitchFamily="50" charset="0"/>
              <a:cs typeface="Arial" pitchFamily="34" charset="0"/>
            </a:endParaRPr>
          </a:p>
        </p:txBody>
      </p:sp>
      <p:sp>
        <p:nvSpPr>
          <p:cNvPr id="6148" name="Content Placeholder 5"/>
          <p:cNvSpPr txBox="1">
            <a:spLocks/>
          </p:cNvSpPr>
          <p:nvPr/>
        </p:nvSpPr>
        <p:spPr bwMode="auto">
          <a:xfrm>
            <a:off x="395288" y="1484313"/>
            <a:ext cx="4248150" cy="444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100000"/>
              </a:spcBef>
              <a:spcAft>
                <a:spcPct val="5000"/>
              </a:spcAft>
              <a:buFontTx/>
              <a:buChar char="•"/>
              <a:defRPr/>
            </a:pP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</a:rPr>
              <a:t>Affordable internet access in every rented home</a:t>
            </a:r>
          </a:p>
          <a:p>
            <a:pPr eaLnBrk="1" fontAlgn="auto" hangingPunct="1">
              <a:spcBef>
                <a:spcPct val="100000"/>
              </a:spcBef>
              <a:spcAft>
                <a:spcPct val="5000"/>
              </a:spcAft>
              <a:buFontTx/>
              <a:buChar char="•"/>
              <a:defRPr/>
            </a:pP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</a:rPr>
              <a:t>All staff and customers digitally enabled</a:t>
            </a:r>
          </a:p>
          <a:p>
            <a:pPr eaLnBrk="1" fontAlgn="auto" hangingPunct="1">
              <a:spcBef>
                <a:spcPct val="100000"/>
              </a:spcBef>
              <a:spcAft>
                <a:spcPct val="5000"/>
              </a:spcAft>
              <a:buFontTx/>
              <a:buChar char="•"/>
              <a:defRPr/>
            </a:pP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</a:rPr>
              <a:t>Digitally accessible services for all - customers, suppliers, partners</a:t>
            </a:r>
          </a:p>
          <a:p>
            <a:pPr eaLnBrk="1" fontAlgn="auto" hangingPunct="1">
              <a:spcBef>
                <a:spcPct val="100000"/>
              </a:spcBef>
              <a:spcAft>
                <a:spcPct val="5000"/>
              </a:spcAft>
              <a:buFontTx/>
              <a:buChar char="•"/>
              <a:defRPr/>
            </a:pP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</a:rPr>
              <a:t>Provision of mature, easy to use online services defined and driven by and with our customers</a:t>
            </a:r>
            <a:endParaRPr lang="en-GB" altLang="en-US" sz="2200" dirty="0">
              <a:solidFill>
                <a:schemeClr val="accent2">
                  <a:lumMod val="50000"/>
                </a:schemeClr>
              </a:solidFill>
              <a:latin typeface="FS Me" pitchFamily="50" charset="0"/>
            </a:endParaRPr>
          </a:p>
        </p:txBody>
      </p:sp>
      <p:pic>
        <p:nvPicPr>
          <p:cNvPr id="81924" name="Picture 6" descr="130307GHA-10"/>
          <p:cNvPicPr>
            <a:picLocks noChangeAspect="1" noChangeArrowheads="1"/>
          </p:cNvPicPr>
          <p:nvPr/>
        </p:nvPicPr>
        <p:blipFill>
          <a:blip r:embed="rId4"/>
          <a:srcRect l="17722" r="12659"/>
          <a:stretch>
            <a:fillRect/>
          </a:stretch>
        </p:blipFill>
        <p:spPr bwMode="auto">
          <a:xfrm>
            <a:off x="4803775" y="1889125"/>
            <a:ext cx="392906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Blank_page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93688" y="409575"/>
            <a:ext cx="6583362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Our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digital strategy</a:t>
            </a:r>
          </a:p>
        </p:txBody>
      </p:sp>
      <p:sp>
        <p:nvSpPr>
          <p:cNvPr id="7172" name="Content Placeholder 5"/>
          <p:cNvSpPr txBox="1">
            <a:spLocks/>
          </p:cNvSpPr>
          <p:nvPr/>
        </p:nvSpPr>
        <p:spPr bwMode="auto">
          <a:xfrm>
            <a:off x="250825" y="2060575"/>
            <a:ext cx="4391025" cy="4248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100000"/>
              </a:spcBef>
              <a:spcAft>
                <a:spcPct val="5000"/>
              </a:spcAft>
              <a:buFontTx/>
              <a:buChar char="•"/>
            </a:pPr>
            <a:r>
              <a:rPr lang="en-GB" altLang="en-US" sz="2400">
                <a:solidFill>
                  <a:srgbClr val="632523"/>
                </a:solidFill>
              </a:rPr>
              <a:t>Participation</a:t>
            </a:r>
          </a:p>
          <a:p>
            <a:pPr marL="342900" indent="-342900">
              <a:spcBef>
                <a:spcPct val="100000"/>
              </a:spcBef>
              <a:spcAft>
                <a:spcPct val="5000"/>
              </a:spcAft>
              <a:buFontTx/>
              <a:buChar char="•"/>
            </a:pPr>
            <a:r>
              <a:rPr lang="en-GB" altLang="en-US" sz="2400">
                <a:solidFill>
                  <a:srgbClr val="632523"/>
                </a:solidFill>
              </a:rPr>
              <a:t>Assisted Digital</a:t>
            </a:r>
          </a:p>
          <a:p>
            <a:pPr marL="342900" indent="-342900">
              <a:spcBef>
                <a:spcPct val="100000"/>
              </a:spcBef>
              <a:spcAft>
                <a:spcPct val="5000"/>
              </a:spcAft>
              <a:buFontTx/>
              <a:buChar char="•"/>
            </a:pPr>
            <a:r>
              <a:rPr lang="en-GB" altLang="en-US" sz="2400">
                <a:solidFill>
                  <a:srgbClr val="632523"/>
                </a:solidFill>
              </a:rPr>
              <a:t>Connectivity</a:t>
            </a:r>
          </a:p>
          <a:p>
            <a:pPr marL="342900" indent="-342900">
              <a:spcBef>
                <a:spcPct val="100000"/>
              </a:spcBef>
              <a:spcAft>
                <a:spcPct val="5000"/>
              </a:spcAft>
              <a:buFontTx/>
              <a:buChar char="•"/>
            </a:pPr>
            <a:r>
              <a:rPr lang="en-GB" altLang="en-US" sz="2400">
                <a:solidFill>
                  <a:srgbClr val="632523"/>
                </a:solidFill>
              </a:rPr>
              <a:t>Engagement</a:t>
            </a:r>
          </a:p>
        </p:txBody>
      </p:sp>
      <p:pic>
        <p:nvPicPr>
          <p:cNvPr id="83972" name="Picture 7" descr="content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700213"/>
            <a:ext cx="45783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Blank_page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Box 6"/>
          <p:cNvSpPr txBox="1">
            <a:spLocks noChangeArrowheads="1"/>
          </p:cNvSpPr>
          <p:nvPr/>
        </p:nvSpPr>
        <p:spPr bwMode="auto">
          <a:xfrm>
            <a:off x="293688" y="409575"/>
            <a:ext cx="6583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990000"/>
                </a:solidFill>
                <a:latin typeface="FS Me" pitchFamily="50" charset="0"/>
                <a:cs typeface="Arial" charset="0"/>
              </a:rPr>
              <a:t>“Demonstrating Digital” study </a:t>
            </a:r>
          </a:p>
        </p:txBody>
      </p:sp>
      <p:sp>
        <p:nvSpPr>
          <p:cNvPr id="86019" name="Content Placeholder 5"/>
          <p:cNvSpPr txBox="1">
            <a:spLocks/>
          </p:cNvSpPr>
          <p:nvPr/>
        </p:nvSpPr>
        <p:spPr bwMode="auto">
          <a:xfrm>
            <a:off x="323850" y="1125538"/>
            <a:ext cx="81359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Joint initiative with Scottish Government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High-rise solution for up to 138 families, including five temp furnished flats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Wi-fi solution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Replicable across portfolio and RSL sector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Measured outcomes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Pre, mid and post surveys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Community flat and learning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800000"/>
                </a:solidFill>
                <a:latin typeface="FS Me" pitchFamily="50" charset="0"/>
              </a:rPr>
              <a:t>Extended for second year to August 2015 with additional agreed outcomes</a:t>
            </a:r>
            <a:endParaRPr lang="en-GB" altLang="en-US" sz="2400">
              <a:latin typeface="FS Me" pitchFamily="50" charset="0"/>
            </a:endParaRPr>
          </a:p>
          <a:p>
            <a:pPr marL="342900" indent="-342900">
              <a:spcBef>
                <a:spcPct val="20000"/>
              </a:spcBef>
            </a:pPr>
            <a:endParaRPr lang="en-GB" altLang="en-US" sz="2400">
              <a:latin typeface="FS Me" pitchFamily="50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altLang="en-US" sz="3200">
                <a:latin typeface="FS Me" pitchFamily="50" charset="0"/>
              </a:rPr>
              <a:t>	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2014 Digital Feasibility Study: Interim Interview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Glasgow Housing Association</a:t>
            </a:r>
            <a:endParaRPr lang="en-GB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13a1cea625e35eb595b22bd03d01ed654e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1240</Words>
  <Application>Microsoft Office PowerPoint</Application>
  <PresentationFormat>On-screen Show (4:3)</PresentationFormat>
  <Paragraphs>171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FS Me</vt:lpstr>
      <vt:lpstr>Times</vt:lpstr>
      <vt:lpstr>ヒラギノ角ゴ Pro W3</vt:lpstr>
      <vt:lpstr>Office Theme</vt:lpstr>
      <vt:lpstr>2_Office Theme</vt:lpstr>
      <vt:lpstr>Default Design</vt:lpstr>
      <vt:lpstr>3_Office Theme</vt:lpstr>
      <vt:lpstr>Microsoft Excel Chart</vt:lpstr>
      <vt:lpstr>PowerPoint Presentation</vt:lpstr>
      <vt:lpstr>PowerPoint Presentation</vt:lpstr>
      <vt:lpstr>PowerPoint Presentation</vt:lpstr>
      <vt:lpstr>Our trio of connected projects</vt:lpstr>
      <vt:lpstr>PowerPoint Presentation</vt:lpstr>
      <vt:lpstr>PowerPoint Presentation</vt:lpstr>
      <vt:lpstr>PowerPoint Presentation</vt:lpstr>
      <vt:lpstr>PowerPoint Presentation</vt:lpstr>
      <vt:lpstr>2014 Digital Feasibility Study: Interim Interview Results</vt:lpstr>
      <vt:lpstr>PowerPoint Presentation</vt:lpstr>
      <vt:lpstr>Just under two thirds of residents did not have access to the internet before the study. The advantage of not having to leave the house to gain access being a key difference</vt:lpstr>
      <vt:lpstr>The use of the internet personally or as a household has increased since the baseline study</vt:lpstr>
      <vt:lpstr>Nearly three quarters say they feel safer using the internet since taking part in the study </vt:lpstr>
      <vt:lpstr>Just over a third of residents believe they have saved money during the study and 65% of these think they have saved over £100 </vt:lpstr>
      <vt:lpstr>Most savings through online discounts or having greater choice were made through food</vt:lpstr>
      <vt:lpstr>Half of residents would be willing to pay for an internet connection when the study completes, while 26% would find it difficult to cover the cost</vt:lpstr>
      <vt:lpstr>PowerPoint Presentation</vt:lpstr>
      <vt:lpstr>Online CRM</vt:lpstr>
      <vt:lpstr> What do our customers say?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Hamiltong</dc:creator>
  <cp:lastModifiedBy>Alastair Tweedie</cp:lastModifiedBy>
  <cp:revision>32</cp:revision>
  <cp:lastPrinted>2014-09-26T08:57:47Z</cp:lastPrinted>
  <dcterms:created xsi:type="dcterms:W3CDTF">2014-08-18T12:18:14Z</dcterms:created>
  <dcterms:modified xsi:type="dcterms:W3CDTF">2015-03-16T08:38:50Z</dcterms:modified>
</cp:coreProperties>
</file>