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314" r:id="rId3"/>
    <p:sldId id="315" r:id="rId4"/>
    <p:sldId id="320" r:id="rId5"/>
    <p:sldId id="321" r:id="rId6"/>
    <p:sldId id="322" r:id="rId7"/>
    <p:sldId id="318" r:id="rId8"/>
    <p:sldId id="352" r:id="rId9"/>
    <p:sldId id="353" r:id="rId10"/>
    <p:sldId id="354" r:id="rId11"/>
    <p:sldId id="355" r:id="rId12"/>
    <p:sldId id="356" r:id="rId13"/>
    <p:sldId id="358" r:id="rId14"/>
  </p:sldIdLst>
  <p:sldSz cx="9144000" cy="6858000" type="screen4x3"/>
  <p:notesSz cx="6669088"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33CC"/>
    <a:srgbClr val="0000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224" autoAdjust="0"/>
    <p:restoredTop sz="81871" autoAdjust="0"/>
  </p:normalViewPr>
  <p:slideViewPr>
    <p:cSldViewPr>
      <p:cViewPr varScale="1">
        <p:scale>
          <a:sx n="59" d="100"/>
          <a:sy n="59" d="100"/>
        </p:scale>
        <p:origin x="-174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pPr>
              <a:defRPr/>
            </a:pPr>
            <a:fld id="{E5128551-11E2-467E-BF1A-A2B7CC6FC331}" type="datetimeFigureOut">
              <a:rPr lang="en-US"/>
              <a:pPr>
                <a:defRPr/>
              </a:pPr>
              <a:t>3/3/2015</a:t>
            </a:fld>
            <a:endParaRPr lang="en-US"/>
          </a:p>
        </p:txBody>
      </p:sp>
      <p:sp>
        <p:nvSpPr>
          <p:cNvPr id="4" name="Footer Placeholder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a:defRPr sz="1200"/>
            </a:lvl1pPr>
          </a:lstStyle>
          <a:p>
            <a:pPr>
              <a:defRPr/>
            </a:pPr>
            <a:fld id="{731EAEB4-2BA3-4B8B-B26A-3B05F56E7A8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pPr>
              <a:defRPr/>
            </a:pPr>
            <a:fld id="{FAE8E371-8F6D-4BBC-BD11-6916E68FBFC9}" type="datetimeFigureOut">
              <a:rPr lang="en-GB"/>
              <a:pPr>
                <a:defRPr/>
              </a:pPr>
              <a:t>03/03/2015</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66750" y="4714875"/>
            <a:ext cx="5335588"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28163"/>
            <a:ext cx="2889250" cy="496887"/>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778250" y="9428163"/>
            <a:ext cx="2889250" cy="496887"/>
          </a:xfrm>
          <a:prstGeom prst="rect">
            <a:avLst/>
          </a:prstGeom>
        </p:spPr>
        <p:txBody>
          <a:bodyPr vert="horz" lIns="91440" tIns="45720" rIns="91440" bIns="45720" rtlCol="0" anchor="b"/>
          <a:lstStyle>
            <a:lvl1pPr algn="r">
              <a:defRPr sz="1200"/>
            </a:lvl1pPr>
          </a:lstStyle>
          <a:p>
            <a:pPr>
              <a:defRPr/>
            </a:pPr>
            <a:fld id="{263A88A4-6D74-4DBC-939B-8FC392FAF446}"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TextEdit="1"/>
          </p:cNvSpPr>
          <p:nvPr>
            <p:ph type="sldImg"/>
          </p:nvPr>
        </p:nvSpPr>
        <p:spPr bwMode="auto">
          <a:noFill/>
          <a:ln>
            <a:solidFill>
              <a:srgbClr val="000000"/>
            </a:solidFill>
            <a:miter lim="800000"/>
            <a:headEnd/>
            <a:tailEnd/>
          </a:ln>
        </p:spPr>
      </p:sp>
      <p:sp>
        <p:nvSpPr>
          <p:cNvPr id="921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Welcome</a:t>
            </a:r>
          </a:p>
          <a:p>
            <a:endParaRPr lang="en-GB" dirty="0" smtClean="0"/>
          </a:p>
          <a:p>
            <a:r>
              <a:rPr lang="en-GB" dirty="0" smtClean="0"/>
              <a:t>Fire instructions</a:t>
            </a:r>
          </a:p>
          <a:p>
            <a:endParaRPr lang="en-GB" dirty="0" smtClean="0"/>
          </a:p>
          <a:p>
            <a:r>
              <a:rPr lang="en-GB" dirty="0" smtClean="0"/>
              <a:t>Carry out the treasure hunt game – five minutes.</a:t>
            </a:r>
          </a:p>
          <a:p>
            <a:endParaRPr lang="en-GB" dirty="0" smtClean="0"/>
          </a:p>
          <a:p>
            <a:r>
              <a:rPr lang="en-GB" dirty="0" smtClean="0"/>
              <a:t>On tables is an envelope.  In the envelope is a list</a:t>
            </a:r>
            <a:r>
              <a:rPr lang="en-GB" baseline="0" dirty="0" smtClean="0"/>
              <a:t> of items to collect.  First table to have a complete list wins.  Hands up when you are done.</a:t>
            </a:r>
          </a:p>
          <a:p>
            <a:endParaRPr lang="en-GB" baseline="0" dirty="0" smtClean="0"/>
          </a:p>
          <a:p>
            <a:r>
              <a:rPr lang="en-GB" baseline="0" dirty="0" smtClean="0"/>
              <a:t>Hand over to Pat Brandum – Chief Executive</a:t>
            </a:r>
            <a:endParaRPr lang="en-GB" dirty="0"/>
          </a:p>
        </p:txBody>
      </p:sp>
      <p:sp>
        <p:nvSpPr>
          <p:cNvPr id="4" name="Slide Number Placeholder 3"/>
          <p:cNvSpPr>
            <a:spLocks noGrp="1"/>
          </p:cNvSpPr>
          <p:nvPr>
            <p:ph type="sldNum" sz="quarter" idx="10"/>
          </p:nvPr>
        </p:nvSpPr>
        <p:spPr/>
        <p:txBody>
          <a:bodyPr/>
          <a:lstStyle/>
          <a:p>
            <a:pPr>
              <a:defRPr/>
            </a:pPr>
            <a:fld id="{263A88A4-6D74-4DBC-939B-8FC392FAF446}" type="slidenum">
              <a:rPr lang="en-GB" smtClean="0"/>
              <a:pPr>
                <a:defRPr/>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Quick intro to the three main themes</a:t>
            </a:r>
            <a:endParaRPr lang="en-GB" dirty="0"/>
          </a:p>
        </p:txBody>
      </p:sp>
      <p:sp>
        <p:nvSpPr>
          <p:cNvPr id="4" name="Slide Number Placeholder 3"/>
          <p:cNvSpPr>
            <a:spLocks noGrp="1"/>
          </p:cNvSpPr>
          <p:nvPr>
            <p:ph type="sldNum" sz="quarter" idx="10"/>
          </p:nvPr>
        </p:nvSpPr>
        <p:spPr/>
        <p:txBody>
          <a:bodyPr/>
          <a:lstStyle/>
          <a:p>
            <a:pPr>
              <a:defRPr/>
            </a:pPr>
            <a:fld id="{263A88A4-6D74-4DBC-939B-8FC392FAF446}" type="slidenum">
              <a:rPr lang="en-GB" smtClean="0"/>
              <a:pPr>
                <a:defRPr/>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Personal reflections:</a:t>
            </a:r>
          </a:p>
          <a:p>
            <a:endParaRPr lang="en-GB" dirty="0" smtClean="0"/>
          </a:p>
          <a:p>
            <a:r>
              <a:rPr lang="en-GB" dirty="0" smtClean="0"/>
              <a:t>Growth</a:t>
            </a:r>
          </a:p>
          <a:p>
            <a:r>
              <a:rPr lang="en-GB" dirty="0" smtClean="0"/>
              <a:t>Challenging</a:t>
            </a:r>
            <a:r>
              <a:rPr lang="en-GB" baseline="0" dirty="0" smtClean="0"/>
              <a:t> environment – economically, policy, governmental, welfare reform</a:t>
            </a:r>
          </a:p>
          <a:p>
            <a:endParaRPr lang="en-GB" baseline="0" dirty="0" smtClean="0"/>
          </a:p>
          <a:p>
            <a:r>
              <a:rPr lang="en-GB" baseline="0" dirty="0" smtClean="0"/>
              <a:t>Positive successes – as general as possible to be inclusive I guess</a:t>
            </a:r>
          </a:p>
          <a:p>
            <a:endParaRPr lang="en-GB" baseline="0" dirty="0" smtClean="0"/>
          </a:p>
          <a:p>
            <a:r>
              <a:rPr lang="en-GB" baseline="0" dirty="0" smtClean="0"/>
              <a:t>SHYPP</a:t>
            </a:r>
          </a:p>
          <a:p>
            <a:r>
              <a:rPr lang="en-GB" baseline="0" dirty="0" smtClean="0"/>
              <a:t>Development</a:t>
            </a:r>
          </a:p>
          <a:p>
            <a:r>
              <a:rPr lang="en-GB" baseline="0" dirty="0" smtClean="0"/>
              <a:t>Finance raising</a:t>
            </a:r>
          </a:p>
          <a:p>
            <a:r>
              <a:rPr lang="en-GB" baseline="0" dirty="0" smtClean="0"/>
              <a:t>Community work</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263A88A4-6D74-4DBC-939B-8FC392FAF446}" type="slidenum">
              <a:rPr lang="en-GB" smtClean="0"/>
              <a:pPr>
                <a:defRPr/>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Unchanged.</a:t>
            </a:r>
            <a:r>
              <a:rPr lang="en-GB" baseline="0" dirty="0" smtClean="0"/>
              <a:t>  Important to remember we are not just a landlord we work with 30,000 customers each with different needs.  Our emphasis is on creating places – estates, support and tenancies – and a sense of pride in people’s homes in the areas they live and the services we provide.</a:t>
            </a:r>
            <a:endParaRPr lang="en-GB" dirty="0"/>
          </a:p>
        </p:txBody>
      </p:sp>
      <p:sp>
        <p:nvSpPr>
          <p:cNvPr id="4" name="Slide Number Placeholder 3"/>
          <p:cNvSpPr>
            <a:spLocks noGrp="1"/>
          </p:cNvSpPr>
          <p:nvPr>
            <p:ph type="sldNum" sz="quarter" idx="10"/>
          </p:nvPr>
        </p:nvSpPr>
        <p:spPr/>
        <p:txBody>
          <a:bodyPr/>
          <a:lstStyle/>
          <a:p>
            <a:pPr>
              <a:defRPr/>
            </a:pPr>
            <a:fld id="{263A88A4-6D74-4DBC-939B-8FC392FAF446}" type="slidenum">
              <a:rPr lang="en-GB" smtClean="0"/>
              <a:pPr>
                <a:defRPr/>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Strengthening our governance and corporate configuration</a:t>
            </a:r>
            <a:endParaRPr lang="en-GB" sz="1200" b="1"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Why is it important?</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the last few years, the number of top 25 housing groups that operate a federal structure has declined from 16 to five.  It is important for our Group that we retain this federal structure as it offers the flexibility to create business efficiencies whilst maintaining local delivery flexibility.</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By focusing on our governance arrangements and corporate configuration we can ensure clarity of roles across the Group and ensure decisions are taken at the right level to deliver our corporate aims.</a:t>
            </a:r>
            <a:endParaRPr lang="en-GB"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What key projects will we deliver to achieve our objective?</a:t>
            </a:r>
            <a:endParaRPr lang="en-GB"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Ensure that we have a single legal entity in Birmingham, bringing together the stock owned by West Mercia Homes, whose focus will be on Worcestershire and </a:t>
            </a:r>
            <a:r>
              <a:rPr lang="en-US" sz="1200" kern="1200" dirty="0" err="1" smtClean="0">
                <a:solidFill>
                  <a:schemeClr val="tx1"/>
                </a:solidFill>
                <a:latin typeface="+mn-lt"/>
                <a:ea typeface="+mn-ea"/>
                <a:cs typeface="+mn-cs"/>
              </a:rPr>
              <a:t>Herfordshire</a:t>
            </a:r>
            <a:r>
              <a:rPr lang="en-US" sz="1200" kern="1200" dirty="0" smtClean="0">
                <a:solidFill>
                  <a:schemeClr val="tx1"/>
                </a:solidFill>
                <a:latin typeface="+mn-lt"/>
                <a:ea typeface="+mn-ea"/>
                <a:cs typeface="+mn-cs"/>
              </a:rPr>
              <a:t>, Optima and Family (Birmingham).</a:t>
            </a:r>
            <a:endParaRPr lang="en-GB"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To demonstrate clearly the relationships between our parent Group and local member associations to help our customer, partners and staff to understand the way we intend to work into the future.</a:t>
            </a:r>
            <a:endParaRPr lang="en-GB"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To establish a mechanism to move our stock between parts of the Group to ensure greater local focus.</a:t>
            </a:r>
            <a:endParaRPr lang="en-GB"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How will we measure success?</a:t>
            </a:r>
            <a:endParaRPr lang="en-GB"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By March 2017 we will have a single legal entity in Birmingham which manages all group stock within the city and its surrounding areas.</a:t>
            </a:r>
            <a:endParaRPr lang="en-GB"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Each year we will receive a G1 and V1, or equivalent, regulatory </a:t>
            </a:r>
            <a:r>
              <a:rPr lang="en-US" sz="1200" kern="1200" dirty="0" err="1" smtClean="0">
                <a:solidFill>
                  <a:schemeClr val="tx1"/>
                </a:solidFill>
                <a:latin typeface="+mn-lt"/>
                <a:ea typeface="+mn-ea"/>
                <a:cs typeface="+mn-cs"/>
              </a:rPr>
              <a:t>judgement</a:t>
            </a:r>
            <a:r>
              <a:rPr lang="en-US" sz="1200" kern="1200" dirty="0" smtClean="0">
                <a:solidFill>
                  <a:schemeClr val="tx1"/>
                </a:solidFill>
                <a:latin typeface="+mn-lt"/>
                <a:ea typeface="+mn-ea"/>
                <a:cs typeface="+mn-cs"/>
              </a:rPr>
              <a:t> from our regulators.</a:t>
            </a:r>
            <a:endParaRPr lang="en-GB"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Each year we will assess the effectiveness of our intra-group governance arrangements and report to boards on their success.</a:t>
            </a:r>
            <a:endParaRPr lang="en-GB"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Delivering excellent customer services</a:t>
            </a:r>
            <a:endParaRPr lang="en-GB" sz="1200" b="1"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Why is it important?</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Our customers are at the heart of all that we do.  As our vision sets out we are committed to creating places where people are proud to live and work.  To achieve this we need to focus our efforts on achieving performance standards that are important to our customers and ensuring they are delivered in ways which are easy for our customers.</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We </a:t>
            </a:r>
            <a:r>
              <a:rPr lang="en-US" sz="1200" kern="1200" dirty="0" err="1" smtClean="0">
                <a:solidFill>
                  <a:schemeClr val="tx1"/>
                </a:solidFill>
                <a:latin typeface="+mn-lt"/>
                <a:ea typeface="+mn-ea"/>
                <a:cs typeface="+mn-cs"/>
              </a:rPr>
              <a:t>recognise</a:t>
            </a:r>
            <a:r>
              <a:rPr lang="en-US" sz="1200" kern="1200" dirty="0" smtClean="0">
                <a:solidFill>
                  <a:schemeClr val="tx1"/>
                </a:solidFill>
                <a:latin typeface="+mn-lt"/>
                <a:ea typeface="+mn-ea"/>
                <a:cs typeface="+mn-cs"/>
              </a:rPr>
              <a:t> that our customers’ needs will change over the next few years.  Through the use of business intelligence we will be better able to predict, understand and respond to these changes.  This will allow us to deliver the right products and services to our customers now and into the future.</a:t>
            </a:r>
            <a:endParaRPr lang="en-GB"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What key projects will we deliver to achieve our objective?</a:t>
            </a:r>
            <a:endParaRPr lang="en-GB"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We will complete delivery of our Journey to Excellence project ensuring all of our key service information is held and managed through a single computer system.</a:t>
            </a:r>
            <a:endParaRPr lang="en-GB"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We will use our geographic information system to provide a system which maps key property and service information to enable us to focus our efforts where they are needed most.</a:t>
            </a:r>
            <a:endParaRPr lang="en-GB" sz="1200" kern="1200" dirty="0" smtClean="0">
              <a:solidFill>
                <a:schemeClr val="tx1"/>
              </a:solidFill>
              <a:latin typeface="+mn-lt"/>
              <a:ea typeface="+mn-ea"/>
              <a:cs typeface="+mn-cs"/>
            </a:endParaRPr>
          </a:p>
          <a:p>
            <a:pPr lvl="0"/>
            <a:r>
              <a:rPr lang="en-US" sz="1200" kern="1200" dirty="0" err="1" smtClean="0">
                <a:solidFill>
                  <a:schemeClr val="tx1"/>
                </a:solidFill>
                <a:latin typeface="+mn-lt"/>
                <a:ea typeface="+mn-ea"/>
                <a:cs typeface="+mn-cs"/>
              </a:rPr>
              <a:t>xxxx</a:t>
            </a:r>
            <a:endParaRPr lang="en-GB"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How will we measure success?</a:t>
            </a:r>
            <a:endParaRPr lang="en-GB"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Achieve top 10 per cent of performance amongst our peers, based upon their 2014/15 performance, for the following performance measures:</a:t>
            </a:r>
            <a:endParaRPr lang="en-GB" sz="12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The average turnaround time for voids</a:t>
            </a:r>
            <a:endParaRPr lang="en-GB" sz="12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The level of current rent arrears</a:t>
            </a:r>
            <a:endParaRPr lang="en-GB" sz="12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The percentage of repairs we deliver right first time.</a:t>
            </a:r>
            <a:endParaRPr lang="en-GB"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All of our services will show continual improvements in performance</a:t>
            </a:r>
            <a:endParaRPr lang="en-GB"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 percentage of customers who are satisfied with us as a landlord will be at least 87 per cent</a:t>
            </a: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263A88A4-6D74-4DBC-939B-8FC392FAF446}" type="slidenum">
              <a:rPr lang="en-GB" smtClean="0"/>
              <a:pPr>
                <a:defRPr/>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TextEdit="1"/>
          </p:cNvSpPr>
          <p:nvPr>
            <p:ph type="sldImg"/>
          </p:nvPr>
        </p:nvSpPr>
        <p:spPr bwMode="auto">
          <a:noFill/>
          <a:ln>
            <a:solidFill>
              <a:srgbClr val="000000"/>
            </a:solidFill>
            <a:miter lim="800000"/>
            <a:headEnd/>
            <a:tailEnd/>
          </a:ln>
        </p:spPr>
      </p:sp>
      <p:sp>
        <p:nvSpPr>
          <p:cNvPr id="921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r>
              <a:rPr lang="en-GB"/>
              <a:t>1</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sz="quarter" idx="10"/>
          </p:nvPr>
        </p:nvSpPr>
        <p:spPr>
          <a:ln/>
        </p:spPr>
        <p:txBody>
          <a:bodyPr/>
          <a:lstStyle>
            <a:lvl1pPr>
              <a:defRPr/>
            </a:lvl1pPr>
          </a:lstStyle>
          <a:p>
            <a:pPr>
              <a:defRPr/>
            </a:pPr>
            <a:r>
              <a:rPr lang="en-GB"/>
              <a:t>1</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8"/>
          <p:cNvSpPr>
            <a:spLocks noGrp="1" noChangeArrowheads="1"/>
          </p:cNvSpPr>
          <p:nvPr>
            <p:ph type="sldNum" sz="quarter" idx="10"/>
          </p:nvPr>
        </p:nvSpPr>
        <p:spPr>
          <a:ln/>
        </p:spPr>
        <p:txBody>
          <a:bodyPr/>
          <a:lstStyle>
            <a:lvl1pPr>
              <a:defRPr/>
            </a:lvl1pPr>
          </a:lstStyle>
          <a:p>
            <a:pPr>
              <a:defRPr/>
            </a:pPr>
            <a:r>
              <a:rPr lang="en-GB"/>
              <a:t>1</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r>
              <a:rPr lang="en-GB"/>
              <a:t>1</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ounded Rectangle 6"/>
          <p:cNvSpPr>
            <a:spLocks/>
          </p:cNvSpPr>
          <p:nvPr userDrawn="1"/>
        </p:nvSpPr>
        <p:spPr>
          <a:xfrm>
            <a:off x="215900" y="179388"/>
            <a:ext cx="8712200" cy="6408737"/>
          </a:xfrm>
          <a:prstGeom prst="roundRect">
            <a:avLst>
              <a:gd name="adj" fmla="val 3201"/>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userDrawn="1"/>
        </p:nvSpPr>
        <p:spPr>
          <a:xfrm>
            <a:off x="6875463" y="6165850"/>
            <a:ext cx="1873250" cy="576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8" name="Picture 7" descr="WM Housing Group RGB.jpg"/>
          <p:cNvPicPr>
            <a:picLocks noChangeAspect="1"/>
          </p:cNvPicPr>
          <p:nvPr userDrawn="1"/>
        </p:nvPicPr>
        <p:blipFill>
          <a:blip r:embed="rId6" cstate="email"/>
          <a:srcRect/>
          <a:stretch>
            <a:fillRect/>
          </a:stretch>
        </p:blipFill>
        <p:spPr bwMode="auto">
          <a:xfrm>
            <a:off x="6943725" y="6135688"/>
            <a:ext cx="1731963" cy="533400"/>
          </a:xfrm>
          <a:prstGeom prst="rect">
            <a:avLst/>
          </a:prstGeom>
          <a:noFill/>
          <a:ln w="9525">
            <a:noFill/>
            <a:miter lim="800000"/>
            <a:headEnd/>
            <a:tailEnd/>
          </a:ln>
        </p:spPr>
      </p:pic>
      <p:sp>
        <p:nvSpPr>
          <p:cNvPr id="1029"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endParaRPr lang="en-GB" smtClean="0"/>
          </a:p>
        </p:txBody>
      </p:sp>
      <p:sp>
        <p:nvSpPr>
          <p:cNvPr id="1030" name="Rectangle 6"/>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32" name="Rectangle 8"/>
          <p:cNvSpPr>
            <a:spLocks noGrp="1" noChangeArrowheads="1"/>
          </p:cNvSpPr>
          <p:nvPr>
            <p:ph type="sldNum" sz="quarter" idx="4"/>
          </p:nvPr>
        </p:nvSpPr>
        <p:spPr bwMode="auto">
          <a:xfrm>
            <a:off x="0" y="6669088"/>
            <a:ext cx="1125538" cy="188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r>
              <a:rPr lang="en-GB"/>
              <a:t>1</a:t>
            </a:r>
          </a:p>
        </p:txBody>
      </p:sp>
    </p:spTree>
  </p:cSld>
  <p:clrMap bg1="lt1" tx1="dk1" bg2="lt2" tx2="dk2" accent1="accent1" accent2="accent2" accent3="accent3" accent4="accent4" accent5="accent5" accent6="accent6" hlink="hlink" folHlink="folHlink"/>
  <p:sldLayoutIdLst>
    <p:sldLayoutId id="2147483652" r:id="rId1"/>
    <p:sldLayoutId id="2147483651" r:id="rId2"/>
    <p:sldLayoutId id="2147483650" r:id="rId3"/>
    <p:sldLayoutId id="2147483649" r:id="rId4"/>
  </p:sldLayoutIdLst>
  <p:transition>
    <p:fade/>
  </p:transition>
  <p:txStyles>
    <p:titleStyle>
      <a:lvl1pPr algn="ctr" rtl="0" eaLnBrk="0" fontAlgn="base" hangingPunct="0">
        <a:spcBef>
          <a:spcPct val="0"/>
        </a:spcBef>
        <a:spcAft>
          <a:spcPct val="0"/>
        </a:spcAft>
        <a:defRPr sz="4000" kern="1200">
          <a:solidFill>
            <a:srgbClr val="000099"/>
          </a:solidFill>
          <a:effectLst>
            <a:outerShdw blurRad="38100" dist="38100" dir="2700000" algn="tl">
              <a:srgbClr val="C0C0C0"/>
            </a:outerShdw>
          </a:effectLst>
          <a:latin typeface="Arial" charset="0"/>
          <a:ea typeface="+mj-ea"/>
          <a:cs typeface="+mj-cs"/>
        </a:defRPr>
      </a:lvl1pPr>
      <a:lvl2pPr algn="ctr" rtl="0" eaLnBrk="0" fontAlgn="base" hangingPunct="0">
        <a:spcBef>
          <a:spcPct val="0"/>
        </a:spcBef>
        <a:spcAft>
          <a:spcPct val="0"/>
        </a:spcAft>
        <a:defRPr sz="4000">
          <a:solidFill>
            <a:srgbClr val="000099"/>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000">
          <a:solidFill>
            <a:srgbClr val="000099"/>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000">
          <a:solidFill>
            <a:srgbClr val="000099"/>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000">
          <a:solidFill>
            <a:srgbClr val="000099"/>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Wingdings" pitchFamily="2" charset="2"/>
        <a:buChar char="Ø"/>
        <a:defRPr sz="2800" kern="1200">
          <a:solidFill>
            <a:srgbClr val="000099"/>
          </a:solidFill>
          <a:latin typeface="Arial" charset="0"/>
          <a:ea typeface="+mn-ea"/>
          <a:cs typeface="+mn-cs"/>
        </a:defRPr>
      </a:lvl1pPr>
      <a:lvl2pPr marL="742950" indent="-285750" algn="l" rtl="0" eaLnBrk="0" fontAlgn="base" hangingPunct="0">
        <a:spcBef>
          <a:spcPct val="20000"/>
        </a:spcBef>
        <a:spcAft>
          <a:spcPct val="0"/>
        </a:spcAft>
        <a:buFont typeface="Wingdings" pitchFamily="2" charset="2"/>
        <a:buChar char="Ø"/>
        <a:defRPr sz="2400" kern="1200">
          <a:solidFill>
            <a:srgbClr val="000099"/>
          </a:solidFill>
          <a:latin typeface="Arial" charset="0"/>
          <a:ea typeface="+mn-ea"/>
          <a:cs typeface="+mn-cs"/>
        </a:defRPr>
      </a:lvl2pPr>
      <a:lvl3pPr marL="1143000" indent="-228600" algn="l" rtl="0" eaLnBrk="0" fontAlgn="base" hangingPunct="0">
        <a:spcBef>
          <a:spcPct val="20000"/>
        </a:spcBef>
        <a:spcAft>
          <a:spcPct val="0"/>
        </a:spcAft>
        <a:buFont typeface="Wingdings" pitchFamily="2" charset="2"/>
        <a:buChar char="Ø"/>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4"/>
          <p:cNvSpPr txBox="1">
            <a:spLocks noChangeArrowheads="1"/>
          </p:cNvSpPr>
          <p:nvPr/>
        </p:nvSpPr>
        <p:spPr bwMode="auto">
          <a:xfrm>
            <a:off x="395288" y="260350"/>
            <a:ext cx="8280400" cy="6192838"/>
          </a:xfrm>
          <a:prstGeom prst="rect">
            <a:avLst/>
          </a:prstGeom>
          <a:noFill/>
          <a:ln w="9525" algn="ctr">
            <a:solidFill>
              <a:srgbClr val="FFFFFF"/>
            </a:solidFill>
            <a:miter lim="800000"/>
            <a:headEnd/>
            <a:tailEnd/>
          </a:ln>
        </p:spPr>
        <p:txBody>
          <a:bodyPr/>
          <a:lstStyle/>
          <a:p>
            <a:pPr>
              <a:spcAft>
                <a:spcPts val="950"/>
              </a:spcAft>
            </a:pPr>
            <a:r>
              <a:rPr lang="en-GB" sz="1400" b="1">
                <a:solidFill>
                  <a:srgbClr val="000000"/>
                </a:solidFill>
              </a:rPr>
              <a:t>	</a:t>
            </a:r>
          </a:p>
          <a:p>
            <a:endParaRPr lang="en-GB" sz="1400"/>
          </a:p>
        </p:txBody>
      </p:sp>
      <p:sp>
        <p:nvSpPr>
          <p:cNvPr id="13315" name="Rectangle 3"/>
          <p:cNvSpPr>
            <a:spLocks noGrp="1" noChangeArrowheads="1"/>
          </p:cNvSpPr>
          <p:nvPr>
            <p:ph type="ctrTitle" idx="4294967295"/>
          </p:nvPr>
        </p:nvSpPr>
        <p:spPr>
          <a:xfrm>
            <a:off x="500034" y="2500306"/>
            <a:ext cx="7772400" cy="1082551"/>
          </a:xfrm>
        </p:spPr>
        <p:txBody>
          <a:bodyPr/>
          <a:lstStyle/>
          <a:p>
            <a:pPr algn="l" eaLnBrk="1" hangingPunct="1">
              <a:spcBef>
                <a:spcPct val="20000"/>
              </a:spcBef>
              <a:tabLst>
                <a:tab pos="1249363" algn="l"/>
              </a:tabLst>
              <a:defRPr/>
            </a:pPr>
            <a:r>
              <a:rPr lang="en-GB" sz="7200" b="1" dirty="0" smtClean="0"/>
              <a:t>Our Journey to Excellence</a:t>
            </a:r>
            <a:br>
              <a:rPr lang="en-GB" sz="7200" b="1" dirty="0" smtClean="0"/>
            </a:br>
            <a:r>
              <a:rPr lang="en-GB" sz="4400" b="1" dirty="0" smtClean="0"/>
              <a:t>Housing Technology Conference</a:t>
            </a:r>
          </a:p>
        </p:txBody>
      </p:sp>
      <p:sp>
        <p:nvSpPr>
          <p:cNvPr id="8195" name="Rectangle 4"/>
          <p:cNvSpPr>
            <a:spLocks noGrp="1" noChangeArrowheads="1"/>
          </p:cNvSpPr>
          <p:nvPr>
            <p:ph type="subTitle" idx="4294967295"/>
          </p:nvPr>
        </p:nvSpPr>
        <p:spPr>
          <a:xfrm>
            <a:off x="428596" y="6072206"/>
            <a:ext cx="4429156" cy="706400"/>
          </a:xfrm>
        </p:spPr>
        <p:txBody>
          <a:bodyPr/>
          <a:lstStyle/>
          <a:p>
            <a:pPr marL="0" indent="0">
              <a:buFont typeface="Wingdings" pitchFamily="2" charset="2"/>
              <a:buNone/>
            </a:pPr>
            <a:r>
              <a:rPr lang="en-GB" sz="2400" dirty="0" smtClean="0"/>
              <a:t>Thursday, 5 March 2015</a:t>
            </a:r>
          </a:p>
        </p:txBody>
      </p:sp>
    </p:spTree>
    <p:custDataLst>
      <p:tags r:id="rId1"/>
    </p:custData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28596" y="357166"/>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4800" dirty="0" smtClean="0">
                <a:solidFill>
                  <a:srgbClr val="000099"/>
                </a:solidFill>
                <a:effectLst>
                  <a:outerShdw blurRad="38100" dist="38100" dir="2700000" algn="tl">
                    <a:srgbClr val="C0C0C0"/>
                  </a:outerShdw>
                </a:effectLst>
                <a:ea typeface="+mj-ea"/>
                <a:cs typeface="+mj-cs"/>
              </a:rPr>
              <a:t>Key aspects</a:t>
            </a:r>
            <a:endParaRPr kumimoji="0" lang="en-GB" sz="4800" b="0" i="0" u="none" strike="noStrike" kern="1200" cap="none" spc="0" normalizeH="0" baseline="0" noProof="0" dirty="0">
              <a:ln>
                <a:noFill/>
              </a:ln>
              <a:solidFill>
                <a:srgbClr val="000099"/>
              </a:solidFill>
              <a:effectLst>
                <a:outerShdw blurRad="38100" dist="38100" dir="2700000" algn="tl">
                  <a:srgbClr val="C0C0C0"/>
                </a:outerShdw>
              </a:effectLst>
              <a:uLnTx/>
              <a:uFillTx/>
              <a:latin typeface="Arial" charset="0"/>
              <a:ea typeface="+mj-ea"/>
              <a:cs typeface="+mj-cs"/>
            </a:endParaRPr>
          </a:p>
        </p:txBody>
      </p:sp>
      <p:sp>
        <p:nvSpPr>
          <p:cNvPr id="7" name="Content Placeholder 2"/>
          <p:cNvSpPr>
            <a:spLocks noGrp="1"/>
          </p:cNvSpPr>
          <p:nvPr>
            <p:ph idx="1"/>
          </p:nvPr>
        </p:nvSpPr>
        <p:spPr>
          <a:xfrm>
            <a:off x="428596" y="2000240"/>
            <a:ext cx="4614866" cy="3400436"/>
          </a:xfrm>
        </p:spPr>
        <p:txBody>
          <a:bodyPr/>
          <a:lstStyle/>
          <a:p>
            <a:pPr marL="534988" lvl="1" indent="-534988"/>
            <a:r>
              <a:rPr lang="en-GB" sz="3600" dirty="0" smtClean="0"/>
              <a:t>Service Centre</a:t>
            </a:r>
          </a:p>
          <a:p>
            <a:pPr marL="534988" lvl="1" indent="-534988"/>
            <a:r>
              <a:rPr lang="en-GB" sz="3600" dirty="0" smtClean="0"/>
              <a:t>Document management</a:t>
            </a:r>
          </a:p>
          <a:p>
            <a:pPr marL="534988" lvl="1" indent="-534988"/>
            <a:r>
              <a:rPr lang="en-GB" sz="3600" dirty="0" smtClean="0"/>
              <a:t>Top to bottom redesign</a:t>
            </a:r>
          </a:p>
          <a:p>
            <a:pPr marL="534988" lvl="1" indent="-534988"/>
            <a:r>
              <a:rPr lang="en-GB" sz="3600" dirty="0" smtClean="0"/>
              <a:t>Mobile working</a:t>
            </a:r>
          </a:p>
          <a:p>
            <a:pPr marL="534988" lvl="1" indent="-534988"/>
            <a:endParaRPr lang="en-GB" sz="3600" dirty="0" smtClean="0"/>
          </a:p>
          <a:p>
            <a:pPr lvl="1"/>
            <a:endParaRPr lang="en-GB" sz="3600" dirty="0"/>
          </a:p>
        </p:txBody>
      </p:sp>
      <p:pic>
        <p:nvPicPr>
          <p:cNvPr id="4" name="Picture 3" descr="Station Close.JPG"/>
          <p:cNvPicPr>
            <a:picLocks noChangeAspect="1"/>
          </p:cNvPicPr>
          <p:nvPr/>
        </p:nvPicPr>
        <p:blipFill>
          <a:blip r:embed="rId2" cstate="print"/>
          <a:srcRect l="10091" r="10284"/>
          <a:stretch>
            <a:fillRect/>
          </a:stretch>
        </p:blipFill>
        <p:spPr>
          <a:xfrm>
            <a:off x="4491748" y="2428868"/>
            <a:ext cx="4223656" cy="2500330"/>
          </a:xfrm>
          <a:prstGeom prst="rect">
            <a:avLst/>
          </a:prstGeom>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28596" y="357166"/>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4800" dirty="0" smtClean="0">
                <a:solidFill>
                  <a:srgbClr val="000099"/>
                </a:solidFill>
                <a:effectLst>
                  <a:outerShdw blurRad="38100" dist="38100" dir="2700000" algn="tl">
                    <a:srgbClr val="C0C0C0"/>
                  </a:outerShdw>
                </a:effectLst>
                <a:ea typeface="+mj-ea"/>
                <a:cs typeface="+mj-cs"/>
              </a:rPr>
              <a:t>Programme focus</a:t>
            </a:r>
            <a:endParaRPr kumimoji="0" lang="en-GB" sz="4800" b="0" i="0" u="none" strike="noStrike" kern="1200" cap="none" spc="0" normalizeH="0" baseline="0" noProof="0" dirty="0">
              <a:ln>
                <a:noFill/>
              </a:ln>
              <a:solidFill>
                <a:srgbClr val="000099"/>
              </a:solidFill>
              <a:effectLst>
                <a:outerShdw blurRad="38100" dist="38100" dir="2700000" algn="tl">
                  <a:srgbClr val="C0C0C0"/>
                </a:outerShdw>
              </a:effectLst>
              <a:uLnTx/>
              <a:uFillTx/>
              <a:latin typeface="Arial" charset="0"/>
              <a:ea typeface="+mj-ea"/>
              <a:cs typeface="+mj-cs"/>
            </a:endParaRPr>
          </a:p>
        </p:txBody>
      </p:sp>
      <p:sp>
        <p:nvSpPr>
          <p:cNvPr id="7" name="Content Placeholder 2"/>
          <p:cNvSpPr>
            <a:spLocks noGrp="1"/>
          </p:cNvSpPr>
          <p:nvPr>
            <p:ph idx="1"/>
          </p:nvPr>
        </p:nvSpPr>
        <p:spPr>
          <a:xfrm>
            <a:off x="428596" y="2000240"/>
            <a:ext cx="4614866" cy="3400436"/>
          </a:xfrm>
        </p:spPr>
        <p:txBody>
          <a:bodyPr/>
          <a:lstStyle/>
          <a:p>
            <a:pPr marL="534988" lvl="1" indent="-534988"/>
            <a:r>
              <a:rPr lang="en-GB" sz="3600" dirty="0" smtClean="0"/>
              <a:t>Management</a:t>
            </a:r>
          </a:p>
          <a:p>
            <a:pPr marL="935038" lvl="2" indent="-534988"/>
            <a:r>
              <a:rPr lang="en-GB" sz="3600" dirty="0" smtClean="0"/>
              <a:t>Governance</a:t>
            </a:r>
          </a:p>
          <a:p>
            <a:pPr marL="935038" lvl="2" indent="-534988"/>
            <a:r>
              <a:rPr lang="en-GB" sz="3600" dirty="0" smtClean="0"/>
              <a:t>Uncertainty</a:t>
            </a:r>
          </a:p>
          <a:p>
            <a:r>
              <a:rPr lang="en-GB" sz="4000" dirty="0" smtClean="0"/>
              <a:t>Supplier liaison</a:t>
            </a:r>
          </a:p>
          <a:p>
            <a:r>
              <a:rPr lang="en-GB" sz="4000" dirty="0" smtClean="0"/>
              <a:t>Customers</a:t>
            </a:r>
            <a:endParaRPr lang="en-GB" sz="4000" dirty="0"/>
          </a:p>
        </p:txBody>
      </p:sp>
      <p:pic>
        <p:nvPicPr>
          <p:cNvPr id="4" name="Picture 3" descr="Station Close.JPG"/>
          <p:cNvPicPr>
            <a:picLocks noChangeAspect="1"/>
          </p:cNvPicPr>
          <p:nvPr/>
        </p:nvPicPr>
        <p:blipFill>
          <a:blip r:embed="rId2" cstate="print"/>
          <a:srcRect r="32136"/>
          <a:stretch>
            <a:fillRect/>
          </a:stretch>
        </p:blipFill>
        <p:spPr>
          <a:xfrm>
            <a:off x="4566394" y="2214554"/>
            <a:ext cx="4157824" cy="3286148"/>
          </a:xfrm>
          <a:prstGeom prst="rect">
            <a:avLst/>
          </a:prstGeom>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28596" y="357166"/>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4800" dirty="0" smtClean="0">
                <a:solidFill>
                  <a:srgbClr val="000099"/>
                </a:solidFill>
                <a:effectLst>
                  <a:outerShdw blurRad="38100" dist="38100" dir="2700000" algn="tl">
                    <a:srgbClr val="C0C0C0"/>
                  </a:outerShdw>
                </a:effectLst>
                <a:ea typeface="+mj-ea"/>
                <a:cs typeface="+mj-cs"/>
              </a:rPr>
              <a:t>Measuring and monitoring</a:t>
            </a:r>
            <a:endParaRPr kumimoji="0" lang="en-GB" sz="4800" b="0" i="0" u="none" strike="noStrike" kern="1200" cap="none" spc="0" normalizeH="0" baseline="0" noProof="0" dirty="0">
              <a:ln>
                <a:noFill/>
              </a:ln>
              <a:solidFill>
                <a:srgbClr val="000099"/>
              </a:solidFill>
              <a:effectLst>
                <a:outerShdw blurRad="38100" dist="38100" dir="2700000" algn="tl">
                  <a:srgbClr val="C0C0C0"/>
                </a:outerShdw>
              </a:effectLst>
              <a:uLnTx/>
              <a:uFillTx/>
              <a:latin typeface="Arial" charset="0"/>
              <a:ea typeface="+mj-ea"/>
              <a:cs typeface="+mj-cs"/>
            </a:endParaRPr>
          </a:p>
        </p:txBody>
      </p:sp>
      <p:sp>
        <p:nvSpPr>
          <p:cNvPr id="7" name="Content Placeholder 2"/>
          <p:cNvSpPr>
            <a:spLocks noGrp="1"/>
          </p:cNvSpPr>
          <p:nvPr>
            <p:ph idx="1"/>
          </p:nvPr>
        </p:nvSpPr>
        <p:spPr>
          <a:xfrm>
            <a:off x="428596" y="2000240"/>
            <a:ext cx="4614866" cy="3400436"/>
          </a:xfrm>
        </p:spPr>
        <p:txBody>
          <a:bodyPr/>
          <a:lstStyle/>
          <a:p>
            <a:pPr marL="534988" lvl="1" indent="-534988"/>
            <a:r>
              <a:rPr lang="en-GB" sz="3600" dirty="0" smtClean="0"/>
              <a:t>Change for customer</a:t>
            </a:r>
          </a:p>
          <a:p>
            <a:pPr marL="534988" lvl="1" indent="-534988"/>
            <a:r>
              <a:rPr lang="en-GB" sz="3600" dirty="0" smtClean="0"/>
              <a:t>Improvement</a:t>
            </a:r>
          </a:p>
          <a:p>
            <a:pPr marL="534988" lvl="1" indent="-534988"/>
            <a:r>
              <a:rPr lang="en-GB" sz="3600" dirty="0" smtClean="0"/>
              <a:t>Set-backs</a:t>
            </a:r>
          </a:p>
          <a:p>
            <a:pPr marL="534988" lvl="1" indent="-534988"/>
            <a:r>
              <a:rPr lang="en-GB" sz="3600" dirty="0" smtClean="0"/>
              <a:t>Positive perspectives</a:t>
            </a:r>
          </a:p>
          <a:p>
            <a:pPr marL="534988" lvl="1" indent="-534988"/>
            <a:endParaRPr lang="en-GB" sz="3600" dirty="0" smtClean="0"/>
          </a:p>
          <a:p>
            <a:pPr lvl="1"/>
            <a:endParaRPr lang="en-GB" sz="3600" dirty="0"/>
          </a:p>
        </p:txBody>
      </p:sp>
      <p:pic>
        <p:nvPicPr>
          <p:cNvPr id="4" name="Picture 3" descr="Station Close.JPG"/>
          <p:cNvPicPr>
            <a:picLocks noChangeAspect="1"/>
          </p:cNvPicPr>
          <p:nvPr/>
        </p:nvPicPr>
        <p:blipFill>
          <a:blip r:embed="rId2" cstate="print"/>
          <a:srcRect l="35728"/>
          <a:stretch>
            <a:fillRect/>
          </a:stretch>
        </p:blipFill>
        <p:spPr>
          <a:xfrm>
            <a:off x="4714876" y="2643182"/>
            <a:ext cx="4045638" cy="2643206"/>
          </a:xfrm>
          <a:prstGeom prst="rect">
            <a:avLst/>
          </a:prstGeom>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4"/>
          <p:cNvSpPr txBox="1">
            <a:spLocks noChangeArrowheads="1"/>
          </p:cNvSpPr>
          <p:nvPr/>
        </p:nvSpPr>
        <p:spPr bwMode="auto">
          <a:xfrm>
            <a:off x="395288" y="260350"/>
            <a:ext cx="8280400" cy="6192838"/>
          </a:xfrm>
          <a:prstGeom prst="rect">
            <a:avLst/>
          </a:prstGeom>
          <a:noFill/>
          <a:ln w="9525" algn="ctr">
            <a:solidFill>
              <a:srgbClr val="FFFFFF"/>
            </a:solidFill>
            <a:miter lim="800000"/>
            <a:headEnd/>
            <a:tailEnd/>
          </a:ln>
        </p:spPr>
        <p:txBody>
          <a:bodyPr/>
          <a:lstStyle/>
          <a:p>
            <a:pPr>
              <a:spcAft>
                <a:spcPts val="950"/>
              </a:spcAft>
            </a:pPr>
            <a:r>
              <a:rPr lang="en-GB" sz="1400" b="1">
                <a:solidFill>
                  <a:srgbClr val="000000"/>
                </a:solidFill>
              </a:rPr>
              <a:t>	</a:t>
            </a:r>
          </a:p>
          <a:p>
            <a:endParaRPr lang="en-GB" sz="1400"/>
          </a:p>
        </p:txBody>
      </p:sp>
      <p:sp>
        <p:nvSpPr>
          <p:cNvPr id="13315" name="Rectangle 3"/>
          <p:cNvSpPr>
            <a:spLocks noGrp="1" noChangeArrowheads="1"/>
          </p:cNvSpPr>
          <p:nvPr>
            <p:ph type="ctrTitle" idx="4294967295"/>
          </p:nvPr>
        </p:nvSpPr>
        <p:spPr>
          <a:xfrm>
            <a:off x="571472" y="2428868"/>
            <a:ext cx="7772400" cy="1082551"/>
          </a:xfrm>
        </p:spPr>
        <p:txBody>
          <a:bodyPr/>
          <a:lstStyle/>
          <a:p>
            <a:pPr algn="l" eaLnBrk="1" hangingPunct="1">
              <a:spcBef>
                <a:spcPct val="20000"/>
              </a:spcBef>
              <a:tabLst>
                <a:tab pos="1249363" algn="l"/>
              </a:tabLst>
              <a:defRPr/>
            </a:pPr>
            <a:r>
              <a:rPr lang="en-GB" sz="7200" b="1" dirty="0" smtClean="0">
                <a:effectLst/>
              </a:rPr>
              <a:t>Your thoughts?</a:t>
            </a:r>
          </a:p>
        </p:txBody>
      </p:sp>
      <p:sp>
        <p:nvSpPr>
          <p:cNvPr id="8195" name="Rectangle 4"/>
          <p:cNvSpPr>
            <a:spLocks noGrp="1" noChangeArrowheads="1"/>
          </p:cNvSpPr>
          <p:nvPr>
            <p:ph type="subTitle" idx="4294967295"/>
          </p:nvPr>
        </p:nvSpPr>
        <p:spPr>
          <a:xfrm>
            <a:off x="428596" y="6072206"/>
            <a:ext cx="4429156" cy="706400"/>
          </a:xfrm>
        </p:spPr>
        <p:txBody>
          <a:bodyPr/>
          <a:lstStyle/>
          <a:p>
            <a:pPr marL="0" indent="0">
              <a:buFont typeface="Wingdings" pitchFamily="2" charset="2"/>
              <a:buNone/>
            </a:pPr>
            <a:endParaRPr lang="en-GB" sz="2400" dirty="0" smtClean="0"/>
          </a:p>
        </p:txBody>
      </p:sp>
    </p:spTree>
    <p:custDataLst>
      <p:tags r:id="rId1"/>
    </p:custData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1571612"/>
            <a:ext cx="8229600" cy="1143000"/>
          </a:xfrm>
        </p:spPr>
        <p:txBody>
          <a:bodyPr/>
          <a:lstStyle/>
          <a:p>
            <a:pPr algn="l"/>
            <a:r>
              <a:rPr lang="en-GB" sz="6000" dirty="0" smtClean="0"/>
              <a:t>A journey and not a destination ..... </a:t>
            </a:r>
            <a:endParaRPr lang="en-GB" sz="6000" dirty="0"/>
          </a:p>
        </p:txBody>
      </p:sp>
      <p:sp>
        <p:nvSpPr>
          <p:cNvPr id="4" name="TextBox 3"/>
          <p:cNvSpPr txBox="1"/>
          <p:nvPr/>
        </p:nvSpPr>
        <p:spPr>
          <a:xfrm>
            <a:off x="1071538" y="3714752"/>
            <a:ext cx="4857784" cy="1015663"/>
          </a:xfrm>
          <a:prstGeom prst="rect">
            <a:avLst/>
          </a:prstGeom>
          <a:noFill/>
        </p:spPr>
        <p:txBody>
          <a:bodyPr wrap="square" rtlCol="0">
            <a:spAutoFit/>
          </a:bodyPr>
          <a:lstStyle/>
          <a:p>
            <a:r>
              <a:rPr lang="en-GB" sz="3200" dirty="0" smtClean="0">
                <a:solidFill>
                  <a:srgbClr val="000099"/>
                </a:solidFill>
              </a:rPr>
              <a:t>Angus Groom</a:t>
            </a:r>
          </a:p>
          <a:p>
            <a:r>
              <a:rPr lang="en-GB" sz="2800" dirty="0" smtClean="0">
                <a:solidFill>
                  <a:srgbClr val="000099"/>
                </a:solidFill>
              </a:rPr>
              <a:t>Ian Hill</a:t>
            </a:r>
            <a:endParaRPr lang="en-GB" sz="2800" dirty="0">
              <a:solidFill>
                <a:srgbClr val="000099"/>
              </a:solidFill>
            </a:endParaRPr>
          </a:p>
        </p:txBody>
      </p:sp>
      <p:pic>
        <p:nvPicPr>
          <p:cNvPr id="8" name="Picture 12"/>
          <p:cNvPicPr>
            <a:picLocks noChangeAspect="1" noChangeArrowheads="1"/>
          </p:cNvPicPr>
          <p:nvPr/>
        </p:nvPicPr>
        <p:blipFill>
          <a:blip r:embed="rId3" cstate="print"/>
          <a:srcRect/>
          <a:stretch>
            <a:fillRect/>
          </a:stretch>
        </p:blipFill>
        <p:spPr bwMode="auto">
          <a:xfrm>
            <a:off x="5000628" y="3286124"/>
            <a:ext cx="2465285" cy="162382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71704"/>
            <a:ext cx="4258816" cy="3186122"/>
          </a:xfrm>
        </p:spPr>
        <p:txBody>
          <a:bodyPr/>
          <a:lstStyle/>
          <a:p>
            <a:pPr marL="534988" lvl="1" indent="-534988"/>
            <a:r>
              <a:rPr lang="en-GB" sz="3200" dirty="0" smtClean="0"/>
              <a:t>Massive growth</a:t>
            </a:r>
          </a:p>
          <a:p>
            <a:pPr marL="534988" lvl="1" indent="-534988"/>
            <a:r>
              <a:rPr lang="en-GB" sz="3200" dirty="0" smtClean="0"/>
              <a:t>Different cultures and histories</a:t>
            </a:r>
          </a:p>
          <a:p>
            <a:pPr marL="534988" lvl="1" indent="-534988"/>
            <a:r>
              <a:rPr lang="en-GB" sz="3200" dirty="0" smtClean="0"/>
              <a:t>Different delivery</a:t>
            </a:r>
          </a:p>
          <a:p>
            <a:pPr marL="534988" lvl="1" indent="-534988"/>
            <a:r>
              <a:rPr lang="en-GB" sz="3200" dirty="0" smtClean="0"/>
              <a:t>Need to harmonise</a:t>
            </a:r>
          </a:p>
        </p:txBody>
      </p:sp>
      <p:sp>
        <p:nvSpPr>
          <p:cNvPr id="5" name="Title 1"/>
          <p:cNvSpPr txBox="1">
            <a:spLocks/>
          </p:cNvSpPr>
          <p:nvPr/>
        </p:nvSpPr>
        <p:spPr bwMode="auto">
          <a:xfrm>
            <a:off x="428596" y="357166"/>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4800" b="0" i="0" u="none" strike="noStrike" kern="1200" cap="none" spc="0" normalizeH="0" baseline="0" noProof="0" dirty="0" smtClean="0">
                <a:ln>
                  <a:noFill/>
                </a:ln>
                <a:solidFill>
                  <a:srgbClr val="000099"/>
                </a:solidFill>
                <a:effectLst>
                  <a:outerShdw blurRad="38100" dist="38100" dir="2700000" algn="tl">
                    <a:srgbClr val="C0C0C0"/>
                  </a:outerShdw>
                </a:effectLst>
                <a:uLnTx/>
                <a:uFillTx/>
                <a:latin typeface="Arial" charset="0"/>
                <a:ea typeface="+mj-ea"/>
                <a:cs typeface="+mj-cs"/>
              </a:rPr>
              <a:t>About us</a:t>
            </a:r>
            <a:endParaRPr kumimoji="0" lang="en-GB" sz="4800" b="0" i="0" u="none" strike="noStrike" kern="1200" cap="none" spc="0" normalizeH="0" baseline="0" noProof="0" dirty="0">
              <a:ln>
                <a:noFill/>
              </a:ln>
              <a:solidFill>
                <a:srgbClr val="000099"/>
              </a:solidFill>
              <a:effectLst>
                <a:outerShdw blurRad="38100" dist="38100" dir="2700000" algn="tl">
                  <a:srgbClr val="C0C0C0"/>
                </a:outerShdw>
              </a:effectLst>
              <a:uLnTx/>
              <a:uFillTx/>
              <a:latin typeface="Arial" charset="0"/>
              <a:ea typeface="+mj-ea"/>
              <a:cs typeface="+mj-cs"/>
            </a:endParaRPr>
          </a:p>
        </p:txBody>
      </p:sp>
      <p:pic>
        <p:nvPicPr>
          <p:cNvPr id="1026" name="Picture 2" descr="\\whgfp01\Users$\ian.hill\pats presentation\Vision.jpg"/>
          <p:cNvPicPr>
            <a:picLocks noChangeAspect="1" noChangeArrowheads="1"/>
          </p:cNvPicPr>
          <p:nvPr/>
        </p:nvPicPr>
        <p:blipFill>
          <a:blip r:embed="rId3" cstate="print"/>
          <a:srcRect/>
          <a:stretch>
            <a:fillRect/>
          </a:stretch>
        </p:blipFill>
        <p:spPr bwMode="auto">
          <a:xfrm>
            <a:off x="4714876" y="1785926"/>
            <a:ext cx="4059237" cy="3376612"/>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28596" y="357166"/>
            <a:ext cx="8501122"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4800" b="0" i="0" u="none" strike="noStrike" kern="1200" cap="none" spc="0" normalizeH="0" baseline="0" noProof="0" dirty="0" smtClean="0">
                <a:ln>
                  <a:noFill/>
                </a:ln>
                <a:solidFill>
                  <a:srgbClr val="000099"/>
                </a:solidFill>
                <a:effectLst>
                  <a:outerShdw blurRad="38100" dist="38100" dir="2700000" algn="tl">
                    <a:srgbClr val="C0C0C0"/>
                  </a:outerShdw>
                </a:effectLst>
                <a:uLnTx/>
                <a:uFillTx/>
                <a:latin typeface="Arial" charset="0"/>
                <a:ea typeface="+mj-ea"/>
                <a:cs typeface="+mj-cs"/>
              </a:rPr>
              <a:t>What does excellence mean to us?</a:t>
            </a:r>
            <a:endParaRPr kumimoji="0" lang="en-GB" sz="4800" b="0" i="0" u="none" strike="noStrike" kern="1200" cap="none" spc="0" normalizeH="0" baseline="0" noProof="0" dirty="0">
              <a:ln>
                <a:noFill/>
              </a:ln>
              <a:solidFill>
                <a:srgbClr val="000099"/>
              </a:solidFill>
              <a:effectLst>
                <a:outerShdw blurRad="38100" dist="38100" dir="2700000" algn="tl">
                  <a:srgbClr val="C0C0C0"/>
                </a:outerShdw>
              </a:effectLst>
              <a:uLnTx/>
              <a:uFillTx/>
              <a:latin typeface="Arial" charset="0"/>
              <a:ea typeface="+mj-ea"/>
              <a:cs typeface="+mj-cs"/>
            </a:endParaRPr>
          </a:p>
        </p:txBody>
      </p:sp>
      <p:sp>
        <p:nvSpPr>
          <p:cNvPr id="38" name="Content Placeholder 2"/>
          <p:cNvSpPr>
            <a:spLocks noGrp="1"/>
          </p:cNvSpPr>
          <p:nvPr>
            <p:ph idx="1"/>
          </p:nvPr>
        </p:nvSpPr>
        <p:spPr>
          <a:xfrm>
            <a:off x="357158" y="2171704"/>
            <a:ext cx="4429156" cy="3186122"/>
          </a:xfrm>
        </p:spPr>
        <p:txBody>
          <a:bodyPr/>
          <a:lstStyle/>
          <a:p>
            <a:pPr marL="534988" lvl="1" indent="-534988"/>
            <a:r>
              <a:rPr lang="en-GB" sz="3200" dirty="0" smtClean="0"/>
              <a:t>Delivering a vision</a:t>
            </a:r>
          </a:p>
          <a:p>
            <a:pPr marL="534988" lvl="1" indent="-534988"/>
            <a:r>
              <a:rPr lang="en-GB" sz="3200" dirty="0" smtClean="0"/>
              <a:t>Inspiring people</a:t>
            </a:r>
            <a:endParaRPr lang="en-GB" sz="3200" dirty="0" smtClean="0"/>
          </a:p>
          <a:p>
            <a:pPr marL="534988" lvl="1" indent="-534988"/>
            <a:r>
              <a:rPr lang="en-GB" sz="3200" dirty="0" smtClean="0"/>
              <a:t>Consistency</a:t>
            </a:r>
          </a:p>
          <a:p>
            <a:pPr marL="534988" lvl="1" indent="-534988"/>
            <a:r>
              <a:rPr lang="en-GB" sz="3200" dirty="0" smtClean="0"/>
              <a:t>‘Out of the heavens’ </a:t>
            </a:r>
            <a:endParaRPr lang="en-GB" sz="3200" dirty="0" smtClean="0"/>
          </a:p>
        </p:txBody>
      </p:sp>
      <p:pic>
        <p:nvPicPr>
          <p:cNvPr id="39" name="Picture 2" descr="\\whgfp01\Users$\ian.hill\pats presentation\excellent cust service.jpg"/>
          <p:cNvPicPr>
            <a:picLocks noChangeAspect="1" noChangeArrowheads="1"/>
          </p:cNvPicPr>
          <p:nvPr/>
        </p:nvPicPr>
        <p:blipFill>
          <a:blip r:embed="rId3" cstate="print"/>
          <a:srcRect/>
          <a:stretch>
            <a:fillRect/>
          </a:stretch>
        </p:blipFill>
        <p:spPr bwMode="auto">
          <a:xfrm>
            <a:off x="4786313" y="2143116"/>
            <a:ext cx="4071967" cy="3022148"/>
          </a:xfrm>
          <a:prstGeom prst="rect">
            <a:avLst/>
          </a:prstGeo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28596" y="357166"/>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4800" b="0" i="0" u="none" strike="noStrike" kern="1200" cap="none" spc="0" normalizeH="0" baseline="0" noProof="0" dirty="0" smtClean="0">
                <a:ln>
                  <a:noFill/>
                </a:ln>
                <a:solidFill>
                  <a:srgbClr val="000099"/>
                </a:solidFill>
                <a:effectLst>
                  <a:outerShdw blurRad="38100" dist="38100" dir="2700000" algn="tl">
                    <a:srgbClr val="C0C0C0"/>
                  </a:outerShdw>
                </a:effectLst>
                <a:uLnTx/>
                <a:uFillTx/>
                <a:latin typeface="Arial" charset="0"/>
                <a:ea typeface="+mj-ea"/>
                <a:cs typeface="+mj-cs"/>
              </a:rPr>
              <a:t>Myths of change</a:t>
            </a:r>
            <a:endParaRPr kumimoji="0" lang="en-GB" sz="4800" b="0" i="0" u="none" strike="noStrike" kern="1200" cap="none" spc="0" normalizeH="0" baseline="0" noProof="0" dirty="0">
              <a:ln>
                <a:noFill/>
              </a:ln>
              <a:solidFill>
                <a:srgbClr val="000099"/>
              </a:solidFill>
              <a:effectLst>
                <a:outerShdw blurRad="38100" dist="38100" dir="2700000" algn="tl">
                  <a:srgbClr val="C0C0C0"/>
                </a:outerShdw>
              </a:effectLst>
              <a:uLnTx/>
              <a:uFillTx/>
              <a:latin typeface="Arial" charset="0"/>
              <a:ea typeface="+mj-ea"/>
              <a:cs typeface="+mj-cs"/>
            </a:endParaRPr>
          </a:p>
        </p:txBody>
      </p:sp>
      <p:sp>
        <p:nvSpPr>
          <p:cNvPr id="6" name="Content Placeholder 2"/>
          <p:cNvSpPr txBox="1">
            <a:spLocks/>
          </p:cNvSpPr>
          <p:nvPr/>
        </p:nvSpPr>
        <p:spPr bwMode="auto">
          <a:xfrm>
            <a:off x="428596" y="1928802"/>
            <a:ext cx="4614866" cy="31861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34988" marR="0" lvl="1" indent="-534988" algn="l" defTabSz="914400" rtl="0" eaLnBrk="0" fontAlgn="base" latinLnBrk="0" hangingPunct="0">
              <a:lnSpc>
                <a:spcPct val="100000"/>
              </a:lnSpc>
              <a:spcBef>
                <a:spcPct val="20000"/>
              </a:spcBef>
              <a:spcAft>
                <a:spcPct val="0"/>
              </a:spcAft>
              <a:buClrTx/>
              <a:buSzTx/>
              <a:buFont typeface="Wingdings" pitchFamily="2" charset="2"/>
              <a:buChar char="Ø"/>
              <a:tabLst/>
              <a:defRPr/>
            </a:pPr>
            <a:r>
              <a:rPr kumimoji="0" lang="en-GB" sz="3200" b="0" i="0" u="none" strike="noStrike" kern="1200" cap="none" spc="0" normalizeH="0" baseline="0" noProof="0" dirty="0" smtClean="0">
                <a:ln>
                  <a:noFill/>
                </a:ln>
                <a:solidFill>
                  <a:srgbClr val="000099"/>
                </a:solidFill>
                <a:effectLst/>
                <a:uLnTx/>
                <a:uFillTx/>
                <a:latin typeface="Arial" charset="0"/>
                <a:ea typeface="+mn-ea"/>
                <a:cs typeface="+mn-cs"/>
              </a:rPr>
              <a:t>People resist change</a:t>
            </a:r>
          </a:p>
          <a:p>
            <a:pPr marL="534988" marR="0" lvl="1" indent="-534988" algn="l" defTabSz="914400" rtl="0" eaLnBrk="0" fontAlgn="base" latinLnBrk="0" hangingPunct="0">
              <a:lnSpc>
                <a:spcPct val="100000"/>
              </a:lnSpc>
              <a:spcBef>
                <a:spcPct val="20000"/>
              </a:spcBef>
              <a:spcAft>
                <a:spcPct val="0"/>
              </a:spcAft>
              <a:buClrTx/>
              <a:buSzTx/>
              <a:buFont typeface="Wingdings" pitchFamily="2" charset="2"/>
              <a:buChar char="Ø"/>
              <a:tabLst/>
              <a:defRPr/>
            </a:pPr>
            <a:r>
              <a:rPr kumimoji="0" lang="en-GB" sz="3200" b="0" i="0" u="none" strike="noStrike" kern="1200" cap="none" spc="0" normalizeH="0" baseline="0" noProof="0" dirty="0" smtClean="0">
                <a:ln>
                  <a:noFill/>
                </a:ln>
                <a:solidFill>
                  <a:srgbClr val="000099"/>
                </a:solidFill>
                <a:effectLst/>
                <a:uLnTx/>
                <a:uFillTx/>
                <a:latin typeface="Arial" charset="0"/>
                <a:ea typeface="+mn-ea"/>
                <a:cs typeface="+mn-cs"/>
              </a:rPr>
              <a:t>People are aligned to our aims</a:t>
            </a:r>
          </a:p>
          <a:p>
            <a:pPr marL="534988" marR="0" lvl="1" indent="-534988" algn="l" defTabSz="914400" rtl="0" eaLnBrk="0" fontAlgn="base" latinLnBrk="0" hangingPunct="0">
              <a:lnSpc>
                <a:spcPct val="100000"/>
              </a:lnSpc>
              <a:spcBef>
                <a:spcPct val="20000"/>
              </a:spcBef>
              <a:spcAft>
                <a:spcPct val="0"/>
              </a:spcAft>
              <a:buClrTx/>
              <a:buSzTx/>
              <a:buFont typeface="Wingdings" pitchFamily="2" charset="2"/>
              <a:buChar char="Ø"/>
              <a:tabLst/>
              <a:defRPr/>
            </a:pPr>
            <a:r>
              <a:rPr kumimoji="0" lang="en-GB" sz="3200" b="0" i="0" u="none" strike="noStrike" kern="1200" cap="none" spc="0" normalizeH="0" baseline="0" noProof="0" dirty="0" smtClean="0">
                <a:ln>
                  <a:noFill/>
                </a:ln>
                <a:solidFill>
                  <a:srgbClr val="000099"/>
                </a:solidFill>
                <a:effectLst/>
                <a:uLnTx/>
                <a:uFillTx/>
                <a:latin typeface="Arial" charset="0"/>
                <a:ea typeface="+mn-ea"/>
                <a:cs typeface="+mn-cs"/>
              </a:rPr>
              <a:t>Change drives us on</a:t>
            </a:r>
          </a:p>
          <a:p>
            <a:pPr marL="534988" marR="0" lvl="1" indent="-534988" algn="l" defTabSz="914400" rtl="0" eaLnBrk="0" fontAlgn="base" latinLnBrk="0" hangingPunct="0">
              <a:lnSpc>
                <a:spcPct val="100000"/>
              </a:lnSpc>
              <a:spcBef>
                <a:spcPct val="20000"/>
              </a:spcBef>
              <a:spcAft>
                <a:spcPct val="0"/>
              </a:spcAft>
              <a:buClrTx/>
              <a:buSzTx/>
              <a:buFont typeface="Wingdings" pitchFamily="2" charset="2"/>
              <a:buChar char="Ø"/>
              <a:tabLst/>
              <a:defRPr/>
            </a:pPr>
            <a:r>
              <a:rPr lang="en-GB" sz="3200" dirty="0" smtClean="0">
                <a:solidFill>
                  <a:srgbClr val="000099"/>
                </a:solidFill>
              </a:rPr>
              <a:t>Just say more</a:t>
            </a:r>
          </a:p>
          <a:p>
            <a:pPr marL="534988" marR="0" lvl="1" indent="-534988" algn="l" defTabSz="914400" rtl="0" eaLnBrk="0" fontAlgn="base" latinLnBrk="0" hangingPunct="0">
              <a:lnSpc>
                <a:spcPct val="100000"/>
              </a:lnSpc>
              <a:spcBef>
                <a:spcPct val="20000"/>
              </a:spcBef>
              <a:spcAft>
                <a:spcPct val="0"/>
              </a:spcAft>
              <a:buClrTx/>
              <a:buSzTx/>
              <a:buFont typeface="Wingdings" pitchFamily="2" charset="2"/>
              <a:buChar char="Ø"/>
              <a:tabLst/>
              <a:defRPr/>
            </a:pPr>
            <a:r>
              <a:rPr kumimoji="0" lang="en-GB" sz="3200" b="0" i="0" u="none" strike="noStrike" kern="1200" cap="none" spc="0" normalizeH="0" baseline="0" noProof="0" dirty="0" smtClean="0">
                <a:ln>
                  <a:noFill/>
                </a:ln>
                <a:solidFill>
                  <a:srgbClr val="000099"/>
                </a:solidFill>
                <a:effectLst/>
                <a:uLnTx/>
                <a:uFillTx/>
                <a:latin typeface="Arial" charset="0"/>
                <a:ea typeface="+mn-ea"/>
                <a:cs typeface="+mn-cs"/>
              </a:rPr>
              <a:t>Need to change attitudes</a:t>
            </a:r>
          </a:p>
        </p:txBody>
      </p:sp>
      <p:pic>
        <p:nvPicPr>
          <p:cNvPr id="10" name="Picture 9" descr="th14I2RKUP.jpg"/>
          <p:cNvPicPr>
            <a:picLocks noChangeAspect="1"/>
          </p:cNvPicPr>
          <p:nvPr/>
        </p:nvPicPr>
        <p:blipFill>
          <a:blip r:embed="rId3" cstate="print"/>
          <a:stretch>
            <a:fillRect/>
          </a:stretch>
        </p:blipFill>
        <p:spPr>
          <a:xfrm>
            <a:off x="5643570" y="2143116"/>
            <a:ext cx="2496169" cy="3571900"/>
          </a:xfrm>
          <a:prstGeom prst="rect">
            <a:avLst/>
          </a:prstGeo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28596" y="357166"/>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4800" b="0" i="0" u="none" strike="noStrike" kern="1200" cap="none" spc="0" normalizeH="0" baseline="0" noProof="0" dirty="0" smtClean="0">
                <a:ln>
                  <a:noFill/>
                </a:ln>
                <a:solidFill>
                  <a:srgbClr val="000099"/>
                </a:solidFill>
                <a:effectLst>
                  <a:outerShdw blurRad="38100" dist="38100" dir="2700000" algn="tl">
                    <a:srgbClr val="C0C0C0"/>
                  </a:outerShdw>
                </a:effectLst>
                <a:uLnTx/>
                <a:uFillTx/>
                <a:latin typeface="Arial" charset="0"/>
                <a:ea typeface="+mj-ea"/>
                <a:cs typeface="+mj-cs"/>
              </a:rPr>
              <a:t>Starting point</a:t>
            </a:r>
            <a:endParaRPr kumimoji="0" lang="en-GB" sz="4800" b="0" i="0" u="none" strike="noStrike" kern="1200" cap="none" spc="0" normalizeH="0" baseline="0" noProof="0" dirty="0">
              <a:ln>
                <a:noFill/>
              </a:ln>
              <a:solidFill>
                <a:srgbClr val="000099"/>
              </a:solidFill>
              <a:effectLst>
                <a:outerShdw blurRad="38100" dist="38100" dir="2700000" algn="tl">
                  <a:srgbClr val="C0C0C0"/>
                </a:outerShdw>
              </a:effectLst>
              <a:uLnTx/>
              <a:uFillTx/>
              <a:latin typeface="Arial" charset="0"/>
              <a:ea typeface="+mj-ea"/>
              <a:cs typeface="+mj-cs"/>
            </a:endParaRPr>
          </a:p>
        </p:txBody>
      </p:sp>
      <p:sp>
        <p:nvSpPr>
          <p:cNvPr id="7" name="Content Placeholder 2"/>
          <p:cNvSpPr>
            <a:spLocks noGrp="1"/>
          </p:cNvSpPr>
          <p:nvPr>
            <p:ph idx="1"/>
          </p:nvPr>
        </p:nvSpPr>
        <p:spPr>
          <a:xfrm>
            <a:off x="457200" y="1600200"/>
            <a:ext cx="4471990" cy="4525963"/>
          </a:xfrm>
        </p:spPr>
        <p:txBody>
          <a:bodyPr/>
          <a:lstStyle/>
          <a:p>
            <a:pPr marL="534988" lvl="1" indent="-534988">
              <a:buNone/>
            </a:pPr>
            <a:endParaRPr lang="en-GB" sz="3600" dirty="0" smtClean="0"/>
          </a:p>
          <a:p>
            <a:pPr marL="534988" lvl="1" indent="-534988"/>
            <a:endParaRPr lang="en-GB" sz="3600" dirty="0" smtClean="0"/>
          </a:p>
          <a:p>
            <a:pPr marL="534988" lvl="1" indent="-534988"/>
            <a:endParaRPr lang="en-GB" sz="3600" dirty="0" smtClean="0"/>
          </a:p>
          <a:p>
            <a:pPr lvl="1"/>
            <a:endParaRPr lang="en-GB" sz="3600" dirty="0"/>
          </a:p>
        </p:txBody>
      </p:sp>
      <p:sp>
        <p:nvSpPr>
          <p:cNvPr id="6" name="Content Placeholder 2"/>
          <p:cNvSpPr txBox="1">
            <a:spLocks/>
          </p:cNvSpPr>
          <p:nvPr/>
        </p:nvSpPr>
        <p:spPr bwMode="auto">
          <a:xfrm>
            <a:off x="457200" y="2171704"/>
            <a:ext cx="4614866" cy="31861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34988" marR="0" lvl="1" indent="-534988" algn="l" defTabSz="914400" rtl="0" eaLnBrk="0" fontAlgn="base" latinLnBrk="0" hangingPunct="0">
              <a:lnSpc>
                <a:spcPct val="100000"/>
              </a:lnSpc>
              <a:spcBef>
                <a:spcPct val="20000"/>
              </a:spcBef>
              <a:spcAft>
                <a:spcPct val="0"/>
              </a:spcAft>
              <a:buClrTx/>
              <a:buSzTx/>
              <a:buFont typeface="Wingdings" pitchFamily="2" charset="2"/>
              <a:buChar char="Ø"/>
              <a:tabLst/>
              <a:defRPr/>
            </a:pPr>
            <a:r>
              <a:rPr kumimoji="0" lang="en-GB" sz="3200" b="0" i="0" u="none" strike="noStrike" kern="1200" cap="none" spc="0" normalizeH="0" baseline="0" noProof="0" dirty="0" smtClean="0">
                <a:ln>
                  <a:noFill/>
                </a:ln>
                <a:solidFill>
                  <a:srgbClr val="000099"/>
                </a:solidFill>
                <a:effectLst/>
                <a:uLnTx/>
                <a:uFillTx/>
                <a:latin typeface="Arial" charset="0"/>
                <a:ea typeface="+mn-ea"/>
                <a:cs typeface="+mn-cs"/>
              </a:rPr>
              <a:t>What frustrates customers</a:t>
            </a:r>
          </a:p>
          <a:p>
            <a:pPr marL="534988" marR="0" lvl="1" indent="-534988" algn="l" defTabSz="914400" rtl="0" eaLnBrk="0" fontAlgn="base" latinLnBrk="0" hangingPunct="0">
              <a:lnSpc>
                <a:spcPct val="100000"/>
              </a:lnSpc>
              <a:spcBef>
                <a:spcPct val="20000"/>
              </a:spcBef>
              <a:spcAft>
                <a:spcPct val="0"/>
              </a:spcAft>
              <a:buClrTx/>
              <a:buSzTx/>
              <a:buFont typeface="Wingdings" pitchFamily="2" charset="2"/>
              <a:buChar char="Ø"/>
              <a:tabLst/>
              <a:defRPr/>
            </a:pPr>
            <a:r>
              <a:rPr kumimoji="0" lang="en-GB" sz="3200" b="0" i="0" u="none" strike="noStrike" kern="1200" cap="none" spc="0" normalizeH="0" baseline="0" noProof="0" dirty="0" smtClean="0">
                <a:ln>
                  <a:noFill/>
                </a:ln>
                <a:solidFill>
                  <a:srgbClr val="000099"/>
                </a:solidFill>
                <a:effectLst/>
                <a:uLnTx/>
                <a:uFillTx/>
                <a:latin typeface="Arial" charset="0"/>
                <a:ea typeface="+mn-ea"/>
                <a:cs typeface="+mn-cs"/>
              </a:rPr>
              <a:t>What frustrates staff</a:t>
            </a:r>
          </a:p>
          <a:p>
            <a:pPr marL="534988" marR="0" lvl="1" indent="-534988" algn="l" defTabSz="914400" rtl="0" eaLnBrk="0" fontAlgn="base" latinLnBrk="0" hangingPunct="0">
              <a:lnSpc>
                <a:spcPct val="100000"/>
              </a:lnSpc>
              <a:spcBef>
                <a:spcPct val="20000"/>
              </a:spcBef>
              <a:spcAft>
                <a:spcPct val="0"/>
              </a:spcAft>
              <a:buClrTx/>
              <a:buSzTx/>
              <a:buFont typeface="Wingdings" pitchFamily="2" charset="2"/>
              <a:buChar char="Ø"/>
              <a:tabLst/>
              <a:defRPr/>
            </a:pPr>
            <a:r>
              <a:rPr kumimoji="0" lang="en-GB" sz="3200" b="0" i="0" u="none" strike="noStrike" kern="1200" cap="none" spc="0" normalizeH="0" baseline="0" noProof="0" dirty="0" smtClean="0">
                <a:ln>
                  <a:noFill/>
                </a:ln>
                <a:solidFill>
                  <a:srgbClr val="000099"/>
                </a:solidFill>
                <a:effectLst/>
                <a:uLnTx/>
                <a:uFillTx/>
                <a:latin typeface="Arial" charset="0"/>
                <a:ea typeface="+mn-ea"/>
                <a:cs typeface="+mn-cs"/>
              </a:rPr>
              <a:t>What would</a:t>
            </a:r>
            <a:r>
              <a:rPr kumimoji="0" lang="en-GB" sz="3200" b="0" i="0" u="none" strike="noStrike" kern="1200" cap="none" spc="0" normalizeH="0" noProof="0" dirty="0" smtClean="0">
                <a:ln>
                  <a:noFill/>
                </a:ln>
                <a:solidFill>
                  <a:srgbClr val="000099"/>
                </a:solidFill>
                <a:effectLst/>
                <a:uLnTx/>
                <a:uFillTx/>
                <a:latin typeface="Arial" charset="0"/>
                <a:ea typeface="+mn-ea"/>
                <a:cs typeface="+mn-cs"/>
              </a:rPr>
              <a:t> improve things</a:t>
            </a:r>
            <a:endParaRPr kumimoji="0" lang="en-GB" sz="3200" b="0" i="0" u="none" strike="noStrike" kern="1200" cap="none" spc="0" normalizeH="0" baseline="0" noProof="0" dirty="0" smtClean="0">
              <a:ln>
                <a:noFill/>
              </a:ln>
              <a:solidFill>
                <a:srgbClr val="000099"/>
              </a:solidFill>
              <a:effectLst/>
              <a:uLnTx/>
              <a:uFillTx/>
              <a:latin typeface="Arial" charset="0"/>
              <a:ea typeface="+mn-ea"/>
              <a:cs typeface="+mn-cs"/>
            </a:endParaRPr>
          </a:p>
        </p:txBody>
      </p:sp>
      <p:pic>
        <p:nvPicPr>
          <p:cNvPr id="8" name="Picture 7" descr="th14I2RKUP.jpg"/>
          <p:cNvPicPr>
            <a:picLocks noChangeAspect="1"/>
          </p:cNvPicPr>
          <p:nvPr/>
        </p:nvPicPr>
        <p:blipFill>
          <a:blip r:embed="rId3" cstate="print"/>
          <a:stretch>
            <a:fillRect/>
          </a:stretch>
        </p:blipFill>
        <p:spPr>
          <a:xfrm>
            <a:off x="5357818" y="2403675"/>
            <a:ext cx="3429014" cy="2286009"/>
          </a:xfrm>
          <a:prstGeom prst="rect">
            <a:avLst/>
          </a:prstGeom>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28596" y="357166"/>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4800" dirty="0" smtClean="0">
                <a:solidFill>
                  <a:srgbClr val="000099"/>
                </a:solidFill>
                <a:effectLst>
                  <a:outerShdw blurRad="38100" dist="38100" dir="2700000" algn="tl">
                    <a:srgbClr val="C0C0C0"/>
                  </a:outerShdw>
                </a:effectLst>
                <a:ea typeface="+mj-ea"/>
                <a:cs typeface="+mj-cs"/>
              </a:rPr>
              <a:t>Developing a vision</a:t>
            </a:r>
            <a:endParaRPr kumimoji="0" lang="en-GB" sz="4800" b="0" i="0" u="none" strike="noStrike" kern="1200" cap="none" spc="0" normalizeH="0" baseline="0" noProof="0" dirty="0">
              <a:ln>
                <a:noFill/>
              </a:ln>
              <a:solidFill>
                <a:srgbClr val="000099"/>
              </a:solidFill>
              <a:effectLst>
                <a:outerShdw blurRad="38100" dist="38100" dir="2700000" algn="tl">
                  <a:srgbClr val="C0C0C0"/>
                </a:outerShdw>
              </a:effectLst>
              <a:uLnTx/>
              <a:uFillTx/>
              <a:latin typeface="Arial" charset="0"/>
              <a:ea typeface="+mj-ea"/>
              <a:cs typeface="+mj-cs"/>
            </a:endParaRPr>
          </a:p>
        </p:txBody>
      </p:sp>
      <p:sp>
        <p:nvSpPr>
          <p:cNvPr id="7" name="Content Placeholder 2"/>
          <p:cNvSpPr>
            <a:spLocks noGrp="1"/>
          </p:cNvSpPr>
          <p:nvPr>
            <p:ph idx="1"/>
          </p:nvPr>
        </p:nvSpPr>
        <p:spPr>
          <a:xfrm>
            <a:off x="428596" y="2000240"/>
            <a:ext cx="4614866" cy="3400436"/>
          </a:xfrm>
        </p:spPr>
        <p:txBody>
          <a:bodyPr/>
          <a:lstStyle/>
          <a:p>
            <a:pPr marL="534988" lvl="1" indent="-534988"/>
            <a:r>
              <a:rPr lang="en-GB" sz="3600" dirty="0" smtClean="0"/>
              <a:t>Clear purpose</a:t>
            </a:r>
          </a:p>
          <a:p>
            <a:pPr marL="534988" lvl="1" indent="-534988"/>
            <a:r>
              <a:rPr lang="en-GB" sz="3600" dirty="0" smtClean="0"/>
              <a:t>Clear objectives</a:t>
            </a:r>
          </a:p>
          <a:p>
            <a:pPr marL="534988" lvl="1" indent="-534988"/>
            <a:r>
              <a:rPr lang="en-GB" sz="3600" dirty="0" smtClean="0"/>
              <a:t>Commitment and accountability</a:t>
            </a:r>
          </a:p>
          <a:p>
            <a:pPr marL="534988" lvl="1" indent="-534988"/>
            <a:r>
              <a:rPr lang="en-GB" sz="3600" dirty="0" smtClean="0"/>
              <a:t>Involve people</a:t>
            </a:r>
          </a:p>
          <a:p>
            <a:pPr marL="534988" lvl="1" indent="-534988"/>
            <a:endParaRPr lang="en-GB" sz="3600" dirty="0" smtClean="0"/>
          </a:p>
          <a:p>
            <a:pPr lvl="1"/>
            <a:endParaRPr lang="en-GB" sz="3600" dirty="0"/>
          </a:p>
        </p:txBody>
      </p:sp>
      <p:pic>
        <p:nvPicPr>
          <p:cNvPr id="6" name="Picture 12"/>
          <p:cNvPicPr>
            <a:picLocks noChangeAspect="1" noChangeArrowheads="1"/>
          </p:cNvPicPr>
          <p:nvPr/>
        </p:nvPicPr>
        <p:blipFill>
          <a:blip r:embed="rId2" cstate="print"/>
          <a:srcRect/>
          <a:stretch>
            <a:fillRect/>
          </a:stretch>
        </p:blipFill>
        <p:spPr bwMode="auto">
          <a:xfrm>
            <a:off x="5214942" y="2571744"/>
            <a:ext cx="3036789" cy="200026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28596" y="357166"/>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4800" dirty="0" smtClean="0">
                <a:solidFill>
                  <a:srgbClr val="000099"/>
                </a:solidFill>
                <a:effectLst>
                  <a:outerShdw blurRad="38100" dist="38100" dir="2700000" algn="tl">
                    <a:srgbClr val="C0C0C0"/>
                  </a:outerShdw>
                </a:effectLst>
                <a:ea typeface="+mj-ea"/>
                <a:cs typeface="+mj-cs"/>
              </a:rPr>
              <a:t>How do we transform services?</a:t>
            </a:r>
            <a:endParaRPr kumimoji="0" lang="en-GB" sz="4800" b="0" i="0" u="none" strike="noStrike" kern="1200" cap="none" spc="0" normalizeH="0" baseline="0" noProof="0" dirty="0">
              <a:ln>
                <a:noFill/>
              </a:ln>
              <a:solidFill>
                <a:srgbClr val="000099"/>
              </a:solidFill>
              <a:effectLst>
                <a:outerShdw blurRad="38100" dist="38100" dir="2700000" algn="tl">
                  <a:srgbClr val="C0C0C0"/>
                </a:outerShdw>
              </a:effectLst>
              <a:uLnTx/>
              <a:uFillTx/>
              <a:latin typeface="Arial" charset="0"/>
              <a:ea typeface="+mj-ea"/>
              <a:cs typeface="+mj-cs"/>
            </a:endParaRPr>
          </a:p>
        </p:txBody>
      </p:sp>
      <p:sp>
        <p:nvSpPr>
          <p:cNvPr id="7" name="Content Placeholder 2"/>
          <p:cNvSpPr>
            <a:spLocks noGrp="1"/>
          </p:cNvSpPr>
          <p:nvPr>
            <p:ph idx="1"/>
          </p:nvPr>
        </p:nvSpPr>
        <p:spPr>
          <a:xfrm>
            <a:off x="428596" y="2000240"/>
            <a:ext cx="4614866" cy="2714644"/>
          </a:xfrm>
        </p:spPr>
        <p:txBody>
          <a:bodyPr/>
          <a:lstStyle/>
          <a:p>
            <a:pPr marL="534988" lvl="1" indent="-534988"/>
            <a:r>
              <a:rPr lang="en-GB" sz="3600" dirty="0" smtClean="0"/>
              <a:t>Process mapping</a:t>
            </a:r>
          </a:p>
          <a:p>
            <a:pPr marL="534988" lvl="1" indent="-534988"/>
            <a:r>
              <a:rPr lang="en-GB" sz="3600" dirty="0" smtClean="0"/>
              <a:t>Process design</a:t>
            </a:r>
          </a:p>
          <a:p>
            <a:pPr marL="534988" lvl="1" indent="-534988"/>
            <a:r>
              <a:rPr lang="en-GB" sz="3600" dirty="0" smtClean="0"/>
              <a:t>Share successes</a:t>
            </a:r>
          </a:p>
          <a:p>
            <a:pPr marL="534988" lvl="1" indent="-534988"/>
            <a:r>
              <a:rPr lang="en-GB" sz="3600" dirty="0" smtClean="0"/>
              <a:t>Break down silos</a:t>
            </a:r>
          </a:p>
          <a:p>
            <a:pPr marL="534988" lvl="1" indent="-534988"/>
            <a:endParaRPr lang="en-GB" sz="3600" dirty="0" smtClean="0"/>
          </a:p>
          <a:p>
            <a:pPr lvl="1"/>
            <a:endParaRPr lang="en-GB" sz="3600" dirty="0"/>
          </a:p>
        </p:txBody>
      </p:sp>
      <p:pic>
        <p:nvPicPr>
          <p:cNvPr id="4" name="Picture 3" descr="Station Close.JPG"/>
          <p:cNvPicPr>
            <a:picLocks noChangeAspect="1"/>
          </p:cNvPicPr>
          <p:nvPr/>
        </p:nvPicPr>
        <p:blipFill>
          <a:blip r:embed="rId2" cstate="print"/>
          <a:srcRect l="27923" r="22692" b="27552"/>
          <a:stretch>
            <a:fillRect/>
          </a:stretch>
        </p:blipFill>
        <p:spPr>
          <a:xfrm>
            <a:off x="5429256" y="1714488"/>
            <a:ext cx="3072799" cy="3305732"/>
          </a:xfrm>
          <a:prstGeom prst="rect">
            <a:avLst/>
          </a:prstGeo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28596" y="357166"/>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4800" dirty="0" smtClean="0">
                <a:solidFill>
                  <a:srgbClr val="000099"/>
                </a:solidFill>
                <a:effectLst>
                  <a:outerShdw blurRad="38100" dist="38100" dir="2700000" algn="tl">
                    <a:srgbClr val="C0C0C0"/>
                  </a:outerShdw>
                </a:effectLst>
                <a:ea typeface="+mj-ea"/>
                <a:cs typeface="+mj-cs"/>
              </a:rPr>
              <a:t>Involvement</a:t>
            </a:r>
            <a:endParaRPr kumimoji="0" lang="en-GB" sz="4800" b="0" i="0" u="none" strike="noStrike" kern="1200" cap="none" spc="0" normalizeH="0" baseline="0" noProof="0" dirty="0">
              <a:ln>
                <a:noFill/>
              </a:ln>
              <a:solidFill>
                <a:srgbClr val="000099"/>
              </a:solidFill>
              <a:effectLst>
                <a:outerShdw blurRad="38100" dist="38100" dir="2700000" algn="tl">
                  <a:srgbClr val="C0C0C0"/>
                </a:outerShdw>
              </a:effectLst>
              <a:uLnTx/>
              <a:uFillTx/>
              <a:latin typeface="Arial" charset="0"/>
              <a:ea typeface="+mj-ea"/>
              <a:cs typeface="+mj-cs"/>
            </a:endParaRPr>
          </a:p>
        </p:txBody>
      </p:sp>
      <p:sp>
        <p:nvSpPr>
          <p:cNvPr id="7" name="Content Placeholder 2"/>
          <p:cNvSpPr>
            <a:spLocks noGrp="1"/>
          </p:cNvSpPr>
          <p:nvPr>
            <p:ph idx="1"/>
          </p:nvPr>
        </p:nvSpPr>
        <p:spPr>
          <a:xfrm>
            <a:off x="428596" y="2000240"/>
            <a:ext cx="4614866" cy="3400436"/>
          </a:xfrm>
        </p:spPr>
        <p:txBody>
          <a:bodyPr/>
          <a:lstStyle/>
          <a:p>
            <a:pPr marL="534988" lvl="1" indent="-534988"/>
            <a:r>
              <a:rPr lang="en-GB" sz="3600" dirty="0" smtClean="0"/>
              <a:t>Specification</a:t>
            </a:r>
          </a:p>
          <a:p>
            <a:pPr marL="534988" lvl="1" indent="-534988"/>
            <a:r>
              <a:rPr lang="en-GB" sz="3600" dirty="0" smtClean="0"/>
              <a:t>Procurement</a:t>
            </a:r>
          </a:p>
          <a:p>
            <a:pPr marL="534988" lvl="1" indent="-534988"/>
            <a:r>
              <a:rPr lang="en-GB" sz="3600" dirty="0" smtClean="0"/>
              <a:t>Evaluate suppliers</a:t>
            </a:r>
          </a:p>
          <a:p>
            <a:pPr marL="534988" lvl="1" indent="-534988"/>
            <a:r>
              <a:rPr lang="en-GB" sz="3600" dirty="0" smtClean="0"/>
              <a:t>Evaluate developers</a:t>
            </a:r>
          </a:p>
          <a:p>
            <a:pPr marL="534988" lvl="1" indent="-534988"/>
            <a:endParaRPr lang="en-GB" sz="3600" dirty="0" smtClean="0"/>
          </a:p>
          <a:p>
            <a:pPr lvl="1"/>
            <a:endParaRPr lang="en-GB" sz="3600" dirty="0"/>
          </a:p>
        </p:txBody>
      </p:sp>
      <p:pic>
        <p:nvPicPr>
          <p:cNvPr id="4" name="Picture 3" descr="Station Close.JPG"/>
          <p:cNvPicPr>
            <a:picLocks noChangeAspect="1"/>
          </p:cNvPicPr>
          <p:nvPr/>
        </p:nvPicPr>
        <p:blipFill>
          <a:blip r:embed="rId2" cstate="print"/>
          <a:stretch>
            <a:fillRect/>
          </a:stretch>
        </p:blipFill>
        <p:spPr>
          <a:xfrm>
            <a:off x="4857752" y="2359700"/>
            <a:ext cx="3818929" cy="2138600"/>
          </a:xfrm>
          <a:prstGeom prst="rect">
            <a:avLst/>
          </a:prstGeom>
        </p:spPr>
      </p:pic>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5482</TotalTime>
  <Words>851</Words>
  <Application>Microsoft Office PowerPoint</Application>
  <PresentationFormat>On-screen Show (4:3)</PresentationFormat>
  <Paragraphs>115</Paragraphs>
  <Slides>13</Slides>
  <Notes>7</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Our Journey to Excellence Housing Technology Conference</vt:lpstr>
      <vt:lpstr>A journey and not a destination ..... </vt:lpstr>
      <vt:lpstr>Slide 3</vt:lpstr>
      <vt:lpstr>Slide 4</vt:lpstr>
      <vt:lpstr>Slide 5</vt:lpstr>
      <vt:lpstr>Slide 6</vt:lpstr>
      <vt:lpstr>Slide 7</vt:lpstr>
      <vt:lpstr>Slide 8</vt:lpstr>
      <vt:lpstr>Slide 9</vt:lpstr>
      <vt:lpstr>Slide 10</vt:lpstr>
      <vt:lpstr>Slide 11</vt:lpstr>
      <vt:lpstr>Slide 12</vt:lpstr>
      <vt:lpstr>Your thoughts?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Sean Escott</dc:creator>
  <cp:lastModifiedBy>Angus.Groom</cp:lastModifiedBy>
  <cp:revision>376</cp:revision>
  <dcterms:created xsi:type="dcterms:W3CDTF">2010-08-26T14:38:35Z</dcterms:created>
  <dcterms:modified xsi:type="dcterms:W3CDTF">2015-03-03T12:18:03Z</dcterms:modified>
</cp:coreProperties>
</file>