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8" r:id="rId3"/>
    <p:sldId id="333" r:id="rId4"/>
    <p:sldId id="334" r:id="rId5"/>
    <p:sldId id="335" r:id="rId6"/>
    <p:sldId id="336" r:id="rId7"/>
    <p:sldId id="337" r:id="rId8"/>
    <p:sldId id="340" r:id="rId9"/>
    <p:sldId id="341" r:id="rId10"/>
    <p:sldId id="342" r:id="rId11"/>
    <p:sldId id="343" r:id="rId12"/>
    <p:sldId id="344" r:id="rId13"/>
    <p:sldId id="345" r:id="rId14"/>
    <p:sldId id="346" r:id="rId15"/>
    <p:sldId id="347" r:id="rId16"/>
    <p:sldId id="349" r:id="rId17"/>
    <p:sldId id="350" r:id="rId18"/>
    <p:sldId id="352" r:id="rId19"/>
    <p:sldId id="353" r:id="rId20"/>
    <p:sldId id="354" r:id="rId21"/>
    <p:sldId id="35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E53B60"/>
    <a:srgbClr val="5A5A5C"/>
    <a:srgbClr val="4A4A4A"/>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3" autoAdjust="0"/>
    <p:restoredTop sz="79356" autoAdjust="0"/>
  </p:normalViewPr>
  <p:slideViewPr>
    <p:cSldViewPr>
      <p:cViewPr>
        <p:scale>
          <a:sx n="75" d="100"/>
          <a:sy n="75" d="100"/>
        </p:scale>
        <p:origin x="-402" y="6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538BD-9494-4DB0-A66D-D40B3F12A739}" type="datetimeFigureOut">
              <a:rPr lang="en-GB" smtClean="0"/>
              <a:t>11/03/2016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60CB0-AF55-4411-B4C4-AC647A05D38C}" type="slidenum">
              <a:rPr lang="en-GB" smtClean="0"/>
              <a:t>‹#›</a:t>
            </a:fld>
            <a:endParaRPr lang="en-GB" dirty="0"/>
          </a:p>
        </p:txBody>
      </p:sp>
    </p:spTree>
    <p:extLst>
      <p:ext uri="{BB962C8B-B14F-4D97-AF65-F5344CB8AC3E}">
        <p14:creationId xmlns:p14="http://schemas.microsoft.com/office/powerpoint/2010/main" val="303116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60CB0-AF55-4411-B4C4-AC647A05D38C}" type="slidenum">
              <a:rPr lang="en-GB" smtClean="0"/>
              <a:t>1</a:t>
            </a:fld>
            <a:endParaRPr lang="en-GB" dirty="0"/>
          </a:p>
        </p:txBody>
      </p:sp>
    </p:spTree>
    <p:extLst>
      <p:ext uri="{BB962C8B-B14F-4D97-AF65-F5344CB8AC3E}">
        <p14:creationId xmlns:p14="http://schemas.microsoft.com/office/powerpoint/2010/main" val="302618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10</a:t>
            </a:fld>
            <a:endParaRPr lang="en-GB" dirty="0"/>
          </a:p>
        </p:txBody>
      </p:sp>
    </p:spTree>
    <p:extLst>
      <p:ext uri="{BB962C8B-B14F-4D97-AF65-F5344CB8AC3E}">
        <p14:creationId xmlns:p14="http://schemas.microsoft.com/office/powerpoint/2010/main" val="160588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days of a ‘closed shop’ single supplier</a:t>
            </a:r>
            <a:r>
              <a:rPr lang="en-US" baseline="0" dirty="0" smtClean="0"/>
              <a:t> are dead. All around us in other sectors systems integration is standard. No one system can deliver everything, it is no longer a ‘one-size-fits-all’ world.</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11</a:t>
            </a:fld>
            <a:endParaRPr lang="en-GB" dirty="0"/>
          </a:p>
        </p:txBody>
      </p:sp>
    </p:spTree>
    <p:extLst>
      <p:ext uri="{BB962C8B-B14F-4D97-AF65-F5344CB8AC3E}">
        <p14:creationId xmlns:p14="http://schemas.microsoft.com/office/powerpoint/2010/main" val="283481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challenging times we need strong leadership. We need people who are willing to stand up and be counted, to think outside of the box and inspire the people around you to make a positive change.</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12</a:t>
            </a:fld>
            <a:endParaRPr lang="en-GB" dirty="0"/>
          </a:p>
        </p:txBody>
      </p:sp>
    </p:spTree>
    <p:extLst>
      <p:ext uri="{BB962C8B-B14F-4D97-AF65-F5344CB8AC3E}">
        <p14:creationId xmlns:p14="http://schemas.microsoft.com/office/powerpoint/2010/main" val="269532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13</a:t>
            </a:fld>
            <a:endParaRPr lang="en-GB" dirty="0"/>
          </a:p>
        </p:txBody>
      </p:sp>
    </p:spTree>
    <p:extLst>
      <p:ext uri="{BB962C8B-B14F-4D97-AF65-F5344CB8AC3E}">
        <p14:creationId xmlns:p14="http://schemas.microsoft.com/office/powerpoint/2010/main" val="292407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14</a:t>
            </a:fld>
            <a:endParaRPr lang="en-GB" dirty="0"/>
          </a:p>
        </p:txBody>
      </p:sp>
    </p:spTree>
    <p:extLst>
      <p:ext uri="{BB962C8B-B14F-4D97-AF65-F5344CB8AC3E}">
        <p14:creationId xmlns:p14="http://schemas.microsoft.com/office/powerpoint/2010/main" val="1686333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Generation X is old news, is now all about</a:t>
            </a:r>
            <a:r>
              <a:rPr lang="en-US" baseline="0" dirty="0" smtClean="0"/>
              <a:t> Generation Z. These young people have never known not having the internet, have grown up with Tablets and Smart Phones being common place. Can get whatever information they need whenever they want. They have their phones within arms reach 90% of the time and they check them on average 150 times a day! These people are about to become YOUR customers!</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15</a:t>
            </a:fld>
            <a:endParaRPr lang="en-GB" dirty="0"/>
          </a:p>
        </p:txBody>
      </p:sp>
    </p:spTree>
    <p:extLst>
      <p:ext uri="{BB962C8B-B14F-4D97-AF65-F5344CB8AC3E}">
        <p14:creationId xmlns:p14="http://schemas.microsoft.com/office/powerpoint/2010/main" val="323526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16</a:t>
            </a:fld>
            <a:endParaRPr lang="en-GB" dirty="0"/>
          </a:p>
        </p:txBody>
      </p:sp>
    </p:spTree>
    <p:extLst>
      <p:ext uri="{BB962C8B-B14F-4D97-AF65-F5344CB8AC3E}">
        <p14:creationId xmlns:p14="http://schemas.microsoft.com/office/powerpoint/2010/main" val="375014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17</a:t>
            </a:fld>
            <a:endParaRPr lang="en-GB" dirty="0"/>
          </a:p>
        </p:txBody>
      </p:sp>
    </p:spTree>
    <p:extLst>
      <p:ext uri="{BB962C8B-B14F-4D97-AF65-F5344CB8AC3E}">
        <p14:creationId xmlns:p14="http://schemas.microsoft.com/office/powerpoint/2010/main" val="146025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60CB0-AF55-4411-B4C4-AC647A05D38C}" type="slidenum">
              <a:rPr lang="en-GB" smtClean="0"/>
              <a:t>18</a:t>
            </a:fld>
            <a:endParaRPr lang="en-GB" dirty="0"/>
          </a:p>
        </p:txBody>
      </p:sp>
    </p:spTree>
    <p:extLst>
      <p:ext uri="{BB962C8B-B14F-4D97-AF65-F5344CB8AC3E}">
        <p14:creationId xmlns:p14="http://schemas.microsoft.com/office/powerpoint/2010/main" val="360834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19</a:t>
            </a:fld>
            <a:endParaRPr lang="en-GB" dirty="0"/>
          </a:p>
        </p:txBody>
      </p:sp>
    </p:spTree>
    <p:extLst>
      <p:ext uri="{BB962C8B-B14F-4D97-AF65-F5344CB8AC3E}">
        <p14:creationId xmlns:p14="http://schemas.microsoft.com/office/powerpoint/2010/main" val="225014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2</a:t>
            </a:fld>
            <a:endParaRPr lang="en-GB" dirty="0"/>
          </a:p>
        </p:txBody>
      </p:sp>
    </p:spTree>
    <p:extLst>
      <p:ext uri="{BB962C8B-B14F-4D97-AF65-F5344CB8AC3E}">
        <p14:creationId xmlns:p14="http://schemas.microsoft.com/office/powerpoint/2010/main" val="639523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to stand a chance of navigating</a:t>
            </a:r>
            <a:r>
              <a:rPr lang="en-US" baseline="0" dirty="0" smtClean="0"/>
              <a:t> through these rapidly changing times and technology that is accelerating far quicker than ever before then we must remember these golden rules. Technology will never stop evolving, and I believe it is our mission as IT professionals to help our organisations get the very best solutions that deliver real ROI and help us deliver customer excellence. Thank you for </a:t>
            </a:r>
            <a:r>
              <a:rPr lang="en-US" baseline="0" smtClean="0"/>
              <a:t>listening.</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20</a:t>
            </a:fld>
            <a:endParaRPr lang="en-GB" dirty="0"/>
          </a:p>
        </p:txBody>
      </p:sp>
    </p:spTree>
    <p:extLst>
      <p:ext uri="{BB962C8B-B14F-4D97-AF65-F5344CB8AC3E}">
        <p14:creationId xmlns:p14="http://schemas.microsoft.com/office/powerpoint/2010/main" val="35148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to stand a chance of navigating</a:t>
            </a:r>
            <a:r>
              <a:rPr lang="en-US" baseline="0" dirty="0" smtClean="0"/>
              <a:t> through these rapidly changing times and technology that is accelerating far quicker than ever before then we must remember these golden rules. Technology will never stop evolving, and I believe it is our mission as IT professionals to help our organisations get the very best solutions that deliver real ROI and help us deliver customer excellence. Thank you for </a:t>
            </a:r>
            <a:r>
              <a:rPr lang="en-US" baseline="0" smtClean="0"/>
              <a:t>listening.</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21</a:t>
            </a:fld>
            <a:endParaRPr lang="en-GB" dirty="0"/>
          </a:p>
        </p:txBody>
      </p:sp>
    </p:spTree>
    <p:extLst>
      <p:ext uri="{BB962C8B-B14F-4D97-AF65-F5344CB8AC3E}">
        <p14:creationId xmlns:p14="http://schemas.microsoft.com/office/powerpoint/2010/main" val="31355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working has been around for over a decade</a:t>
            </a:r>
            <a:r>
              <a:rPr lang="en-US" baseline="0" dirty="0" smtClean="0"/>
              <a:t> and yet compared to services available on your Smart Phone or tablets almost all systems in use within the sector are very limitied.</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3</a:t>
            </a:fld>
            <a:endParaRPr lang="en-GB" dirty="0"/>
          </a:p>
        </p:txBody>
      </p:sp>
    </p:spTree>
    <p:extLst>
      <p:ext uri="{BB962C8B-B14F-4D97-AF65-F5344CB8AC3E}">
        <p14:creationId xmlns:p14="http://schemas.microsoft.com/office/powerpoint/2010/main" val="187930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4</a:t>
            </a:fld>
            <a:endParaRPr lang="en-GB" dirty="0"/>
          </a:p>
        </p:txBody>
      </p:sp>
    </p:spTree>
    <p:extLst>
      <p:ext uri="{BB962C8B-B14F-4D97-AF65-F5344CB8AC3E}">
        <p14:creationId xmlns:p14="http://schemas.microsoft.com/office/powerpoint/2010/main" val="108601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years have people been talking about web portals? In fact only last week did I have a conversation with an organisation who</a:t>
            </a:r>
            <a:r>
              <a:rPr lang="en-US" baseline="0" dirty="0" smtClean="0"/>
              <a:t> is just going through the process of considering if they should have one.</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5</a:t>
            </a:fld>
            <a:endParaRPr lang="en-GB" dirty="0"/>
          </a:p>
        </p:txBody>
      </p:sp>
    </p:spTree>
    <p:extLst>
      <p:ext uri="{BB962C8B-B14F-4D97-AF65-F5344CB8AC3E}">
        <p14:creationId xmlns:p14="http://schemas.microsoft.com/office/powerpoint/2010/main" val="219643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Integration – There’s a definition on the screen for everyone to read however I think those of us who have been in the sector for many years will know there's</a:t>
            </a:r>
            <a:r>
              <a:rPr lang="en-US" baseline="0" dirty="0" smtClean="0"/>
              <a:t> a mathematical equation to calculate the definition of Integration, it goes something like this “Think of a number between £10k &amp; 20k, double it add a bit more, stand on your left leg on alternate weeks and there you have it”. Seriously… have you ever known a sector so bad at doing this – anyone would think we were trying to put a man on the moon! </a:t>
            </a:r>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6</a:t>
            </a:fld>
            <a:endParaRPr lang="en-GB" dirty="0"/>
          </a:p>
        </p:txBody>
      </p:sp>
    </p:spTree>
    <p:extLst>
      <p:ext uri="{BB962C8B-B14F-4D97-AF65-F5344CB8AC3E}">
        <p14:creationId xmlns:p14="http://schemas.microsoft.com/office/powerpoint/2010/main" val="214805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7</a:t>
            </a:fld>
            <a:endParaRPr lang="en-GB" dirty="0"/>
          </a:p>
        </p:txBody>
      </p:sp>
    </p:spTree>
    <p:extLst>
      <p:ext uri="{BB962C8B-B14F-4D97-AF65-F5344CB8AC3E}">
        <p14:creationId xmlns:p14="http://schemas.microsoft.com/office/powerpoint/2010/main" val="154200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8</a:t>
            </a:fld>
            <a:endParaRPr lang="en-GB" dirty="0"/>
          </a:p>
        </p:txBody>
      </p:sp>
    </p:spTree>
    <p:extLst>
      <p:ext uri="{BB962C8B-B14F-4D97-AF65-F5344CB8AC3E}">
        <p14:creationId xmlns:p14="http://schemas.microsoft.com/office/powerpoint/2010/main" val="143002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60CB0-AF55-4411-B4C4-AC647A05D38C}" type="slidenum">
              <a:rPr lang="en-GB" smtClean="0"/>
              <a:t>9</a:t>
            </a:fld>
            <a:endParaRPr lang="en-GB" dirty="0"/>
          </a:p>
        </p:txBody>
      </p:sp>
    </p:spTree>
    <p:extLst>
      <p:ext uri="{BB962C8B-B14F-4D97-AF65-F5344CB8AC3E}">
        <p14:creationId xmlns:p14="http://schemas.microsoft.com/office/powerpoint/2010/main" val="69083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52721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151188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251784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124877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65322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188061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108780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28546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33052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426337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9A4B1-332B-497B-9574-1E7BBF08127C}" type="datetimeFigureOut">
              <a:rPr lang="en-GB" smtClean="0"/>
              <a:t>11/03/2016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94970C-9E2C-4EAF-BE65-D39914EF5777}" type="slidenum">
              <a:rPr lang="en-GB" smtClean="0"/>
              <a:t>‹#›</a:t>
            </a:fld>
            <a:endParaRPr lang="en-GB" dirty="0"/>
          </a:p>
        </p:txBody>
      </p:sp>
    </p:spTree>
    <p:extLst>
      <p:ext uri="{BB962C8B-B14F-4D97-AF65-F5344CB8AC3E}">
        <p14:creationId xmlns:p14="http://schemas.microsoft.com/office/powerpoint/2010/main" val="151685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5A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9A4B1-332B-497B-9574-1E7BBF08127C}" type="datetimeFigureOut">
              <a:rPr lang="en-GB" smtClean="0"/>
              <a:t>11/03/2016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4970C-9E2C-4EAF-BE65-D39914EF5777}" type="slidenum">
              <a:rPr lang="en-GB" smtClean="0"/>
              <a:t>‹#›</a:t>
            </a:fld>
            <a:endParaRPr lang="en-GB" dirty="0"/>
          </a:p>
        </p:txBody>
      </p:sp>
    </p:spTree>
    <p:extLst>
      <p:ext uri="{BB962C8B-B14F-4D97-AF65-F5344CB8AC3E}">
        <p14:creationId xmlns:p14="http://schemas.microsoft.com/office/powerpoint/2010/main" val="1360399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5838363"/>
            <a:ext cx="4968552" cy="830997"/>
          </a:xfrm>
          <a:prstGeom prst="rect">
            <a:avLst/>
          </a:prstGeom>
          <a:noFill/>
        </p:spPr>
        <p:txBody>
          <a:bodyPr wrap="square" rtlCol="0">
            <a:spAutoFit/>
          </a:bodyPr>
          <a:lstStyle/>
          <a:p>
            <a:pPr algn="ctr"/>
            <a:r>
              <a:rPr lang="en-GB" sz="4800" dirty="0" smtClean="0">
                <a:solidFill>
                  <a:schemeClr val="bg1"/>
                </a:solidFill>
              </a:rPr>
              <a:t>@JamesRMassey</a:t>
            </a:r>
          </a:p>
        </p:txBody>
      </p:sp>
      <p:sp>
        <p:nvSpPr>
          <p:cNvPr id="3" name="TextBox 2"/>
          <p:cNvSpPr txBox="1"/>
          <p:nvPr/>
        </p:nvSpPr>
        <p:spPr>
          <a:xfrm>
            <a:off x="2123728" y="398274"/>
            <a:ext cx="6768752" cy="1446550"/>
          </a:xfrm>
          <a:prstGeom prst="rect">
            <a:avLst/>
          </a:prstGeom>
          <a:noFill/>
        </p:spPr>
        <p:txBody>
          <a:bodyPr wrap="square" rtlCol="0">
            <a:spAutoFit/>
          </a:bodyPr>
          <a:lstStyle/>
          <a:p>
            <a:pPr algn="ctr"/>
            <a:r>
              <a:rPr lang="en-GB" sz="4400" dirty="0" smtClean="0">
                <a:solidFill>
                  <a:srgbClr val="FFC000"/>
                </a:solidFill>
              </a:rPr>
              <a:t>A journey of innovation in Social Housing Technology</a:t>
            </a:r>
            <a:endParaRPr lang="en-GB" sz="4400" dirty="0">
              <a:solidFill>
                <a:srgbClr val="FFC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48" y="2996952"/>
            <a:ext cx="2052228" cy="3600400"/>
          </a:xfrm>
          <a:prstGeom prst="rect">
            <a:avLst/>
          </a:prstGeom>
        </p:spPr>
      </p:pic>
    </p:spTree>
    <p:extLst>
      <p:ext uri="{BB962C8B-B14F-4D97-AF65-F5344CB8AC3E}">
        <p14:creationId xmlns:p14="http://schemas.microsoft.com/office/powerpoint/2010/main" val="2790212591"/>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908720"/>
            <a:ext cx="6984776" cy="3046988"/>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Challenge</a:t>
            </a:r>
          </a:p>
          <a:p>
            <a:r>
              <a:rPr lang="en-GB" sz="4400" dirty="0" smtClean="0"/>
              <a:t>Your suppliers instead of accepting the same old restrictions</a:t>
            </a:r>
            <a:endParaRPr lang="en-GB" sz="4400" dirty="0">
              <a:latin typeface="Agency FB" panose="020B0503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077072"/>
            <a:ext cx="3840088" cy="2561339"/>
          </a:xfrm>
          <a:prstGeom prst="rect">
            <a:avLst/>
          </a:prstGeom>
        </p:spPr>
      </p:pic>
    </p:spTree>
    <p:extLst>
      <p:ext uri="{BB962C8B-B14F-4D97-AF65-F5344CB8AC3E}">
        <p14:creationId xmlns:p14="http://schemas.microsoft.com/office/powerpoint/2010/main" val="1471794953"/>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908720"/>
            <a:ext cx="7632848" cy="3724096"/>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Demand</a:t>
            </a:r>
          </a:p>
          <a:p>
            <a:r>
              <a:rPr lang="en-GB" sz="4400" dirty="0" smtClean="0"/>
              <a:t>Better ways of working and integration with other systems as </a:t>
            </a:r>
            <a:r>
              <a:rPr lang="en-GB" sz="4400" dirty="0" smtClean="0">
                <a:solidFill>
                  <a:schemeClr val="bg1"/>
                </a:solidFill>
              </a:rPr>
              <a:t>STANDARD</a:t>
            </a:r>
          </a:p>
          <a:p>
            <a:endParaRPr lang="en-GB" sz="4400" dirty="0">
              <a:latin typeface="Bauhaus 93" panose="04030905020B02020C02" pitchFamily="8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717032"/>
            <a:ext cx="4076549" cy="2962396"/>
          </a:xfrm>
          <a:prstGeom prst="rect">
            <a:avLst/>
          </a:prstGeom>
        </p:spPr>
      </p:pic>
    </p:spTree>
    <p:extLst>
      <p:ext uri="{BB962C8B-B14F-4D97-AF65-F5344CB8AC3E}">
        <p14:creationId xmlns:p14="http://schemas.microsoft.com/office/powerpoint/2010/main" val="4092259769"/>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2369880"/>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Inspire </a:t>
            </a:r>
          </a:p>
          <a:p>
            <a:r>
              <a:rPr lang="en-GB" sz="4400" dirty="0" smtClean="0"/>
              <a:t>Your teams to strive for continuous improvement</a:t>
            </a:r>
            <a:endParaRPr lang="en-GB"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354880"/>
            <a:ext cx="3744416" cy="3359103"/>
          </a:xfrm>
          <a:prstGeom prst="rect">
            <a:avLst/>
          </a:prstGeom>
        </p:spPr>
      </p:pic>
    </p:spTree>
    <p:extLst>
      <p:ext uri="{BB962C8B-B14F-4D97-AF65-F5344CB8AC3E}">
        <p14:creationId xmlns:p14="http://schemas.microsoft.com/office/powerpoint/2010/main" val="4293067089"/>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08" y="2827"/>
            <a:ext cx="12197817" cy="6855173"/>
          </a:xfrm>
          <a:prstGeom prst="rect">
            <a:avLst/>
          </a:prstGeom>
        </p:spPr>
      </p:pic>
    </p:spTree>
    <p:extLst>
      <p:ext uri="{BB962C8B-B14F-4D97-AF65-F5344CB8AC3E}">
        <p14:creationId xmlns:p14="http://schemas.microsoft.com/office/powerpoint/2010/main" val="3130654652"/>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692696"/>
            <a:ext cx="8019516" cy="5346344"/>
          </a:xfrm>
          <a:prstGeom prst="rect">
            <a:avLst/>
          </a:prstGeom>
        </p:spPr>
      </p:pic>
    </p:spTree>
    <p:extLst>
      <p:ext uri="{BB962C8B-B14F-4D97-AF65-F5344CB8AC3E}">
        <p14:creationId xmlns:p14="http://schemas.microsoft.com/office/powerpoint/2010/main" val="250883508"/>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6309224"/>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1692771"/>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We are living…</a:t>
            </a:r>
          </a:p>
          <a:p>
            <a:r>
              <a:rPr lang="en-GB" sz="4400" dirty="0" smtClean="0"/>
              <a:t>In the dawn of a post-PC world</a:t>
            </a:r>
            <a:endParaRPr lang="en-GB"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964" y="2780928"/>
            <a:ext cx="5436096" cy="3759966"/>
          </a:xfrm>
          <a:prstGeom prst="rect">
            <a:avLst/>
          </a:prstGeom>
        </p:spPr>
      </p:pic>
    </p:spTree>
    <p:extLst>
      <p:ext uri="{BB962C8B-B14F-4D97-AF65-F5344CB8AC3E}">
        <p14:creationId xmlns:p14="http://schemas.microsoft.com/office/powerpoint/2010/main" val="877408539"/>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16632"/>
            <a:ext cx="6646750" cy="6672738"/>
          </a:xfrm>
          <a:prstGeom prst="rect">
            <a:avLst/>
          </a:prstGeom>
        </p:spPr>
      </p:pic>
    </p:spTree>
    <p:extLst>
      <p:ext uri="{BB962C8B-B14F-4D97-AF65-F5344CB8AC3E}">
        <p14:creationId xmlns:p14="http://schemas.microsoft.com/office/powerpoint/2010/main" val="2092188110"/>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82168444"/>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08720"/>
            <a:ext cx="7848872" cy="6432530"/>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Understanding Current Trends </a:t>
            </a:r>
          </a:p>
          <a:p>
            <a:pPr marL="571500" indent="-571500">
              <a:buFont typeface="Arial" panose="020B0604020202020204" pitchFamily="34" charset="0"/>
              <a:buChar char="•"/>
            </a:pPr>
            <a:r>
              <a:rPr lang="en-GB" sz="4400" dirty="0" smtClean="0"/>
              <a:t>What are they</a:t>
            </a:r>
          </a:p>
          <a:p>
            <a:pPr marL="571500" indent="-571500">
              <a:buFont typeface="Arial" panose="020B0604020202020204" pitchFamily="34" charset="0"/>
              <a:buChar char="•"/>
            </a:pPr>
            <a:r>
              <a:rPr lang="en-GB" sz="4400" dirty="0" smtClean="0"/>
              <a:t>How do they work</a:t>
            </a:r>
          </a:p>
          <a:p>
            <a:pPr marL="571500" indent="-571500">
              <a:buFont typeface="Arial" panose="020B0604020202020204" pitchFamily="34" charset="0"/>
              <a:buChar char="•"/>
            </a:pPr>
            <a:r>
              <a:rPr lang="en-GB" sz="4400" dirty="0" smtClean="0"/>
              <a:t>How can they have a positive impact</a:t>
            </a:r>
          </a:p>
          <a:p>
            <a:pPr marL="571500" indent="-571500">
              <a:buFont typeface="Arial" panose="020B0604020202020204" pitchFamily="34" charset="0"/>
              <a:buChar char="•"/>
            </a:pPr>
            <a:endParaRPr lang="en-GB" sz="4400" dirty="0"/>
          </a:p>
          <a:p>
            <a:endParaRPr lang="en-GB" sz="4400" dirty="0" smtClean="0"/>
          </a:p>
          <a:p>
            <a:pPr lvl="4"/>
            <a:r>
              <a:rPr lang="en-GB" sz="4400" dirty="0"/>
              <a:t>	</a:t>
            </a:r>
            <a:r>
              <a:rPr lang="en-GB" sz="4400" dirty="0" smtClean="0"/>
              <a:t>		</a:t>
            </a:r>
            <a:r>
              <a:rPr lang="en-GB" sz="4400" dirty="0" smtClean="0">
                <a:solidFill>
                  <a:schemeClr val="bg1"/>
                </a:solidFill>
              </a:rPr>
              <a:t>@365_Agile</a:t>
            </a:r>
          </a:p>
          <a:p>
            <a:endParaRPr lang="en-GB" sz="4400" dirty="0"/>
          </a:p>
        </p:txBody>
      </p:sp>
    </p:spTree>
    <p:extLst>
      <p:ext uri="{BB962C8B-B14F-4D97-AF65-F5344CB8AC3E}">
        <p14:creationId xmlns:p14="http://schemas.microsoft.com/office/powerpoint/2010/main" val="285894481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908720"/>
            <a:ext cx="6984776" cy="3724096"/>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Culture Change</a:t>
            </a:r>
          </a:p>
          <a:p>
            <a:r>
              <a:rPr lang="en-GB" sz="4400" dirty="0" smtClean="0"/>
              <a:t>the </a:t>
            </a:r>
            <a:r>
              <a:rPr lang="en-GB" sz="4400" dirty="0"/>
              <a:t>act </a:t>
            </a:r>
            <a:r>
              <a:rPr lang="en-GB" sz="4400" dirty="0" smtClean="0"/>
              <a:t>of defining, </a:t>
            </a:r>
            <a:r>
              <a:rPr lang="en-GB" sz="4400" dirty="0"/>
              <a:t>or of making something definite, distinct, or clear</a:t>
            </a:r>
            <a:endParaRPr lang="en-GB" sz="4400" dirty="0" smtClean="0">
              <a:latin typeface="Agency FB" panose="020B0503020202020204" pitchFamily="34" charset="0"/>
            </a:endParaRPr>
          </a:p>
          <a:p>
            <a:endParaRPr lang="en-GB" sz="4400" dirty="0">
              <a:latin typeface="Agency FB" panose="020B0503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717032"/>
            <a:ext cx="3828429" cy="2932576"/>
          </a:xfrm>
          <a:prstGeom prst="rect">
            <a:avLst/>
          </a:prstGeom>
        </p:spPr>
      </p:pic>
    </p:spTree>
    <p:extLst>
      <p:ext uri="{BB962C8B-B14F-4D97-AF65-F5344CB8AC3E}">
        <p14:creationId xmlns:p14="http://schemas.microsoft.com/office/powerpoint/2010/main" val="1781599719"/>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08720"/>
            <a:ext cx="7848872" cy="7145546"/>
          </a:xfrm>
          <a:prstGeom prst="rect">
            <a:avLst/>
          </a:prstGeom>
          <a:noFill/>
        </p:spPr>
        <p:txBody>
          <a:bodyPr wrap="square" rtlCol="0">
            <a:spAutoFit/>
          </a:bodyPr>
          <a:lstStyle/>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Documotive EDRM &amp; Scanning Services</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Documotive P2P</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Documotive CRM</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Documotive BI</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Impact Repairs &amp; Scheduling</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Opus Service Charges</a:t>
            </a:r>
          </a:p>
          <a:p>
            <a:pPr marL="285750" indent="-285750">
              <a:lnSpc>
                <a:spcPct val="90000"/>
              </a:lnSpc>
              <a:spcBef>
                <a:spcPts val="200"/>
              </a:spcBef>
              <a:spcAft>
                <a:spcPts val="400"/>
              </a:spcAft>
              <a:buFont typeface="Wingdings" panose="05000000000000000000" pitchFamily="2" charset="2"/>
              <a:buChar char="§"/>
            </a:pPr>
            <a:r>
              <a:rPr lang="en-GB" sz="2200" dirty="0" err="1">
                <a:cs typeface="Arial" panose="020B0604020202020204" pitchFamily="34" charset="0"/>
              </a:rPr>
              <a:t>HousingBrixx</a:t>
            </a:r>
            <a:r>
              <a:rPr lang="en-GB" sz="2200" dirty="0">
                <a:cs typeface="Arial" panose="020B0604020202020204" pitchFamily="34" charset="0"/>
              </a:rPr>
              <a:t> Financial Planning</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365Agile – Reseller</a:t>
            </a:r>
          </a:p>
          <a:p>
            <a:pPr marL="285750" indent="-285750">
              <a:lnSpc>
                <a:spcPct val="90000"/>
              </a:lnSpc>
              <a:spcBef>
                <a:spcPts val="200"/>
              </a:spcBef>
              <a:spcAft>
                <a:spcPts val="400"/>
              </a:spcAft>
              <a:buFont typeface="Wingdings" panose="05000000000000000000" pitchFamily="2" charset="2"/>
              <a:buChar char="§"/>
            </a:pPr>
            <a:r>
              <a:rPr lang="en-GB" sz="2200" dirty="0" err="1">
                <a:cs typeface="Arial" panose="020B0604020202020204" pitchFamily="34" charset="0"/>
              </a:rPr>
              <a:t>Kypera</a:t>
            </a:r>
            <a:r>
              <a:rPr lang="en-GB" sz="2200" dirty="0">
                <a:cs typeface="Arial" panose="020B0604020202020204" pitchFamily="34" charset="0"/>
              </a:rPr>
              <a:t> Housing</a:t>
            </a:r>
          </a:p>
          <a:p>
            <a:pPr marL="285750" indent="-285750">
              <a:lnSpc>
                <a:spcPct val="90000"/>
              </a:lnSpc>
              <a:spcBef>
                <a:spcPts val="200"/>
              </a:spcBef>
              <a:spcAft>
                <a:spcPts val="400"/>
              </a:spcAft>
              <a:buFont typeface="Wingdings" panose="05000000000000000000" pitchFamily="2" charset="2"/>
              <a:buChar char="§"/>
            </a:pPr>
            <a:r>
              <a:rPr lang="en-GB" sz="2200" dirty="0" err="1">
                <a:cs typeface="Arial" panose="020B0604020202020204" pitchFamily="34" charset="0"/>
              </a:rPr>
              <a:t>Kypera</a:t>
            </a:r>
            <a:r>
              <a:rPr lang="en-GB" sz="2200" dirty="0">
                <a:cs typeface="Arial" panose="020B0604020202020204" pitchFamily="34" charset="0"/>
              </a:rPr>
              <a:t> Financials </a:t>
            </a:r>
          </a:p>
          <a:p>
            <a:pPr marL="285750" indent="-285750">
              <a:lnSpc>
                <a:spcPct val="90000"/>
              </a:lnSpc>
              <a:spcBef>
                <a:spcPts val="200"/>
              </a:spcBef>
              <a:spcAft>
                <a:spcPts val="400"/>
              </a:spcAft>
              <a:buFont typeface="Wingdings" panose="05000000000000000000" pitchFamily="2" charset="2"/>
              <a:buChar char="§"/>
            </a:pPr>
            <a:r>
              <a:rPr lang="en-GB" sz="2200" dirty="0" smtClean="0">
                <a:cs typeface="Arial" panose="020B0604020202020204" pitchFamily="34" charset="0"/>
              </a:rPr>
              <a:t>Managed </a:t>
            </a:r>
            <a:r>
              <a:rPr lang="en-GB" sz="2200" dirty="0">
                <a:cs typeface="Arial" panose="020B0604020202020204" pitchFamily="34" charset="0"/>
              </a:rPr>
              <a:t>Service </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hosting, on premise, remote, cloud</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DR services</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Infrastructure reviews</a:t>
            </a:r>
          </a:p>
          <a:p>
            <a:pPr marL="285750" indent="-285750">
              <a:lnSpc>
                <a:spcPct val="90000"/>
              </a:lnSpc>
              <a:spcBef>
                <a:spcPts val="200"/>
              </a:spcBef>
              <a:spcAft>
                <a:spcPts val="400"/>
              </a:spcAft>
              <a:buFont typeface="Wingdings" panose="05000000000000000000" pitchFamily="2" charset="2"/>
              <a:buChar char="§"/>
            </a:pPr>
            <a:r>
              <a:rPr lang="en-GB" sz="2200" dirty="0">
                <a:cs typeface="Arial" panose="020B0604020202020204" pitchFamily="34" charset="0"/>
              </a:rPr>
              <a:t>Consultancy</a:t>
            </a:r>
          </a:p>
          <a:p>
            <a:pPr marL="571500" indent="-571500">
              <a:buFont typeface="Arial" panose="020B0604020202020204" pitchFamily="34" charset="0"/>
              <a:buChar char="•"/>
            </a:pPr>
            <a:endParaRPr lang="en-GB" sz="2200" dirty="0"/>
          </a:p>
          <a:p>
            <a:endParaRPr lang="en-GB" sz="2200" dirty="0" smtClean="0"/>
          </a:p>
          <a:p>
            <a:pPr lvl="4"/>
            <a:r>
              <a:rPr lang="en-GB" sz="2200" dirty="0"/>
              <a:t>	</a:t>
            </a:r>
            <a:r>
              <a:rPr lang="en-GB" sz="2200" dirty="0" smtClean="0"/>
              <a:t>		</a:t>
            </a:r>
          </a:p>
          <a:p>
            <a:endParaRPr lang="en-GB" sz="2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556792"/>
            <a:ext cx="4083884" cy="4090136"/>
          </a:xfrm>
          <a:prstGeom prst="rect">
            <a:avLst/>
          </a:prstGeom>
        </p:spPr>
      </p:pic>
      <p:sp>
        <p:nvSpPr>
          <p:cNvPr id="2" name="Rectangle 1"/>
          <p:cNvSpPr/>
          <p:nvPr/>
        </p:nvSpPr>
        <p:spPr>
          <a:xfrm>
            <a:off x="789194" y="332656"/>
            <a:ext cx="7095173" cy="553998"/>
          </a:xfrm>
          <a:prstGeom prst="rect">
            <a:avLst/>
          </a:prstGeom>
        </p:spPr>
        <p:txBody>
          <a:bodyPr wrap="square">
            <a:spAutoFit/>
          </a:bodyPr>
          <a:lstStyle/>
          <a:p>
            <a:r>
              <a:rPr lang="en-GB" sz="3000" dirty="0" smtClean="0">
                <a:solidFill>
                  <a:srgbClr val="E53B60"/>
                </a:solidFill>
                <a:latin typeface="Agency FB" panose="020B0503020202020204" pitchFamily="34" charset="0"/>
              </a:rPr>
              <a:t>Product Portfolio</a:t>
            </a:r>
            <a:endParaRPr lang="en-GB" sz="3000" dirty="0">
              <a:solidFill>
                <a:srgbClr val="E53B60"/>
              </a:solidFill>
              <a:latin typeface="Agency FB" panose="020B0503020202020204" pitchFamily="34" charset="0"/>
            </a:endParaRPr>
          </a:p>
        </p:txBody>
      </p:sp>
    </p:spTree>
    <p:extLst>
      <p:ext uri="{BB962C8B-B14F-4D97-AF65-F5344CB8AC3E}">
        <p14:creationId xmlns:p14="http://schemas.microsoft.com/office/powerpoint/2010/main" val="2470802697"/>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854964"/>
            <a:ext cx="6969554" cy="55707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2000" dirty="0"/>
          </a:p>
          <a:p>
            <a:pPr marL="285750" indent="-285750">
              <a:lnSpc>
                <a:spcPct val="80000"/>
              </a:lnSpc>
              <a:spcBef>
                <a:spcPct val="20000"/>
              </a:spcBef>
              <a:buFont typeface="Arial" panose="020B0604020202020204" pitchFamily="34" charset="0"/>
              <a:buChar char="•"/>
            </a:pPr>
            <a:r>
              <a:rPr lang="en-GB" sz="2000" dirty="0">
                <a:cs typeface="Arial" panose="020B0604020202020204" pitchFamily="34" charset="0"/>
              </a:rPr>
              <a:t>AIM Listed c.£</a:t>
            </a:r>
            <a:r>
              <a:rPr lang="en-GB" sz="2000" dirty="0" smtClean="0">
                <a:cs typeface="Arial" panose="020B0604020202020204" pitchFamily="34" charset="0"/>
              </a:rPr>
              <a:t>60m </a:t>
            </a:r>
            <a:r>
              <a:rPr lang="en-GB" sz="2000" dirty="0">
                <a:cs typeface="Arial" panose="020B0604020202020204" pitchFamily="34" charset="0"/>
              </a:rPr>
              <a:t>market cap</a:t>
            </a:r>
          </a:p>
          <a:p>
            <a:pPr marL="285750" indent="-285750">
              <a:lnSpc>
                <a:spcPct val="80000"/>
              </a:lnSpc>
              <a:spcBef>
                <a:spcPct val="20000"/>
              </a:spcBef>
              <a:buFont typeface="Arial" panose="020B0604020202020204" pitchFamily="34" charset="0"/>
              <a:buChar char="•"/>
            </a:pPr>
            <a:endParaRPr lang="en-GB" sz="2000" dirty="0">
              <a:cs typeface="Arial" panose="020B0604020202020204" pitchFamily="34" charset="0"/>
            </a:endParaRPr>
          </a:p>
          <a:p>
            <a:pPr marL="285750" indent="-285750">
              <a:lnSpc>
                <a:spcPct val="80000"/>
              </a:lnSpc>
              <a:spcBef>
                <a:spcPct val="20000"/>
              </a:spcBef>
              <a:buFont typeface="Arial" panose="020B0604020202020204" pitchFamily="34" charset="0"/>
              <a:buChar char="•"/>
            </a:pPr>
            <a:r>
              <a:rPr lang="en-GB" sz="2000" dirty="0">
                <a:cs typeface="Arial" panose="020B0604020202020204" pitchFamily="34" charset="0"/>
              </a:rPr>
              <a:t>Platform of complementary software and infrastructure </a:t>
            </a:r>
            <a:r>
              <a:rPr lang="en-GB" sz="2000" dirty="0" smtClean="0">
                <a:cs typeface="Arial" panose="020B0604020202020204" pitchFamily="34" charset="0"/>
              </a:rPr>
              <a:t>services</a:t>
            </a:r>
          </a:p>
          <a:p>
            <a:pPr>
              <a:lnSpc>
                <a:spcPct val="80000"/>
              </a:lnSpc>
              <a:spcBef>
                <a:spcPct val="20000"/>
              </a:spcBef>
            </a:pPr>
            <a:r>
              <a:rPr lang="en-GB" sz="2000" dirty="0" smtClean="0">
                <a:cs typeface="Arial" panose="020B0604020202020204" pitchFamily="34" charset="0"/>
              </a:rPr>
              <a:t>to the </a:t>
            </a:r>
            <a:r>
              <a:rPr lang="en-GB" sz="2000" dirty="0">
                <a:cs typeface="Arial" panose="020B0604020202020204" pitchFamily="34" charset="0"/>
              </a:rPr>
              <a:t>public and not-for-profit sectors</a:t>
            </a:r>
          </a:p>
          <a:p>
            <a:pPr>
              <a:lnSpc>
                <a:spcPct val="80000"/>
              </a:lnSpc>
              <a:spcBef>
                <a:spcPct val="20000"/>
              </a:spcBef>
            </a:pPr>
            <a:endParaRPr lang="en-GB" sz="2000" dirty="0">
              <a:cs typeface="Arial" panose="020B0604020202020204" pitchFamily="34" charset="0"/>
            </a:endParaRPr>
          </a:p>
          <a:p>
            <a:pPr marL="285750" indent="-285750">
              <a:lnSpc>
                <a:spcPct val="80000"/>
              </a:lnSpc>
              <a:spcBef>
                <a:spcPct val="20000"/>
              </a:spcBef>
              <a:buFont typeface="Arial" panose="020B0604020202020204" pitchFamily="34" charset="0"/>
              <a:buChar char="•"/>
            </a:pPr>
            <a:r>
              <a:rPr lang="en-GB" sz="2000" dirty="0">
                <a:cs typeface="Arial" panose="020B0604020202020204" pitchFamily="34" charset="0"/>
              </a:rPr>
              <a:t>A ‘one stop shop’ providing essential tools, services </a:t>
            </a:r>
            <a:r>
              <a:rPr lang="en-GB" sz="2000" dirty="0" smtClean="0">
                <a:cs typeface="Arial" panose="020B0604020202020204" pitchFamily="34" charset="0"/>
              </a:rPr>
              <a:t>and</a:t>
            </a:r>
          </a:p>
          <a:p>
            <a:pPr>
              <a:lnSpc>
                <a:spcPct val="80000"/>
              </a:lnSpc>
              <a:spcBef>
                <a:spcPct val="20000"/>
              </a:spcBef>
            </a:pPr>
            <a:r>
              <a:rPr lang="en-GB" sz="2000" dirty="0" smtClean="0">
                <a:cs typeface="Arial" panose="020B0604020202020204" pitchFamily="34" charset="0"/>
              </a:rPr>
              <a:t>products </a:t>
            </a:r>
            <a:r>
              <a:rPr lang="en-GB" sz="2000" dirty="0">
                <a:cs typeface="Arial" panose="020B0604020202020204" pitchFamily="34" charset="0"/>
              </a:rPr>
              <a:t>to its chosen markets via 2 divisions</a:t>
            </a:r>
          </a:p>
          <a:p>
            <a:pPr marL="285750" indent="-285750">
              <a:lnSpc>
                <a:spcPct val="80000"/>
              </a:lnSpc>
              <a:spcBef>
                <a:spcPct val="20000"/>
              </a:spcBef>
              <a:buFont typeface="Arial" panose="020B0604020202020204" pitchFamily="34" charset="0"/>
              <a:buChar char="•"/>
            </a:pPr>
            <a:endParaRPr lang="en-GB" sz="2000" dirty="0">
              <a:cs typeface="Arial" panose="020B0604020202020204" pitchFamily="34" charset="0"/>
            </a:endParaRPr>
          </a:p>
          <a:p>
            <a:pPr marL="285750" indent="-285750">
              <a:lnSpc>
                <a:spcPct val="80000"/>
              </a:lnSpc>
              <a:spcBef>
                <a:spcPct val="20000"/>
              </a:spcBef>
              <a:buFont typeface="Arial" panose="020B0604020202020204" pitchFamily="34" charset="0"/>
              <a:buChar char="•"/>
            </a:pPr>
            <a:r>
              <a:rPr lang="en-GB" sz="2000" dirty="0">
                <a:cs typeface="Arial" panose="020B0604020202020204" pitchFamily="34" charset="0"/>
              </a:rPr>
              <a:t>Group’s range of solutions provides its </a:t>
            </a:r>
            <a:r>
              <a:rPr lang="en-GB" sz="2000" dirty="0" smtClean="0">
                <a:cs typeface="Arial" panose="020B0604020202020204" pitchFamily="34" charset="0"/>
              </a:rPr>
              <a:t>customers with</a:t>
            </a:r>
          </a:p>
          <a:p>
            <a:pPr>
              <a:lnSpc>
                <a:spcPct val="80000"/>
              </a:lnSpc>
              <a:spcBef>
                <a:spcPct val="20000"/>
              </a:spcBef>
            </a:pPr>
            <a:r>
              <a:rPr lang="en-GB" sz="2000" dirty="0" smtClean="0">
                <a:cs typeface="Arial" panose="020B0604020202020204" pitchFamily="34" charset="0"/>
              </a:rPr>
              <a:t> </a:t>
            </a:r>
            <a:r>
              <a:rPr lang="en-GB" sz="2000" dirty="0">
                <a:cs typeface="Arial" panose="020B0604020202020204" pitchFamily="34" charset="0"/>
              </a:rPr>
              <a:t>significant improvements </a:t>
            </a:r>
            <a:r>
              <a:rPr lang="en-GB" sz="2000" dirty="0" smtClean="0">
                <a:cs typeface="Arial" panose="020B0604020202020204" pitchFamily="34" charset="0"/>
              </a:rPr>
              <a:t>in </a:t>
            </a:r>
            <a:r>
              <a:rPr lang="en-GB" sz="2000" dirty="0">
                <a:cs typeface="Arial" panose="020B0604020202020204" pitchFamily="34" charset="0"/>
              </a:rPr>
              <a:t>service, performance and insight</a:t>
            </a:r>
          </a:p>
          <a:p>
            <a:pPr marL="285750" indent="-285750">
              <a:lnSpc>
                <a:spcPct val="80000"/>
              </a:lnSpc>
              <a:spcBef>
                <a:spcPct val="20000"/>
              </a:spcBef>
              <a:buFont typeface="Arial" panose="020B0604020202020204" pitchFamily="34" charset="0"/>
              <a:buChar char="•"/>
            </a:pPr>
            <a:endParaRPr lang="en-GB" sz="2000" dirty="0">
              <a:cs typeface="Arial" panose="020B0604020202020204" pitchFamily="34" charset="0"/>
            </a:endParaRPr>
          </a:p>
          <a:p>
            <a:pPr marL="285750" indent="-285750">
              <a:lnSpc>
                <a:spcPct val="80000"/>
              </a:lnSpc>
              <a:spcBef>
                <a:spcPct val="20000"/>
              </a:spcBef>
              <a:buFont typeface="Arial" panose="020B0604020202020204" pitchFamily="34" charset="0"/>
              <a:buChar char="•"/>
            </a:pPr>
            <a:r>
              <a:rPr lang="en-GB" sz="2000" dirty="0">
                <a:cs typeface="Arial" panose="020B0604020202020204" pitchFamily="34" charset="0"/>
              </a:rPr>
              <a:t>7</a:t>
            </a:r>
            <a:r>
              <a:rPr lang="en-GB" sz="2000" dirty="0" smtClean="0">
                <a:cs typeface="Arial" panose="020B0604020202020204" pitchFamily="34" charset="0"/>
              </a:rPr>
              <a:t> </a:t>
            </a:r>
            <a:r>
              <a:rPr lang="en-GB" sz="2000" dirty="0">
                <a:cs typeface="Arial" panose="020B0604020202020204" pitchFamily="34" charset="0"/>
              </a:rPr>
              <a:t>acquisitions since June 2014</a:t>
            </a:r>
          </a:p>
          <a:p>
            <a:pPr marL="285750" indent="-285750">
              <a:lnSpc>
                <a:spcPct val="80000"/>
              </a:lnSpc>
              <a:spcBef>
                <a:spcPct val="20000"/>
              </a:spcBef>
              <a:buFont typeface="Arial" panose="020B0604020202020204" pitchFamily="34" charset="0"/>
              <a:buChar char="•"/>
            </a:pPr>
            <a:endParaRPr lang="en-GB" sz="2000" dirty="0">
              <a:cs typeface="Arial" panose="020B0604020202020204" pitchFamily="34" charset="0"/>
            </a:endParaRPr>
          </a:p>
          <a:p>
            <a:pPr marL="285750" indent="-285750">
              <a:lnSpc>
                <a:spcPct val="80000"/>
              </a:lnSpc>
              <a:spcBef>
                <a:spcPct val="20000"/>
              </a:spcBef>
              <a:buFont typeface="Arial" panose="020B0604020202020204" pitchFamily="34" charset="0"/>
              <a:buChar char="•"/>
            </a:pPr>
            <a:r>
              <a:rPr lang="en-GB" sz="2000" dirty="0">
                <a:cs typeface="Arial" panose="020B0604020202020204" pitchFamily="34" charset="0"/>
              </a:rPr>
              <a:t>Supports over </a:t>
            </a:r>
            <a:r>
              <a:rPr lang="en-GB" sz="2000" dirty="0" smtClean="0">
                <a:cs typeface="Arial" panose="020B0604020202020204" pitchFamily="34" charset="0"/>
              </a:rPr>
              <a:t>500 </a:t>
            </a:r>
            <a:r>
              <a:rPr lang="en-GB" sz="2000" dirty="0">
                <a:cs typeface="Arial" panose="020B0604020202020204" pitchFamily="34" charset="0"/>
              </a:rPr>
              <a:t>of the UK’s </a:t>
            </a:r>
          </a:p>
          <a:p>
            <a:pPr>
              <a:lnSpc>
                <a:spcPct val="80000"/>
              </a:lnSpc>
              <a:spcBef>
                <a:spcPct val="20000"/>
              </a:spcBef>
            </a:pPr>
            <a:r>
              <a:rPr lang="en-GB" sz="2000" dirty="0" smtClean="0">
                <a:cs typeface="Arial" panose="020B0604020202020204" pitchFamily="34" charset="0"/>
              </a:rPr>
              <a:t>total 1,700 housing associations </a:t>
            </a:r>
            <a:endParaRPr lang="en-GB" sz="2000" dirty="0">
              <a:cs typeface="Arial" panose="020B0604020202020204" pitchFamily="34" charset="0"/>
            </a:endParaRPr>
          </a:p>
          <a:p>
            <a:pPr marL="285750" indent="-285750">
              <a:buFont typeface="Arial" panose="020B0604020202020204" pitchFamily="34" charset="0"/>
              <a:buChar char="•"/>
            </a:pPr>
            <a:endParaRPr lang="en-GB"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876" y="2780928"/>
            <a:ext cx="5462676" cy="3960440"/>
          </a:xfrm>
          <a:prstGeom prst="rect">
            <a:avLst/>
          </a:prstGeom>
        </p:spPr>
      </p:pic>
      <p:sp>
        <p:nvSpPr>
          <p:cNvPr id="8" name="Rectangle 7"/>
          <p:cNvSpPr/>
          <p:nvPr/>
        </p:nvSpPr>
        <p:spPr>
          <a:xfrm>
            <a:off x="789194" y="332656"/>
            <a:ext cx="7095173" cy="553998"/>
          </a:xfrm>
          <a:prstGeom prst="rect">
            <a:avLst/>
          </a:prstGeom>
        </p:spPr>
        <p:txBody>
          <a:bodyPr wrap="square">
            <a:spAutoFit/>
          </a:bodyPr>
          <a:lstStyle/>
          <a:p>
            <a:r>
              <a:rPr lang="en-GB" sz="3000" dirty="0" smtClean="0">
                <a:solidFill>
                  <a:srgbClr val="E53B60"/>
                </a:solidFill>
                <a:latin typeface="Agency FB" panose="020B0503020202020204" pitchFamily="34" charset="0"/>
              </a:rPr>
              <a:t>Castleton Overview</a:t>
            </a:r>
            <a:endParaRPr lang="en-GB" sz="3000" dirty="0">
              <a:solidFill>
                <a:srgbClr val="E53B60"/>
              </a:solidFill>
              <a:latin typeface="Agency FB" panose="020B0503020202020204" pitchFamily="34" charset="0"/>
            </a:endParaRPr>
          </a:p>
        </p:txBody>
      </p:sp>
    </p:spTree>
    <p:extLst>
      <p:ext uri="{BB962C8B-B14F-4D97-AF65-F5344CB8AC3E}">
        <p14:creationId xmlns:p14="http://schemas.microsoft.com/office/powerpoint/2010/main" val="2098423473"/>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908720"/>
            <a:ext cx="7632848" cy="3046988"/>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Mobile Working</a:t>
            </a:r>
          </a:p>
          <a:p>
            <a:r>
              <a:rPr lang="en-GB" sz="4400" dirty="0" smtClean="0"/>
              <a:t>A method of working that isn’t tied to a physical location</a:t>
            </a:r>
          </a:p>
          <a:p>
            <a:endParaRPr lang="en-GB" sz="4400" dirty="0">
              <a:latin typeface="Bauhaus 93" panose="04030905020B02020C02" pitchFamily="8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573016"/>
            <a:ext cx="4366263" cy="3056384"/>
          </a:xfrm>
          <a:prstGeom prst="rect">
            <a:avLst/>
          </a:prstGeom>
        </p:spPr>
      </p:pic>
    </p:spTree>
    <p:extLst>
      <p:ext uri="{BB962C8B-B14F-4D97-AF65-F5344CB8AC3E}">
        <p14:creationId xmlns:p14="http://schemas.microsoft.com/office/powerpoint/2010/main" val="3519483843"/>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2369880"/>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Channel Shift</a:t>
            </a:r>
          </a:p>
          <a:p>
            <a:r>
              <a:rPr lang="en-GB" sz="4400" dirty="0" smtClean="0"/>
              <a:t>To encourage alternative methods of service delivery</a:t>
            </a:r>
            <a:endParaRPr lang="en-GB"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501008"/>
            <a:ext cx="4797600" cy="3198400"/>
          </a:xfrm>
          <a:prstGeom prst="rect">
            <a:avLst/>
          </a:prstGeom>
        </p:spPr>
      </p:pic>
    </p:spTree>
    <p:extLst>
      <p:ext uri="{BB962C8B-B14F-4D97-AF65-F5344CB8AC3E}">
        <p14:creationId xmlns:p14="http://schemas.microsoft.com/office/powerpoint/2010/main" val="2089159096"/>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3046988"/>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Web Portal</a:t>
            </a:r>
          </a:p>
          <a:p>
            <a:r>
              <a:rPr lang="en-GB" sz="4400" dirty="0" smtClean="0"/>
              <a:t>Is a term generally synonymous with ‘gateway’ providing access to services online</a:t>
            </a:r>
            <a:endParaRPr lang="en-GB"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717032"/>
            <a:ext cx="2996952" cy="2996952"/>
          </a:xfrm>
          <a:prstGeom prst="rect">
            <a:avLst/>
          </a:prstGeom>
        </p:spPr>
      </p:pic>
    </p:spTree>
    <p:extLst>
      <p:ext uri="{BB962C8B-B14F-4D97-AF65-F5344CB8AC3E}">
        <p14:creationId xmlns:p14="http://schemas.microsoft.com/office/powerpoint/2010/main" val="3844042656"/>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3046988"/>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Integration</a:t>
            </a:r>
          </a:p>
          <a:p>
            <a:r>
              <a:rPr lang="en-GB" sz="4400" dirty="0" smtClean="0"/>
              <a:t>Bringing together component systems and data to provide seamless functionality</a:t>
            </a:r>
            <a:endParaRPr lang="en-GB"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622" y="4077072"/>
            <a:ext cx="4694361" cy="2626081"/>
          </a:xfrm>
          <a:prstGeom prst="rect">
            <a:avLst/>
          </a:prstGeom>
        </p:spPr>
      </p:pic>
    </p:spTree>
    <p:extLst>
      <p:ext uri="{BB962C8B-B14F-4D97-AF65-F5344CB8AC3E}">
        <p14:creationId xmlns:p14="http://schemas.microsoft.com/office/powerpoint/2010/main" val="1206164043"/>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3724096"/>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Thought Leadership</a:t>
            </a:r>
          </a:p>
          <a:p>
            <a:r>
              <a:rPr lang="en-GB" sz="4400" dirty="0" smtClean="0"/>
              <a:t>Delivering value to your stakeholders and customers that is aligned with your organisations values</a:t>
            </a:r>
            <a:endParaRPr lang="en-GB"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375749"/>
            <a:ext cx="3408040" cy="2293611"/>
          </a:xfrm>
          <a:prstGeom prst="rect">
            <a:avLst/>
          </a:prstGeom>
        </p:spPr>
      </p:pic>
    </p:spTree>
    <p:extLst>
      <p:ext uri="{BB962C8B-B14F-4D97-AF65-F5344CB8AC3E}">
        <p14:creationId xmlns:p14="http://schemas.microsoft.com/office/powerpoint/2010/main" val="622979620"/>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5139869"/>
          </a:xfrm>
          <a:prstGeom prst="rect">
            <a:avLst/>
          </a:prstGeom>
          <a:noFill/>
        </p:spPr>
        <p:txBody>
          <a:bodyPr wrap="square" rtlCol="0">
            <a:spAutoFit/>
          </a:bodyPr>
          <a:lstStyle/>
          <a:p>
            <a:endParaRPr lang="en-GB" sz="6000" dirty="0">
              <a:solidFill>
                <a:srgbClr val="E53B60"/>
              </a:solidFill>
              <a:latin typeface="Agency FB" panose="020B0503020202020204" pitchFamily="34" charset="0"/>
            </a:endParaRPr>
          </a:p>
          <a:p>
            <a:endParaRPr lang="en-GB" sz="6000" dirty="0" smtClean="0">
              <a:solidFill>
                <a:srgbClr val="E53B60"/>
              </a:solidFill>
              <a:latin typeface="Agency FB" panose="020B0503020202020204" pitchFamily="34" charset="0"/>
            </a:endParaRPr>
          </a:p>
          <a:p>
            <a:endParaRPr lang="en-GB" sz="6000" dirty="0" smtClean="0">
              <a:solidFill>
                <a:srgbClr val="E53B60"/>
              </a:solidFill>
              <a:latin typeface="Agency FB" panose="020B0503020202020204" pitchFamily="34" charset="0"/>
            </a:endParaRPr>
          </a:p>
          <a:p>
            <a:endParaRPr lang="en-GB" sz="6000" dirty="0" smtClean="0">
              <a:solidFill>
                <a:srgbClr val="E53B60"/>
              </a:solidFill>
              <a:latin typeface="Agency FB" panose="020B0503020202020204" pitchFamily="34" charset="0"/>
            </a:endParaRPr>
          </a:p>
          <a:p>
            <a:pPr algn="ctr"/>
            <a:r>
              <a:rPr lang="en-GB" sz="4400" dirty="0" smtClean="0"/>
              <a:t>Are we seriously </a:t>
            </a:r>
            <a:r>
              <a:rPr lang="en-GB" sz="4400" dirty="0" smtClean="0">
                <a:solidFill>
                  <a:schemeClr val="bg1"/>
                </a:solidFill>
              </a:rPr>
              <a:t>still</a:t>
            </a:r>
            <a:r>
              <a:rPr lang="en-GB" sz="4400" dirty="0" smtClean="0"/>
              <a:t> talking about this stuff?</a:t>
            </a:r>
            <a:endParaRPr lang="en-GB"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04664"/>
            <a:ext cx="3451375" cy="3665100"/>
          </a:xfrm>
          <a:prstGeom prst="rect">
            <a:avLst/>
          </a:prstGeom>
        </p:spPr>
      </p:pic>
    </p:spTree>
    <p:extLst>
      <p:ext uri="{BB962C8B-B14F-4D97-AF65-F5344CB8AC3E}">
        <p14:creationId xmlns:p14="http://schemas.microsoft.com/office/powerpoint/2010/main" val="93157085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908720"/>
            <a:ext cx="7848872" cy="3046988"/>
          </a:xfrm>
          <a:prstGeom prst="rect">
            <a:avLst/>
          </a:prstGeom>
          <a:noFill/>
        </p:spPr>
        <p:txBody>
          <a:bodyPr wrap="square" rtlCol="0">
            <a:spAutoFit/>
          </a:bodyPr>
          <a:lstStyle/>
          <a:p>
            <a:r>
              <a:rPr lang="en-GB" sz="6000" dirty="0" smtClean="0">
                <a:solidFill>
                  <a:srgbClr val="E53B60"/>
                </a:solidFill>
                <a:latin typeface="Agency FB" panose="020B0503020202020204" pitchFamily="34" charset="0"/>
              </a:rPr>
              <a:t>Innovation</a:t>
            </a:r>
          </a:p>
          <a:p>
            <a:r>
              <a:rPr lang="en-GB" sz="4400" dirty="0" smtClean="0"/>
              <a:t>Only happens when you allow people to think for themselves and do things differently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523327"/>
            <a:ext cx="3419872" cy="2074025"/>
          </a:xfrm>
          <a:prstGeom prst="rect">
            <a:avLst/>
          </a:prstGeom>
        </p:spPr>
      </p:pic>
    </p:spTree>
    <p:extLst>
      <p:ext uri="{BB962C8B-B14F-4D97-AF65-F5344CB8AC3E}">
        <p14:creationId xmlns:p14="http://schemas.microsoft.com/office/powerpoint/2010/main" val="3583261879"/>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5872</TotalTime>
  <Words>795</Words>
  <Application>Microsoft Office PowerPoint</Application>
  <PresentationFormat>On-screen Show (4:3)</PresentationFormat>
  <Paragraphs>101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Documotive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 Kaur</dc:creator>
  <cp:lastModifiedBy>Chantel Kaur</cp:lastModifiedBy>
  <cp:revision>173</cp:revision>
  <dcterms:created xsi:type="dcterms:W3CDTF">2014-08-11T13:10:09Z</dcterms:created>
  <dcterms:modified xsi:type="dcterms:W3CDTF">2016-03-11T09:48:35Z</dcterms:modified>
</cp:coreProperties>
</file>