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8" r:id="rId5"/>
    <p:sldId id="259" r:id="rId6"/>
    <p:sldId id="270" r:id="rId7"/>
    <p:sldId id="267" r:id="rId8"/>
    <p:sldId id="264" r:id="rId9"/>
    <p:sldId id="269" r:id="rId10"/>
    <p:sldId id="266" r:id="rId11"/>
    <p:sldId id="265" r:id="rId1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0040"/>
    <a:srgbClr val="FFCDCE"/>
    <a:srgbClr val="B2CA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notesViewPr>
    <p:cSldViewPr snapToGrid="0">
      <p:cViewPr varScale="1">
        <p:scale>
          <a:sx n="82" d="100"/>
          <a:sy n="82" d="100"/>
        </p:scale>
        <p:origin x="397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35BE12-563C-4921-A6BC-3CD9FCA2A871}"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GB"/>
        </a:p>
      </dgm:t>
    </dgm:pt>
    <dgm:pt modelId="{C3DFA03F-BBCC-4706-8104-3EBCADC69363}">
      <dgm:prSet phldrT="[Text]"/>
      <dgm:spPr>
        <a:solidFill>
          <a:srgbClr val="AD0040"/>
        </a:solidFill>
      </dgm:spPr>
      <dgm:t>
        <a:bodyPr/>
        <a:lstStyle/>
        <a:p>
          <a:r>
            <a:rPr lang="en-GB" dirty="0" smtClean="0"/>
            <a:t>End-user input</a:t>
          </a:r>
          <a:endParaRPr lang="en-GB" dirty="0"/>
        </a:p>
      </dgm:t>
    </dgm:pt>
    <dgm:pt modelId="{A277AB43-E25C-4542-BA52-44281F00F4B5}" type="parTrans" cxnId="{3F8E0691-2874-4401-A5BB-8BC3DB5E7808}">
      <dgm:prSet/>
      <dgm:spPr/>
      <dgm:t>
        <a:bodyPr/>
        <a:lstStyle/>
        <a:p>
          <a:endParaRPr lang="en-GB"/>
        </a:p>
      </dgm:t>
    </dgm:pt>
    <dgm:pt modelId="{82C0293E-F9F3-4A90-A73E-DD049BA5103C}" type="sibTrans" cxnId="{3F8E0691-2874-4401-A5BB-8BC3DB5E7808}">
      <dgm:prSet/>
      <dgm:spPr/>
      <dgm:t>
        <a:bodyPr/>
        <a:lstStyle/>
        <a:p>
          <a:endParaRPr lang="en-GB"/>
        </a:p>
      </dgm:t>
    </dgm:pt>
    <dgm:pt modelId="{738313D7-DB02-4C4B-BE8D-A5A3768800B3}">
      <dgm:prSet phldrT="[Text]"/>
      <dgm:spPr>
        <a:solidFill>
          <a:srgbClr val="AD0040"/>
        </a:solidFill>
      </dgm:spPr>
      <dgm:t>
        <a:bodyPr/>
        <a:lstStyle/>
        <a:p>
          <a:r>
            <a:rPr lang="en-GB" dirty="0" smtClean="0"/>
            <a:t>Benefits and data analysis</a:t>
          </a:r>
          <a:endParaRPr lang="en-GB" dirty="0"/>
        </a:p>
      </dgm:t>
    </dgm:pt>
    <dgm:pt modelId="{7FD254B7-D047-4966-ACE1-E716B5E5E45F}" type="parTrans" cxnId="{8303B041-503C-4DC6-A995-FC94A4ABF1C3}">
      <dgm:prSet/>
      <dgm:spPr/>
      <dgm:t>
        <a:bodyPr/>
        <a:lstStyle/>
        <a:p>
          <a:endParaRPr lang="en-GB"/>
        </a:p>
      </dgm:t>
    </dgm:pt>
    <dgm:pt modelId="{087B6F90-FCF3-4087-9EA9-EF663BFF18B2}" type="sibTrans" cxnId="{8303B041-503C-4DC6-A995-FC94A4ABF1C3}">
      <dgm:prSet/>
      <dgm:spPr/>
      <dgm:t>
        <a:bodyPr/>
        <a:lstStyle/>
        <a:p>
          <a:endParaRPr lang="en-GB"/>
        </a:p>
      </dgm:t>
    </dgm:pt>
    <dgm:pt modelId="{C434F231-89B3-4F8E-8BE1-D1A06B4DF70C}">
      <dgm:prSet phldrT="[Text]"/>
      <dgm:spPr/>
      <dgm:t>
        <a:bodyPr/>
        <a:lstStyle/>
        <a:p>
          <a:r>
            <a:rPr lang="en-GB" dirty="0" smtClean="0">
              <a:solidFill>
                <a:srgbClr val="AD0040"/>
              </a:solidFill>
              <a:latin typeface="Arial" panose="020B0604020202020204" pitchFamily="34" charset="0"/>
              <a:cs typeface="Arial" panose="020B0604020202020204" pitchFamily="34" charset="0"/>
            </a:rPr>
            <a:t>Development stage</a:t>
          </a:r>
          <a:endParaRPr lang="en-GB" dirty="0">
            <a:solidFill>
              <a:srgbClr val="AD0040"/>
            </a:solidFill>
            <a:latin typeface="Arial" panose="020B0604020202020204" pitchFamily="34" charset="0"/>
            <a:cs typeface="Arial" panose="020B0604020202020204" pitchFamily="34" charset="0"/>
          </a:endParaRPr>
        </a:p>
      </dgm:t>
    </dgm:pt>
    <dgm:pt modelId="{D673D9F9-51EC-4136-9284-A24F4F263789}" type="parTrans" cxnId="{FF289496-5A2A-4A8A-83F2-6EC8BD732C40}">
      <dgm:prSet/>
      <dgm:spPr/>
      <dgm:t>
        <a:bodyPr/>
        <a:lstStyle/>
        <a:p>
          <a:endParaRPr lang="en-GB"/>
        </a:p>
      </dgm:t>
    </dgm:pt>
    <dgm:pt modelId="{2C9B7CFD-B2D0-4E1D-B2A3-72ECE38A34AF}" type="sibTrans" cxnId="{FF289496-5A2A-4A8A-83F2-6EC8BD732C40}">
      <dgm:prSet/>
      <dgm:spPr/>
      <dgm:t>
        <a:bodyPr/>
        <a:lstStyle/>
        <a:p>
          <a:endParaRPr lang="en-GB"/>
        </a:p>
      </dgm:t>
    </dgm:pt>
    <dgm:pt modelId="{45586A24-FA82-4DCD-8870-AFB8E63F1917}">
      <dgm:prSet phldrT="[Text]"/>
      <dgm:spPr>
        <a:solidFill>
          <a:srgbClr val="AD0040"/>
        </a:solidFill>
      </dgm:spPr>
      <dgm:t>
        <a:bodyPr/>
        <a:lstStyle/>
        <a:p>
          <a:r>
            <a:rPr lang="en-GB" dirty="0" smtClean="0"/>
            <a:t>Specialist expertise</a:t>
          </a:r>
          <a:endParaRPr lang="en-GB" dirty="0"/>
        </a:p>
      </dgm:t>
    </dgm:pt>
    <dgm:pt modelId="{92E90498-A5EE-4159-B535-75C31F67A345}" type="parTrans" cxnId="{8B3822E1-6A4E-45D1-9318-326B7F6724CE}">
      <dgm:prSet/>
      <dgm:spPr/>
      <dgm:t>
        <a:bodyPr/>
        <a:lstStyle/>
        <a:p>
          <a:endParaRPr lang="en-GB"/>
        </a:p>
      </dgm:t>
    </dgm:pt>
    <dgm:pt modelId="{F2F956CA-3BA0-457F-AFF9-B76B55197254}" type="sibTrans" cxnId="{8B3822E1-6A4E-45D1-9318-326B7F6724CE}">
      <dgm:prSet/>
      <dgm:spPr/>
      <dgm:t>
        <a:bodyPr/>
        <a:lstStyle/>
        <a:p>
          <a:endParaRPr lang="en-GB"/>
        </a:p>
      </dgm:t>
    </dgm:pt>
    <dgm:pt modelId="{DB98057E-88E8-42ED-99D9-23A0EDEFA13E}" type="pres">
      <dgm:prSet presAssocID="{1235BE12-563C-4921-A6BC-3CD9FCA2A871}" presName="Name0" presStyleCnt="0">
        <dgm:presLayoutVars>
          <dgm:chMax val="4"/>
          <dgm:resizeHandles val="exact"/>
        </dgm:presLayoutVars>
      </dgm:prSet>
      <dgm:spPr/>
      <dgm:t>
        <a:bodyPr/>
        <a:lstStyle/>
        <a:p>
          <a:endParaRPr lang="en-GB"/>
        </a:p>
      </dgm:t>
    </dgm:pt>
    <dgm:pt modelId="{A45B8D9B-487F-4A31-BF1A-6904564B2EA2}" type="pres">
      <dgm:prSet presAssocID="{1235BE12-563C-4921-A6BC-3CD9FCA2A871}" presName="ellipse" presStyleLbl="trBgShp" presStyleIdx="0" presStyleCnt="1"/>
      <dgm:spPr>
        <a:solidFill>
          <a:srgbClr val="AD0040">
            <a:alpha val="40000"/>
          </a:srgbClr>
        </a:solidFill>
      </dgm:spPr>
      <dgm:t>
        <a:bodyPr/>
        <a:lstStyle/>
        <a:p>
          <a:endParaRPr lang="en-GB"/>
        </a:p>
      </dgm:t>
    </dgm:pt>
    <dgm:pt modelId="{EB2D1EF9-B5FB-4569-B20E-78A2BED91C5F}" type="pres">
      <dgm:prSet presAssocID="{1235BE12-563C-4921-A6BC-3CD9FCA2A871}" presName="arrow1" presStyleLbl="fgShp" presStyleIdx="0" presStyleCnt="1" custLinFactNeighborX="7953" custLinFactNeighborY="34855"/>
      <dgm:spPr>
        <a:solidFill>
          <a:schemeClr val="bg1"/>
        </a:solidFill>
      </dgm:spPr>
      <dgm:t>
        <a:bodyPr/>
        <a:lstStyle/>
        <a:p>
          <a:endParaRPr lang="en-GB"/>
        </a:p>
      </dgm:t>
    </dgm:pt>
    <dgm:pt modelId="{29FA8252-DF66-45E5-9E17-71F6EEA25EE3}" type="pres">
      <dgm:prSet presAssocID="{1235BE12-563C-4921-A6BC-3CD9FCA2A871}" presName="rectangle" presStyleLbl="revTx" presStyleIdx="0" presStyleCnt="1" custLinFactNeighborY="46252">
        <dgm:presLayoutVars>
          <dgm:bulletEnabled val="1"/>
        </dgm:presLayoutVars>
      </dgm:prSet>
      <dgm:spPr/>
      <dgm:t>
        <a:bodyPr/>
        <a:lstStyle/>
        <a:p>
          <a:endParaRPr lang="en-GB"/>
        </a:p>
      </dgm:t>
    </dgm:pt>
    <dgm:pt modelId="{39EB3B13-D826-483D-9B64-95D09F30420D}" type="pres">
      <dgm:prSet presAssocID="{45586A24-FA82-4DCD-8870-AFB8E63F1917}" presName="item1" presStyleLbl="node1" presStyleIdx="0" presStyleCnt="3">
        <dgm:presLayoutVars>
          <dgm:bulletEnabled val="1"/>
        </dgm:presLayoutVars>
      </dgm:prSet>
      <dgm:spPr/>
      <dgm:t>
        <a:bodyPr/>
        <a:lstStyle/>
        <a:p>
          <a:endParaRPr lang="en-GB"/>
        </a:p>
      </dgm:t>
    </dgm:pt>
    <dgm:pt modelId="{2F35308C-66E2-47AC-8027-4CDA72522617}" type="pres">
      <dgm:prSet presAssocID="{C3DFA03F-BBCC-4706-8104-3EBCADC69363}" presName="item2" presStyleLbl="node1" presStyleIdx="1" presStyleCnt="3">
        <dgm:presLayoutVars>
          <dgm:bulletEnabled val="1"/>
        </dgm:presLayoutVars>
      </dgm:prSet>
      <dgm:spPr/>
      <dgm:t>
        <a:bodyPr/>
        <a:lstStyle/>
        <a:p>
          <a:endParaRPr lang="en-GB"/>
        </a:p>
      </dgm:t>
    </dgm:pt>
    <dgm:pt modelId="{2D9AA12A-5ECC-42C2-A3E3-CFC3F58C480F}" type="pres">
      <dgm:prSet presAssocID="{C434F231-89B3-4F8E-8BE1-D1A06B4DF70C}" presName="item3" presStyleLbl="node1" presStyleIdx="2" presStyleCnt="3" custScaleX="106009" custScaleY="100211">
        <dgm:presLayoutVars>
          <dgm:bulletEnabled val="1"/>
        </dgm:presLayoutVars>
      </dgm:prSet>
      <dgm:spPr/>
      <dgm:t>
        <a:bodyPr/>
        <a:lstStyle/>
        <a:p>
          <a:endParaRPr lang="en-GB"/>
        </a:p>
      </dgm:t>
    </dgm:pt>
    <dgm:pt modelId="{7783AD04-D468-4DDD-9DDD-6754BECE7B78}" type="pres">
      <dgm:prSet presAssocID="{1235BE12-563C-4921-A6BC-3CD9FCA2A871}" presName="funnel" presStyleLbl="trAlignAcc1" presStyleIdx="0" presStyleCnt="1" custScaleX="98605" custScaleY="94431" custLinFactNeighborX="458" custLinFactNeighborY="-1500"/>
      <dgm:spPr>
        <a:ln>
          <a:solidFill>
            <a:srgbClr val="AD0040"/>
          </a:solidFill>
        </a:ln>
      </dgm:spPr>
      <dgm:t>
        <a:bodyPr/>
        <a:lstStyle/>
        <a:p>
          <a:endParaRPr lang="en-GB"/>
        </a:p>
      </dgm:t>
    </dgm:pt>
  </dgm:ptLst>
  <dgm:cxnLst>
    <dgm:cxn modelId="{8B3822E1-6A4E-45D1-9318-326B7F6724CE}" srcId="{1235BE12-563C-4921-A6BC-3CD9FCA2A871}" destId="{45586A24-FA82-4DCD-8870-AFB8E63F1917}" srcOrd="1" destOrd="0" parTransId="{92E90498-A5EE-4159-B535-75C31F67A345}" sibTransId="{F2F956CA-3BA0-457F-AFF9-B76B55197254}"/>
    <dgm:cxn modelId="{5370B33F-4C2A-49C4-835A-61E1D13E4FF9}" type="presOf" srcId="{C3DFA03F-BBCC-4706-8104-3EBCADC69363}" destId="{39EB3B13-D826-483D-9B64-95D09F30420D}" srcOrd="0" destOrd="0" presId="urn:microsoft.com/office/officeart/2005/8/layout/funnel1"/>
    <dgm:cxn modelId="{09B6EEA9-2477-455A-B74A-63C1711DF2BC}" type="presOf" srcId="{738313D7-DB02-4C4B-BE8D-A5A3768800B3}" destId="{2D9AA12A-5ECC-42C2-A3E3-CFC3F58C480F}" srcOrd="0" destOrd="0" presId="urn:microsoft.com/office/officeart/2005/8/layout/funnel1"/>
    <dgm:cxn modelId="{54AF6B95-7F88-4DA2-843B-B077C7EC0C9A}" type="presOf" srcId="{C434F231-89B3-4F8E-8BE1-D1A06B4DF70C}" destId="{29FA8252-DF66-45E5-9E17-71F6EEA25EE3}" srcOrd="0" destOrd="0" presId="urn:microsoft.com/office/officeart/2005/8/layout/funnel1"/>
    <dgm:cxn modelId="{8303B041-503C-4DC6-A995-FC94A4ABF1C3}" srcId="{1235BE12-563C-4921-A6BC-3CD9FCA2A871}" destId="{738313D7-DB02-4C4B-BE8D-A5A3768800B3}" srcOrd="0" destOrd="0" parTransId="{7FD254B7-D047-4966-ACE1-E716B5E5E45F}" sibTransId="{087B6F90-FCF3-4087-9EA9-EF663BFF18B2}"/>
    <dgm:cxn modelId="{3F8E0691-2874-4401-A5BB-8BC3DB5E7808}" srcId="{1235BE12-563C-4921-A6BC-3CD9FCA2A871}" destId="{C3DFA03F-BBCC-4706-8104-3EBCADC69363}" srcOrd="2" destOrd="0" parTransId="{A277AB43-E25C-4542-BA52-44281F00F4B5}" sibTransId="{82C0293E-F9F3-4A90-A73E-DD049BA5103C}"/>
    <dgm:cxn modelId="{6622DC22-3B3E-4285-9549-82ED3376875A}" type="presOf" srcId="{45586A24-FA82-4DCD-8870-AFB8E63F1917}" destId="{2F35308C-66E2-47AC-8027-4CDA72522617}" srcOrd="0" destOrd="0" presId="urn:microsoft.com/office/officeart/2005/8/layout/funnel1"/>
    <dgm:cxn modelId="{FF289496-5A2A-4A8A-83F2-6EC8BD732C40}" srcId="{1235BE12-563C-4921-A6BC-3CD9FCA2A871}" destId="{C434F231-89B3-4F8E-8BE1-D1A06B4DF70C}" srcOrd="3" destOrd="0" parTransId="{D673D9F9-51EC-4136-9284-A24F4F263789}" sibTransId="{2C9B7CFD-B2D0-4E1D-B2A3-72ECE38A34AF}"/>
    <dgm:cxn modelId="{99D8550B-6B35-4BDD-A720-0697009CEC58}" type="presOf" srcId="{1235BE12-563C-4921-A6BC-3CD9FCA2A871}" destId="{DB98057E-88E8-42ED-99D9-23A0EDEFA13E}" srcOrd="0" destOrd="0" presId="urn:microsoft.com/office/officeart/2005/8/layout/funnel1"/>
    <dgm:cxn modelId="{81542966-2B4E-4DBE-8069-E57D73BBE89F}" type="presParOf" srcId="{DB98057E-88E8-42ED-99D9-23A0EDEFA13E}" destId="{A45B8D9B-487F-4A31-BF1A-6904564B2EA2}" srcOrd="0" destOrd="0" presId="urn:microsoft.com/office/officeart/2005/8/layout/funnel1"/>
    <dgm:cxn modelId="{95F31123-C22A-4352-BFD5-16FE644D24AD}" type="presParOf" srcId="{DB98057E-88E8-42ED-99D9-23A0EDEFA13E}" destId="{EB2D1EF9-B5FB-4569-B20E-78A2BED91C5F}" srcOrd="1" destOrd="0" presId="urn:microsoft.com/office/officeart/2005/8/layout/funnel1"/>
    <dgm:cxn modelId="{FBFB4E7C-B2F6-41BD-B47E-2CDBACB18AD5}" type="presParOf" srcId="{DB98057E-88E8-42ED-99D9-23A0EDEFA13E}" destId="{29FA8252-DF66-45E5-9E17-71F6EEA25EE3}" srcOrd="2" destOrd="0" presId="urn:microsoft.com/office/officeart/2005/8/layout/funnel1"/>
    <dgm:cxn modelId="{6E046337-A0B7-4390-BD68-F84F4C22922B}" type="presParOf" srcId="{DB98057E-88E8-42ED-99D9-23A0EDEFA13E}" destId="{39EB3B13-D826-483D-9B64-95D09F30420D}" srcOrd="3" destOrd="0" presId="urn:microsoft.com/office/officeart/2005/8/layout/funnel1"/>
    <dgm:cxn modelId="{C2124789-80AB-4EAD-80E9-0312B4784C65}" type="presParOf" srcId="{DB98057E-88E8-42ED-99D9-23A0EDEFA13E}" destId="{2F35308C-66E2-47AC-8027-4CDA72522617}" srcOrd="4" destOrd="0" presId="urn:microsoft.com/office/officeart/2005/8/layout/funnel1"/>
    <dgm:cxn modelId="{82696CC8-D0F2-4356-B224-757E100B9EF8}" type="presParOf" srcId="{DB98057E-88E8-42ED-99D9-23A0EDEFA13E}" destId="{2D9AA12A-5ECC-42C2-A3E3-CFC3F58C480F}" srcOrd="5" destOrd="0" presId="urn:microsoft.com/office/officeart/2005/8/layout/funnel1"/>
    <dgm:cxn modelId="{886F17ED-D568-4209-BCD0-FB074A26D420}" type="presParOf" srcId="{DB98057E-88E8-42ED-99D9-23A0EDEFA13E}" destId="{7783AD04-D468-4DDD-9DDD-6754BECE7B78}" srcOrd="6" destOrd="0" presId="urn:microsoft.com/office/officeart/2005/8/layout/funne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B8D9B-487F-4A31-BF1A-6904564B2EA2}">
      <dsp:nvSpPr>
        <dsp:cNvPr id="0" name=""/>
        <dsp:cNvSpPr/>
      </dsp:nvSpPr>
      <dsp:spPr>
        <a:xfrm>
          <a:off x="728254" y="492296"/>
          <a:ext cx="2661325" cy="924243"/>
        </a:xfrm>
        <a:prstGeom prst="ellipse">
          <a:avLst/>
        </a:prstGeom>
        <a:solidFill>
          <a:srgbClr val="AD0040">
            <a:alpha val="40000"/>
          </a:srgbClr>
        </a:solidFill>
        <a:ln>
          <a:noFill/>
        </a:ln>
        <a:effectLst/>
      </dsp:spPr>
      <dsp:style>
        <a:lnRef idx="0">
          <a:scrgbClr r="0" g="0" b="0"/>
        </a:lnRef>
        <a:fillRef idx="1">
          <a:scrgbClr r="0" g="0" b="0"/>
        </a:fillRef>
        <a:effectRef idx="0">
          <a:scrgbClr r="0" g="0" b="0"/>
        </a:effectRef>
        <a:fontRef idx="minor"/>
      </dsp:style>
    </dsp:sp>
    <dsp:sp modelId="{EB2D1EF9-B5FB-4569-B20E-78A2BED91C5F}">
      <dsp:nvSpPr>
        <dsp:cNvPr id="0" name=""/>
        <dsp:cNvSpPr/>
      </dsp:nvSpPr>
      <dsp:spPr>
        <a:xfrm>
          <a:off x="1846181" y="2870506"/>
          <a:ext cx="515760" cy="330086"/>
        </a:xfrm>
        <a:prstGeom prst="downArrow">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FA8252-DF66-45E5-9E17-71F6EEA25EE3}">
      <dsp:nvSpPr>
        <dsp:cNvPr id="0" name=""/>
        <dsp:cNvSpPr/>
      </dsp:nvSpPr>
      <dsp:spPr>
        <a:xfrm>
          <a:off x="825217" y="3305783"/>
          <a:ext cx="2475651" cy="618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kern="1200" dirty="0" smtClean="0">
              <a:solidFill>
                <a:srgbClr val="AD0040"/>
              </a:solidFill>
              <a:latin typeface="Arial" panose="020B0604020202020204" pitchFamily="34" charset="0"/>
              <a:cs typeface="Arial" panose="020B0604020202020204" pitchFamily="34" charset="0"/>
            </a:rPr>
            <a:t>Development stage</a:t>
          </a:r>
          <a:endParaRPr lang="en-GB" sz="2000" kern="1200" dirty="0">
            <a:solidFill>
              <a:srgbClr val="AD0040"/>
            </a:solidFill>
            <a:latin typeface="Arial" panose="020B0604020202020204" pitchFamily="34" charset="0"/>
            <a:cs typeface="Arial" panose="020B0604020202020204" pitchFamily="34" charset="0"/>
          </a:endParaRPr>
        </a:p>
      </dsp:txBody>
      <dsp:txXfrm>
        <a:off x="825217" y="3305783"/>
        <a:ext cx="2475651" cy="618912"/>
      </dsp:txXfrm>
    </dsp:sp>
    <dsp:sp modelId="{39EB3B13-D826-483D-9B64-95D09F30420D}">
      <dsp:nvSpPr>
        <dsp:cNvPr id="0" name=""/>
        <dsp:cNvSpPr/>
      </dsp:nvSpPr>
      <dsp:spPr>
        <a:xfrm>
          <a:off x="1695821" y="1487921"/>
          <a:ext cx="928369" cy="928369"/>
        </a:xfrm>
        <a:prstGeom prst="ellipse">
          <a:avLst/>
        </a:prstGeom>
        <a:solidFill>
          <a:srgbClr val="AD00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End-user input</a:t>
          </a:r>
          <a:endParaRPr lang="en-GB" sz="1200" kern="1200" dirty="0"/>
        </a:p>
      </dsp:txBody>
      <dsp:txXfrm>
        <a:off x="1831777" y="1623877"/>
        <a:ext cx="656457" cy="656457"/>
      </dsp:txXfrm>
    </dsp:sp>
    <dsp:sp modelId="{2F35308C-66E2-47AC-8027-4CDA72522617}">
      <dsp:nvSpPr>
        <dsp:cNvPr id="0" name=""/>
        <dsp:cNvSpPr/>
      </dsp:nvSpPr>
      <dsp:spPr>
        <a:xfrm>
          <a:off x="1031521" y="791437"/>
          <a:ext cx="928369" cy="928369"/>
        </a:xfrm>
        <a:prstGeom prst="ellipse">
          <a:avLst/>
        </a:prstGeom>
        <a:solidFill>
          <a:srgbClr val="AD00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Specialist expertise</a:t>
          </a:r>
          <a:endParaRPr lang="en-GB" sz="1200" kern="1200" dirty="0"/>
        </a:p>
      </dsp:txBody>
      <dsp:txXfrm>
        <a:off x="1167477" y="927393"/>
        <a:ext cx="656457" cy="656457"/>
      </dsp:txXfrm>
    </dsp:sp>
    <dsp:sp modelId="{2D9AA12A-5ECC-42C2-A3E3-CFC3F58C480F}">
      <dsp:nvSpPr>
        <dsp:cNvPr id="0" name=""/>
        <dsp:cNvSpPr/>
      </dsp:nvSpPr>
      <dsp:spPr>
        <a:xfrm>
          <a:off x="1952628" y="565999"/>
          <a:ext cx="984155" cy="930328"/>
        </a:xfrm>
        <a:prstGeom prst="ellipse">
          <a:avLst/>
        </a:prstGeom>
        <a:solidFill>
          <a:srgbClr val="AD00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t>Benefits and data analysis</a:t>
          </a:r>
          <a:endParaRPr lang="en-GB" sz="1200" kern="1200" dirty="0"/>
        </a:p>
      </dsp:txBody>
      <dsp:txXfrm>
        <a:off x="2096754" y="702242"/>
        <a:ext cx="695903" cy="657842"/>
      </dsp:txXfrm>
    </dsp:sp>
    <dsp:sp modelId="{7783AD04-D468-4DDD-9DDD-6754BECE7B78}">
      <dsp:nvSpPr>
        <dsp:cNvPr id="0" name=""/>
        <dsp:cNvSpPr/>
      </dsp:nvSpPr>
      <dsp:spPr>
        <a:xfrm>
          <a:off x="652286" y="408508"/>
          <a:ext cx="2847968" cy="2181930"/>
        </a:xfrm>
        <a:prstGeom prst="funnel">
          <a:avLst/>
        </a:prstGeom>
        <a:solidFill>
          <a:schemeClr val="lt1">
            <a:alpha val="40000"/>
            <a:hueOff val="0"/>
            <a:satOff val="0"/>
            <a:lumOff val="0"/>
            <a:alphaOff val="0"/>
          </a:schemeClr>
        </a:solidFill>
        <a:ln w="6350" cap="flat" cmpd="sng" algn="ctr">
          <a:solidFill>
            <a:srgbClr val="AD0040"/>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70F978A-AC9E-48E9-9075-94E8216C655E}" type="datetimeFigureOut">
              <a:rPr lang="en-GB" smtClean="0"/>
              <a:t>14/03/2016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31D9063-593B-4B95-B32C-B8F8E1F153A4}" type="slidenum">
              <a:rPr lang="en-GB" smtClean="0"/>
              <a:t>‹#›</a:t>
            </a:fld>
            <a:endParaRPr lang="en-GB"/>
          </a:p>
        </p:txBody>
      </p:sp>
    </p:spTree>
    <p:extLst>
      <p:ext uri="{BB962C8B-B14F-4D97-AF65-F5344CB8AC3E}">
        <p14:creationId xmlns:p14="http://schemas.microsoft.com/office/powerpoint/2010/main" val="1265100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1D9063-593B-4B95-B32C-B8F8E1F153A4}" type="slidenum">
              <a:rPr lang="en-GB" smtClean="0"/>
              <a:t>1</a:t>
            </a:fld>
            <a:endParaRPr lang="en-GB"/>
          </a:p>
        </p:txBody>
      </p:sp>
    </p:spTree>
    <p:extLst>
      <p:ext uri="{BB962C8B-B14F-4D97-AF65-F5344CB8AC3E}">
        <p14:creationId xmlns:p14="http://schemas.microsoft.com/office/powerpoint/2010/main" val="3808043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1D9063-593B-4B95-B32C-B8F8E1F153A4}" type="slidenum">
              <a:rPr lang="en-GB" smtClean="0"/>
              <a:t>2</a:t>
            </a:fld>
            <a:endParaRPr lang="en-GB"/>
          </a:p>
        </p:txBody>
      </p:sp>
    </p:spTree>
    <p:extLst>
      <p:ext uri="{BB962C8B-B14F-4D97-AF65-F5344CB8AC3E}">
        <p14:creationId xmlns:p14="http://schemas.microsoft.com/office/powerpoint/2010/main" val="2273805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1D9063-593B-4B95-B32C-B8F8E1F153A4}" type="slidenum">
              <a:rPr lang="en-GB" smtClean="0"/>
              <a:t>3</a:t>
            </a:fld>
            <a:endParaRPr lang="en-GB"/>
          </a:p>
        </p:txBody>
      </p:sp>
    </p:spTree>
    <p:extLst>
      <p:ext uri="{BB962C8B-B14F-4D97-AF65-F5344CB8AC3E}">
        <p14:creationId xmlns:p14="http://schemas.microsoft.com/office/powerpoint/2010/main" val="3017190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6788"/>
            <a:ext cx="5438775" cy="4414104"/>
          </a:xfrm>
        </p:spPr>
        <p:txBody>
          <a:bodyPr/>
          <a:lstStyle/>
          <a:p>
            <a:r>
              <a:rPr lang="en-GB" b="1" dirty="0" smtClean="0"/>
              <a:t>Case base </a:t>
            </a:r>
            <a:r>
              <a:rPr lang="en-GB" b="0" dirty="0" smtClean="0"/>
              <a:t>concept had been tried before</a:t>
            </a:r>
            <a:r>
              <a:rPr lang="en-GB" b="0" baseline="0" dirty="0" smtClean="0"/>
              <a:t> on our previous</a:t>
            </a:r>
            <a:r>
              <a:rPr lang="en-GB" b="0" dirty="0" smtClean="0"/>
              <a:t> knowledge base </a:t>
            </a:r>
            <a:r>
              <a:rPr lang="en-GB" b="0" baseline="0" dirty="0" smtClean="0"/>
              <a:t>KRIB, but rather than replicating what existed, a new approach was taken. A working group was formed to identify how each case base should be structured.</a:t>
            </a:r>
            <a:endParaRPr lang="en-GB" b="1" dirty="0" smtClean="0"/>
          </a:p>
          <a:p>
            <a:endParaRPr lang="en-GB" b="1" dirty="0" smtClean="0"/>
          </a:p>
          <a:p>
            <a:r>
              <a:rPr lang="en-GB" b="1" dirty="0" smtClean="0"/>
              <a:t>How</a:t>
            </a:r>
            <a:r>
              <a:rPr lang="en-GB" b="1" baseline="0" dirty="0" smtClean="0"/>
              <a:t> content creation works </a:t>
            </a:r>
          </a:p>
          <a:p>
            <a:pPr marL="171450" indent="-171450">
              <a:buFont typeface="Arial" pitchFamily="34" charset="0"/>
              <a:buChar char="•"/>
            </a:pPr>
            <a:endParaRPr lang="en-GB" baseline="0" dirty="0" smtClean="0"/>
          </a:p>
          <a:p>
            <a:pPr marL="171450" indent="-171450">
              <a:buFont typeface="Arial" pitchFamily="34" charset="0"/>
              <a:buChar char="•"/>
            </a:pPr>
            <a:r>
              <a:rPr lang="en-GB" b="1" baseline="0" dirty="0" smtClean="0"/>
              <a:t>Data analysis – </a:t>
            </a:r>
            <a:r>
              <a:rPr lang="en-GB" baseline="0" dirty="0" smtClean="0"/>
              <a:t>first step. Analysing where there is a need for greater accuracy and consistency of knowledge, to deliver commercial savings. In a nutshell, the answer is ‘across the board’ – but we can look at error rates, costings, customer satisfaction, </a:t>
            </a:r>
            <a:r>
              <a:rPr lang="en-GB" baseline="0" dirty="0" err="1" smtClean="0"/>
              <a:t>etc</a:t>
            </a:r>
            <a:r>
              <a:rPr lang="en-GB" baseline="0" dirty="0" smtClean="0"/>
              <a:t> to see where priority lies.</a:t>
            </a:r>
          </a:p>
          <a:p>
            <a:pPr marL="171450" indent="-171450">
              <a:buFont typeface="Arial" pitchFamily="34" charset="0"/>
              <a:buChar char="•"/>
            </a:pPr>
            <a:endParaRPr lang="en-GB" baseline="0" dirty="0" smtClean="0"/>
          </a:p>
          <a:p>
            <a:pPr marL="171450" indent="-171450">
              <a:buFont typeface="Arial" pitchFamily="34" charset="0"/>
              <a:buChar char="•"/>
            </a:pPr>
            <a:r>
              <a:rPr lang="en-GB" b="1" baseline="0" dirty="0" smtClean="0"/>
              <a:t>Specialist expertise </a:t>
            </a:r>
            <a:r>
              <a:rPr lang="en-GB" baseline="0" dirty="0" smtClean="0"/>
              <a:t>– gather the people needed to create the knowledge. A working group containing Maintenance Surveyors, Contracts Managers, Senior Client Services Manager, Support Worker, Service Support Advisor and Customer Service Partner.  Identify what the topic is, what are the essential questions, what are the different scenarios that might come up in different tenure types or geographical regions? </a:t>
            </a:r>
          </a:p>
          <a:p>
            <a:pPr marL="171450" indent="-171450">
              <a:buFont typeface="Arial" pitchFamily="34" charset="0"/>
              <a:buChar char="•"/>
            </a:pPr>
            <a:endParaRPr lang="en-GB" baseline="0" dirty="0" smtClean="0"/>
          </a:p>
          <a:p>
            <a:pPr marL="171450" indent="-171450">
              <a:buFont typeface="Arial" pitchFamily="34" charset="0"/>
              <a:buChar char="•"/>
            </a:pPr>
            <a:r>
              <a:rPr lang="en-GB" b="1" baseline="0" dirty="0" smtClean="0"/>
              <a:t>End user input </a:t>
            </a:r>
            <a:r>
              <a:rPr lang="en-GB" baseline="0" dirty="0" smtClean="0"/>
              <a:t>– involving the staff themselves. Getting their input in developing content, evolving existing content. ‘Make a Suggestion’ button.</a:t>
            </a:r>
          </a:p>
          <a:p>
            <a:endParaRPr lang="en-GB" baseline="0" dirty="0" smtClean="0"/>
          </a:p>
          <a:p>
            <a:r>
              <a:rPr lang="en-GB" dirty="0" smtClean="0"/>
              <a:t>All</a:t>
            </a:r>
            <a:r>
              <a:rPr lang="en-GB" baseline="0" dirty="0" smtClean="0"/>
              <a:t> of this is combined into a single flowchart, which is designed to map out the questions that our CSAs need to capture the answers to. </a:t>
            </a:r>
          </a:p>
          <a:p>
            <a:endParaRPr lang="en-GB" dirty="0"/>
          </a:p>
        </p:txBody>
      </p:sp>
      <p:sp>
        <p:nvSpPr>
          <p:cNvPr id="4" name="Slide Number Placeholder 3"/>
          <p:cNvSpPr>
            <a:spLocks noGrp="1"/>
          </p:cNvSpPr>
          <p:nvPr>
            <p:ph type="sldNum" sz="quarter" idx="10"/>
          </p:nvPr>
        </p:nvSpPr>
        <p:spPr/>
        <p:txBody>
          <a:bodyPr/>
          <a:lstStyle/>
          <a:p>
            <a:fld id="{331D9063-593B-4B95-B32C-B8F8E1F153A4}" type="slidenum">
              <a:rPr lang="en-GB" smtClean="0"/>
              <a:t>4</a:t>
            </a:fld>
            <a:endParaRPr lang="en-GB"/>
          </a:p>
        </p:txBody>
      </p:sp>
    </p:spTree>
    <p:extLst>
      <p:ext uri="{BB962C8B-B14F-4D97-AF65-F5344CB8AC3E}">
        <p14:creationId xmlns:p14="http://schemas.microsoft.com/office/powerpoint/2010/main" val="3476572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1D9063-593B-4B95-B32C-B8F8E1F153A4}" type="slidenum">
              <a:rPr lang="en-GB" smtClean="0"/>
              <a:t>5</a:t>
            </a:fld>
            <a:endParaRPr lang="en-GB"/>
          </a:p>
        </p:txBody>
      </p:sp>
    </p:spTree>
    <p:extLst>
      <p:ext uri="{BB962C8B-B14F-4D97-AF65-F5344CB8AC3E}">
        <p14:creationId xmlns:p14="http://schemas.microsoft.com/office/powerpoint/2010/main" val="3837100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1D9063-593B-4B95-B32C-B8F8E1F153A4}" type="slidenum">
              <a:rPr lang="en-GB" smtClean="0"/>
              <a:t>6</a:t>
            </a:fld>
            <a:endParaRPr lang="en-GB"/>
          </a:p>
        </p:txBody>
      </p:sp>
    </p:spTree>
    <p:extLst>
      <p:ext uri="{BB962C8B-B14F-4D97-AF65-F5344CB8AC3E}">
        <p14:creationId xmlns:p14="http://schemas.microsoft.com/office/powerpoint/2010/main" val="2426675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1D9063-593B-4B95-B32C-B8F8E1F153A4}" type="slidenum">
              <a:rPr lang="en-GB" smtClean="0"/>
              <a:t>7</a:t>
            </a:fld>
            <a:endParaRPr lang="en-GB"/>
          </a:p>
        </p:txBody>
      </p:sp>
    </p:spTree>
    <p:extLst>
      <p:ext uri="{BB962C8B-B14F-4D97-AF65-F5344CB8AC3E}">
        <p14:creationId xmlns:p14="http://schemas.microsoft.com/office/powerpoint/2010/main" val="2515993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1D9063-593B-4B95-B32C-B8F8E1F153A4}" type="slidenum">
              <a:rPr lang="en-GB" smtClean="0"/>
              <a:t>8</a:t>
            </a:fld>
            <a:endParaRPr lang="en-GB"/>
          </a:p>
        </p:txBody>
      </p:sp>
    </p:spTree>
    <p:extLst>
      <p:ext uri="{BB962C8B-B14F-4D97-AF65-F5344CB8AC3E}">
        <p14:creationId xmlns:p14="http://schemas.microsoft.com/office/powerpoint/2010/main" val="1877417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F217707-D51E-4D9C-8A06-B79587BECE05}" type="datetimeFigureOut">
              <a:rPr lang="en-GB" smtClean="0"/>
              <a:t>14/03/2016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40CA42-316E-4E77-85B8-119302BC13EE}" type="slidenum">
              <a:rPr lang="en-GB" smtClean="0"/>
              <a:t>‹#›</a:t>
            </a:fld>
            <a:endParaRPr lang="en-GB"/>
          </a:p>
        </p:txBody>
      </p:sp>
    </p:spTree>
    <p:extLst>
      <p:ext uri="{BB962C8B-B14F-4D97-AF65-F5344CB8AC3E}">
        <p14:creationId xmlns:p14="http://schemas.microsoft.com/office/powerpoint/2010/main" val="2741591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217707-D51E-4D9C-8A06-B79587BECE05}" type="datetimeFigureOut">
              <a:rPr lang="en-GB" smtClean="0"/>
              <a:t>14/03/2016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40CA42-316E-4E77-85B8-119302BC13EE}" type="slidenum">
              <a:rPr lang="en-GB" smtClean="0"/>
              <a:t>‹#›</a:t>
            </a:fld>
            <a:endParaRPr lang="en-GB"/>
          </a:p>
        </p:txBody>
      </p:sp>
    </p:spTree>
    <p:extLst>
      <p:ext uri="{BB962C8B-B14F-4D97-AF65-F5344CB8AC3E}">
        <p14:creationId xmlns:p14="http://schemas.microsoft.com/office/powerpoint/2010/main" val="3103714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217707-D51E-4D9C-8A06-B79587BECE05}" type="datetimeFigureOut">
              <a:rPr lang="en-GB" smtClean="0"/>
              <a:t>14/03/2016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40CA42-316E-4E77-85B8-119302BC13EE}" type="slidenum">
              <a:rPr lang="en-GB" smtClean="0"/>
              <a:t>‹#›</a:t>
            </a:fld>
            <a:endParaRPr lang="en-GB"/>
          </a:p>
        </p:txBody>
      </p:sp>
    </p:spTree>
    <p:extLst>
      <p:ext uri="{BB962C8B-B14F-4D97-AF65-F5344CB8AC3E}">
        <p14:creationId xmlns:p14="http://schemas.microsoft.com/office/powerpoint/2010/main" val="4152302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217707-D51E-4D9C-8A06-B79587BECE05}" type="datetimeFigureOut">
              <a:rPr lang="en-GB" smtClean="0"/>
              <a:t>14/03/2016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40CA42-316E-4E77-85B8-119302BC13EE}" type="slidenum">
              <a:rPr lang="en-GB" smtClean="0"/>
              <a:t>‹#›</a:t>
            </a:fld>
            <a:endParaRPr lang="en-GB"/>
          </a:p>
        </p:txBody>
      </p:sp>
    </p:spTree>
    <p:extLst>
      <p:ext uri="{BB962C8B-B14F-4D97-AF65-F5344CB8AC3E}">
        <p14:creationId xmlns:p14="http://schemas.microsoft.com/office/powerpoint/2010/main" val="123799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217707-D51E-4D9C-8A06-B79587BECE05}" type="datetimeFigureOut">
              <a:rPr lang="en-GB" smtClean="0"/>
              <a:t>14/03/2016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40CA42-316E-4E77-85B8-119302BC13EE}" type="slidenum">
              <a:rPr lang="en-GB" smtClean="0"/>
              <a:t>‹#›</a:t>
            </a:fld>
            <a:endParaRPr lang="en-GB"/>
          </a:p>
        </p:txBody>
      </p:sp>
    </p:spTree>
    <p:extLst>
      <p:ext uri="{BB962C8B-B14F-4D97-AF65-F5344CB8AC3E}">
        <p14:creationId xmlns:p14="http://schemas.microsoft.com/office/powerpoint/2010/main" val="88680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F217707-D51E-4D9C-8A06-B79587BECE05}" type="datetimeFigureOut">
              <a:rPr lang="en-GB" smtClean="0"/>
              <a:t>14/03/2016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40CA42-316E-4E77-85B8-119302BC13EE}" type="slidenum">
              <a:rPr lang="en-GB" smtClean="0"/>
              <a:t>‹#›</a:t>
            </a:fld>
            <a:endParaRPr lang="en-GB"/>
          </a:p>
        </p:txBody>
      </p:sp>
    </p:spTree>
    <p:extLst>
      <p:ext uri="{BB962C8B-B14F-4D97-AF65-F5344CB8AC3E}">
        <p14:creationId xmlns:p14="http://schemas.microsoft.com/office/powerpoint/2010/main" val="3747357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F217707-D51E-4D9C-8A06-B79587BECE05}" type="datetimeFigureOut">
              <a:rPr lang="en-GB" smtClean="0"/>
              <a:t>14/03/2016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540CA42-316E-4E77-85B8-119302BC13EE}" type="slidenum">
              <a:rPr lang="en-GB" smtClean="0"/>
              <a:t>‹#›</a:t>
            </a:fld>
            <a:endParaRPr lang="en-GB"/>
          </a:p>
        </p:txBody>
      </p:sp>
    </p:spTree>
    <p:extLst>
      <p:ext uri="{BB962C8B-B14F-4D97-AF65-F5344CB8AC3E}">
        <p14:creationId xmlns:p14="http://schemas.microsoft.com/office/powerpoint/2010/main" val="391644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F217707-D51E-4D9C-8A06-B79587BECE05}" type="datetimeFigureOut">
              <a:rPr lang="en-GB" smtClean="0"/>
              <a:t>14/03/2016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540CA42-316E-4E77-85B8-119302BC13EE}" type="slidenum">
              <a:rPr lang="en-GB" smtClean="0"/>
              <a:t>‹#›</a:t>
            </a:fld>
            <a:endParaRPr lang="en-GB"/>
          </a:p>
        </p:txBody>
      </p:sp>
    </p:spTree>
    <p:extLst>
      <p:ext uri="{BB962C8B-B14F-4D97-AF65-F5344CB8AC3E}">
        <p14:creationId xmlns:p14="http://schemas.microsoft.com/office/powerpoint/2010/main" val="1186743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217707-D51E-4D9C-8A06-B79587BECE05}" type="datetimeFigureOut">
              <a:rPr lang="en-GB" smtClean="0"/>
              <a:t>14/03/2016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540CA42-316E-4E77-85B8-119302BC13EE}" type="slidenum">
              <a:rPr lang="en-GB" smtClean="0"/>
              <a:t>‹#›</a:t>
            </a:fld>
            <a:endParaRPr lang="en-GB"/>
          </a:p>
        </p:txBody>
      </p:sp>
    </p:spTree>
    <p:extLst>
      <p:ext uri="{BB962C8B-B14F-4D97-AF65-F5344CB8AC3E}">
        <p14:creationId xmlns:p14="http://schemas.microsoft.com/office/powerpoint/2010/main" val="2140892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217707-D51E-4D9C-8A06-B79587BECE05}" type="datetimeFigureOut">
              <a:rPr lang="en-GB" smtClean="0"/>
              <a:t>14/03/2016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40CA42-316E-4E77-85B8-119302BC13EE}" type="slidenum">
              <a:rPr lang="en-GB" smtClean="0"/>
              <a:t>‹#›</a:t>
            </a:fld>
            <a:endParaRPr lang="en-GB"/>
          </a:p>
        </p:txBody>
      </p:sp>
    </p:spTree>
    <p:extLst>
      <p:ext uri="{BB962C8B-B14F-4D97-AF65-F5344CB8AC3E}">
        <p14:creationId xmlns:p14="http://schemas.microsoft.com/office/powerpoint/2010/main" val="2642321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217707-D51E-4D9C-8A06-B79587BECE05}" type="datetimeFigureOut">
              <a:rPr lang="en-GB" smtClean="0"/>
              <a:t>14/03/2016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40CA42-316E-4E77-85B8-119302BC13EE}" type="slidenum">
              <a:rPr lang="en-GB" smtClean="0"/>
              <a:t>‹#›</a:t>
            </a:fld>
            <a:endParaRPr lang="en-GB"/>
          </a:p>
        </p:txBody>
      </p:sp>
    </p:spTree>
    <p:extLst>
      <p:ext uri="{BB962C8B-B14F-4D97-AF65-F5344CB8AC3E}">
        <p14:creationId xmlns:p14="http://schemas.microsoft.com/office/powerpoint/2010/main" val="3321592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3000">
              <a:schemeClr val="bg1"/>
            </a:gs>
            <a:gs pos="74000">
              <a:srgbClr val="FFCDCE"/>
            </a:gs>
            <a:gs pos="83000">
              <a:srgbClr val="FFCDCE"/>
            </a:gs>
            <a:gs pos="100000">
              <a:srgbClr val="FFCDCE"/>
            </a:gs>
          </a:gsLst>
          <a:lin ang="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217707-D51E-4D9C-8A06-B79587BECE05}" type="datetimeFigureOut">
              <a:rPr lang="en-GB" smtClean="0"/>
              <a:t>14/03/2016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40CA42-316E-4E77-85B8-119302BC13EE}" type="slidenum">
              <a:rPr lang="en-GB" smtClean="0"/>
              <a:t>‹#›</a:t>
            </a:fld>
            <a:endParaRPr lang="en-GB"/>
          </a:p>
        </p:txBody>
      </p:sp>
    </p:spTree>
    <p:extLst>
      <p:ext uri="{BB962C8B-B14F-4D97-AF65-F5344CB8AC3E}">
        <p14:creationId xmlns:p14="http://schemas.microsoft.com/office/powerpoint/2010/main" val="521288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homegroup.org.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www.homegroup.org.uk/"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www.homegroup.org.uk/"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www.homegroup.org.uk/" TargetMode="External"/><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Layout" Target="../diagrams/layout1.xml"/><Relationship Id="rId11" Type="http://schemas.openxmlformats.org/officeDocument/2006/relationships/image" Target="../media/image6.png"/><Relationship Id="rId5" Type="http://schemas.openxmlformats.org/officeDocument/2006/relationships/diagramData" Target="../diagrams/data1.xml"/><Relationship Id="rId10" Type="http://schemas.openxmlformats.org/officeDocument/2006/relationships/image" Target="../media/image5.png"/><Relationship Id="rId4" Type="http://schemas.openxmlformats.org/officeDocument/2006/relationships/image" Target="../media/image1.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1.png"/><Relationship Id="rId4" Type="http://schemas.openxmlformats.org/officeDocument/2006/relationships/hyperlink" Target="http://www.homegroup.org.uk/"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homegroup.org.uk/"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www.homegroup.org.uk/"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www.homegroup.org.uk/"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8" descr="Home Logo">
            <a:hlinkClick r:id="rId3" tooltip="Home"/>
          </p:cNvPr>
          <p:cNvPicPr>
            <a:picLocks noChangeAspect="1" noChangeArrowheads="1"/>
          </p:cNvPicPr>
          <p:nvPr/>
        </p:nvPicPr>
        <p:blipFill>
          <a:blip r:embed="rId4">
            <a:extLst>
              <a:ext uri="{28A0092B-C50C-407E-A947-70E740481C1C}">
                <a14:useLocalDpi xmlns:a14="http://schemas.microsoft.com/office/drawing/2010/main" val="0"/>
              </a:ext>
            </a:extLst>
          </a:blip>
          <a:srcRect l="11375" r="15581" b="30084"/>
          <a:stretch>
            <a:fillRect/>
          </a:stretch>
        </p:blipFill>
        <p:spPr bwMode="auto">
          <a:xfrm>
            <a:off x="367302" y="327370"/>
            <a:ext cx="131127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196281"/>
            <a:ext cx="12193840" cy="3664389"/>
          </a:xfrm>
          <a:prstGeom prst="rect">
            <a:avLst/>
          </a:prstGeom>
        </p:spPr>
      </p:pic>
      <p:cxnSp>
        <p:nvCxnSpPr>
          <p:cNvPr id="8" name="Straight Connector 7"/>
          <p:cNvCxnSpPr/>
          <p:nvPr/>
        </p:nvCxnSpPr>
        <p:spPr>
          <a:xfrm>
            <a:off x="471189" y="2188270"/>
            <a:ext cx="9651356" cy="13734"/>
          </a:xfrm>
          <a:prstGeom prst="line">
            <a:avLst/>
          </a:prstGeom>
          <a:ln w="31750">
            <a:solidFill>
              <a:srgbClr val="33748E"/>
            </a:solidFill>
          </a:ln>
        </p:spPr>
        <p:style>
          <a:lnRef idx="1">
            <a:schemeClr val="accent1"/>
          </a:lnRef>
          <a:fillRef idx="0">
            <a:schemeClr val="accent1"/>
          </a:fillRef>
          <a:effectRef idx="0">
            <a:schemeClr val="accent1"/>
          </a:effectRef>
          <a:fontRef idx="minor">
            <a:schemeClr val="tx1"/>
          </a:fontRef>
        </p:style>
      </p:cxnSp>
      <p:sp>
        <p:nvSpPr>
          <p:cNvPr id="9" name="Subtitle 2"/>
          <p:cNvSpPr txBox="1">
            <a:spLocks/>
          </p:cNvSpPr>
          <p:nvPr/>
        </p:nvSpPr>
        <p:spPr bwMode="auto">
          <a:xfrm>
            <a:off x="363547" y="1572835"/>
            <a:ext cx="10178730" cy="61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buFont typeface="Arial" panose="020B0604020202020204" pitchFamily="34" charset="0"/>
              <a:buNone/>
            </a:pPr>
            <a:r>
              <a:rPr lang="en-GB" altLang="en-US" sz="2800" dirty="0" smtClean="0">
                <a:solidFill>
                  <a:srgbClr val="33748E"/>
                </a:solidFill>
                <a:latin typeface="Arial" panose="020B0604020202020204" pitchFamily="34" charset="0"/>
              </a:rPr>
              <a:t>Taking an Innovative Approach to Knowledge Management</a:t>
            </a:r>
          </a:p>
          <a:p>
            <a:pPr eaLnBrk="1" hangingPunct="1">
              <a:spcBef>
                <a:spcPct val="20000"/>
              </a:spcBef>
              <a:buFont typeface="Arial" panose="020B0604020202020204" pitchFamily="34" charset="0"/>
              <a:buNone/>
            </a:pPr>
            <a:endParaRPr lang="en-GB" altLang="en-US" sz="1100" dirty="0" smtClean="0">
              <a:solidFill>
                <a:srgbClr val="33748E"/>
              </a:solidFill>
              <a:latin typeface="Arial" panose="020B0604020202020204" pitchFamily="34" charset="0"/>
            </a:endParaRPr>
          </a:p>
        </p:txBody>
      </p:sp>
    </p:spTree>
    <p:extLst>
      <p:ext uri="{BB962C8B-B14F-4D97-AF65-F5344CB8AC3E}">
        <p14:creationId xmlns:p14="http://schemas.microsoft.com/office/powerpoint/2010/main" val="1776042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1690385" y="673510"/>
            <a:ext cx="9651356" cy="13734"/>
          </a:xfrm>
          <a:prstGeom prst="line">
            <a:avLst/>
          </a:prstGeom>
          <a:ln w="31750">
            <a:solidFill>
              <a:srgbClr val="33748E"/>
            </a:solidFill>
          </a:ln>
        </p:spPr>
        <p:style>
          <a:lnRef idx="1">
            <a:schemeClr val="accent1"/>
          </a:lnRef>
          <a:fillRef idx="0">
            <a:schemeClr val="accent1"/>
          </a:fillRef>
          <a:effectRef idx="0">
            <a:schemeClr val="accent1"/>
          </a:effectRef>
          <a:fontRef idx="minor">
            <a:schemeClr val="tx1"/>
          </a:fontRef>
        </p:style>
      </p:cxnSp>
      <p:pic>
        <p:nvPicPr>
          <p:cNvPr id="7" name="Picture 8" descr="Home Logo">
            <a:hlinkClick r:id="rId3" tooltip="Home"/>
          </p:cNvPr>
          <p:cNvPicPr>
            <a:picLocks noChangeAspect="1" noChangeArrowheads="1"/>
          </p:cNvPicPr>
          <p:nvPr/>
        </p:nvPicPr>
        <p:blipFill>
          <a:blip r:embed="rId4">
            <a:extLst>
              <a:ext uri="{28A0092B-C50C-407E-A947-70E740481C1C}">
                <a14:useLocalDpi xmlns:a14="http://schemas.microsoft.com/office/drawing/2010/main" val="0"/>
              </a:ext>
            </a:extLst>
          </a:blip>
          <a:srcRect l="11375" r="15581" b="30084"/>
          <a:stretch>
            <a:fillRect/>
          </a:stretch>
        </p:blipFill>
        <p:spPr bwMode="auto">
          <a:xfrm>
            <a:off x="200528" y="166248"/>
            <a:ext cx="1203401" cy="68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p:cNvSpPr txBox="1">
            <a:spLocks/>
          </p:cNvSpPr>
          <p:nvPr/>
        </p:nvSpPr>
        <p:spPr bwMode="auto">
          <a:xfrm>
            <a:off x="1617955" y="183216"/>
            <a:ext cx="10178730" cy="504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buFont typeface="Arial" panose="020B0604020202020204" pitchFamily="34" charset="0"/>
              <a:buNone/>
            </a:pPr>
            <a:r>
              <a:rPr lang="en-GB" altLang="en-US" sz="2400" dirty="0" smtClean="0">
                <a:solidFill>
                  <a:srgbClr val="33748E"/>
                </a:solidFill>
                <a:latin typeface="Arial" panose="020B0604020202020204" pitchFamily="34" charset="0"/>
              </a:rPr>
              <a:t>What does Knowledge Management mean for Home Group?</a:t>
            </a:r>
            <a:endParaRPr lang="en-GB" altLang="en-US" sz="1600" dirty="0">
              <a:solidFill>
                <a:srgbClr val="33748E"/>
              </a:solidFill>
              <a:latin typeface="Arial" panose="020B0604020202020204" pitchFamily="34" charset="0"/>
            </a:endParaRPr>
          </a:p>
        </p:txBody>
      </p:sp>
      <p:sp>
        <p:nvSpPr>
          <p:cNvPr id="13" name="Rectangle 3"/>
          <p:cNvSpPr>
            <a:spLocks noChangeArrowheads="1"/>
          </p:cNvSpPr>
          <p:nvPr/>
        </p:nvSpPr>
        <p:spPr bwMode="auto">
          <a:xfrm>
            <a:off x="1460943" y="1457036"/>
            <a:ext cx="10047572"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sz="2400">
                <a:solidFill>
                  <a:schemeClr val="tx1"/>
                </a:solidFill>
                <a:latin typeface="Arial" panose="020B0604020202020204" pitchFamily="34" charset="0"/>
                <a:ea typeface="ヒラギノ角ゴ Pro W3" pitchFamily="19" charset="-128"/>
              </a:defRPr>
            </a:lvl1pPr>
            <a:lvl2pPr marL="742950" indent="-285750" eaLnBrk="0" hangingPunct="0">
              <a:defRPr sz="2400">
                <a:solidFill>
                  <a:schemeClr val="tx1"/>
                </a:solidFill>
                <a:latin typeface="Arial" panose="020B0604020202020204" pitchFamily="34" charset="0"/>
                <a:ea typeface="ヒラギノ角ゴ Pro W3" pitchFamily="19" charset="-128"/>
              </a:defRPr>
            </a:lvl2pPr>
            <a:lvl3pPr marL="1143000" indent="-228600" eaLnBrk="0" hangingPunct="0">
              <a:defRPr sz="2400">
                <a:solidFill>
                  <a:schemeClr val="tx1"/>
                </a:solidFill>
                <a:latin typeface="Arial" panose="020B0604020202020204" pitchFamily="34" charset="0"/>
                <a:ea typeface="ヒラギノ角ゴ Pro W3" pitchFamily="19" charset="-128"/>
              </a:defRPr>
            </a:lvl3pPr>
            <a:lvl4pPr marL="1600200" indent="-228600" eaLnBrk="0" hangingPunct="0">
              <a:defRPr sz="2400">
                <a:solidFill>
                  <a:schemeClr val="tx1"/>
                </a:solidFill>
                <a:latin typeface="Arial" panose="020B0604020202020204" pitchFamily="34" charset="0"/>
                <a:ea typeface="ヒラギノ角ゴ Pro W3" pitchFamily="19" charset="-128"/>
              </a:defRPr>
            </a:lvl4pPr>
            <a:lvl5pPr marL="2057400" indent="-228600" eaLnBrk="0" hangingPunct="0">
              <a:defRPr sz="2400">
                <a:solidFill>
                  <a:schemeClr val="tx1"/>
                </a:solidFill>
                <a:latin typeface="Arial" panose="020B0604020202020204" pitchFamily="34" charset="0"/>
                <a:ea typeface="ヒラギノ角ゴ Pro W3" pitchFamily="19"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9"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9"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9"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9" charset="-128"/>
              </a:defRPr>
            </a:lvl9pPr>
          </a:lstStyle>
          <a:p>
            <a:pPr eaLnBrk="1" hangingPunct="1">
              <a:spcBef>
                <a:spcPct val="20000"/>
              </a:spcBef>
            </a:pPr>
            <a:endParaRPr lang="en-US" altLang="en-US" sz="1200" dirty="0"/>
          </a:p>
          <a:p>
            <a:pPr eaLnBrk="1" hangingPunct="1">
              <a:spcBef>
                <a:spcPct val="20000"/>
              </a:spcBef>
            </a:pPr>
            <a:r>
              <a:rPr lang="en-US" altLang="en-US" sz="2000" dirty="0">
                <a:solidFill>
                  <a:srgbClr val="AD0040"/>
                </a:solidFill>
              </a:rPr>
              <a:t>“</a:t>
            </a:r>
            <a:r>
              <a:rPr lang="en-US" altLang="en-US" sz="2000" b="1" dirty="0">
                <a:solidFill>
                  <a:srgbClr val="AD0040"/>
                </a:solidFill>
              </a:rPr>
              <a:t>Knowledge Management </a:t>
            </a:r>
            <a:r>
              <a:rPr lang="en-US" altLang="en-US" sz="2000" dirty="0">
                <a:solidFill>
                  <a:srgbClr val="AD0040"/>
                </a:solidFill>
              </a:rPr>
              <a:t>is the process of capturing, distributing and effectively using knowledge.” (Davenport)</a:t>
            </a:r>
          </a:p>
          <a:p>
            <a:pPr eaLnBrk="1" hangingPunct="1">
              <a:spcBef>
                <a:spcPct val="20000"/>
              </a:spcBef>
            </a:pPr>
            <a:endParaRPr lang="en-US" altLang="en-US" sz="2000" dirty="0">
              <a:solidFill>
                <a:srgbClr val="AD0040"/>
              </a:solidFill>
            </a:endParaRPr>
          </a:p>
          <a:p>
            <a:pPr eaLnBrk="1" hangingPunct="1">
              <a:spcBef>
                <a:spcPct val="20000"/>
              </a:spcBef>
            </a:pPr>
            <a:endParaRPr lang="en-US" altLang="en-US" sz="2000" dirty="0">
              <a:solidFill>
                <a:srgbClr val="AD0040"/>
              </a:solidFill>
            </a:endParaRPr>
          </a:p>
          <a:p>
            <a:pPr eaLnBrk="1" hangingPunct="1">
              <a:spcBef>
                <a:spcPct val="20000"/>
              </a:spcBef>
            </a:pPr>
            <a:r>
              <a:rPr lang="en-US" altLang="en-US" sz="2000" dirty="0">
                <a:solidFill>
                  <a:srgbClr val="AD0040"/>
                </a:solidFill>
              </a:rPr>
              <a:t>“</a:t>
            </a:r>
            <a:r>
              <a:rPr lang="en-US" altLang="en-US" sz="2000" b="1" dirty="0">
                <a:solidFill>
                  <a:srgbClr val="AD0040"/>
                </a:solidFill>
              </a:rPr>
              <a:t>Knowledge Management </a:t>
            </a:r>
            <a:r>
              <a:rPr lang="en-US" altLang="en-US" sz="2000" dirty="0">
                <a:solidFill>
                  <a:srgbClr val="AD0040"/>
                </a:solidFill>
              </a:rPr>
              <a:t>is a discipline that promotes an integrated approach to identifying, capturing, evaluating, retrieving and sharing all of an enterprise’s information assets. These assets may include databases, documents, policies, procedures and previously captured expertise and experience in individual workers.” (Duhon, Gartner group)</a:t>
            </a:r>
          </a:p>
          <a:p>
            <a:pPr eaLnBrk="1" hangingPunct="1">
              <a:spcBef>
                <a:spcPct val="20000"/>
              </a:spcBef>
            </a:pPr>
            <a:endParaRPr lang="en-US" altLang="en-US" sz="1400" dirty="0"/>
          </a:p>
          <a:p>
            <a:pPr algn="just" eaLnBrk="1" hangingPunct="1">
              <a:spcBef>
                <a:spcPct val="20000"/>
              </a:spcBef>
            </a:pPr>
            <a:r>
              <a:rPr lang="en-US" altLang="en-US" sz="1400" dirty="0"/>
              <a:t>			</a:t>
            </a:r>
          </a:p>
        </p:txBody>
      </p:sp>
    </p:spTree>
    <p:extLst>
      <p:ext uri="{BB962C8B-B14F-4D97-AF65-F5344CB8AC3E}">
        <p14:creationId xmlns:p14="http://schemas.microsoft.com/office/powerpoint/2010/main" val="3968649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1690385" y="673510"/>
            <a:ext cx="9651356" cy="13734"/>
          </a:xfrm>
          <a:prstGeom prst="line">
            <a:avLst/>
          </a:prstGeom>
          <a:ln w="31750">
            <a:solidFill>
              <a:srgbClr val="33748E"/>
            </a:solidFill>
          </a:ln>
        </p:spPr>
        <p:style>
          <a:lnRef idx="1">
            <a:schemeClr val="accent1"/>
          </a:lnRef>
          <a:fillRef idx="0">
            <a:schemeClr val="accent1"/>
          </a:fillRef>
          <a:effectRef idx="0">
            <a:schemeClr val="accent1"/>
          </a:effectRef>
          <a:fontRef idx="minor">
            <a:schemeClr val="tx1"/>
          </a:fontRef>
        </p:style>
      </p:cxnSp>
      <p:pic>
        <p:nvPicPr>
          <p:cNvPr id="7" name="Picture 8" descr="Home Logo">
            <a:hlinkClick r:id="rId3" tooltip="Home"/>
          </p:cNvPr>
          <p:cNvPicPr>
            <a:picLocks noChangeAspect="1" noChangeArrowheads="1"/>
          </p:cNvPicPr>
          <p:nvPr/>
        </p:nvPicPr>
        <p:blipFill>
          <a:blip r:embed="rId4">
            <a:extLst>
              <a:ext uri="{28A0092B-C50C-407E-A947-70E740481C1C}">
                <a14:useLocalDpi xmlns:a14="http://schemas.microsoft.com/office/drawing/2010/main" val="0"/>
              </a:ext>
            </a:extLst>
          </a:blip>
          <a:srcRect l="11375" r="15581" b="30084"/>
          <a:stretch>
            <a:fillRect/>
          </a:stretch>
        </p:blipFill>
        <p:spPr bwMode="auto">
          <a:xfrm>
            <a:off x="200528" y="166248"/>
            <a:ext cx="1203401" cy="68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p:cNvSpPr txBox="1">
            <a:spLocks/>
          </p:cNvSpPr>
          <p:nvPr/>
        </p:nvSpPr>
        <p:spPr bwMode="auto">
          <a:xfrm>
            <a:off x="1617955" y="183216"/>
            <a:ext cx="10178730" cy="504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buFont typeface="Arial" panose="020B0604020202020204" pitchFamily="34" charset="0"/>
              <a:buNone/>
            </a:pPr>
            <a:r>
              <a:rPr lang="en-GB" altLang="en-US" sz="2400" dirty="0" smtClean="0">
                <a:solidFill>
                  <a:srgbClr val="33748E"/>
                </a:solidFill>
                <a:latin typeface="Arial" panose="020B0604020202020204" pitchFamily="34" charset="0"/>
              </a:rPr>
              <a:t>Home Group Introduce Knowledge Management </a:t>
            </a:r>
            <a:endParaRPr lang="en-GB" altLang="en-US" sz="1600" dirty="0">
              <a:solidFill>
                <a:srgbClr val="33748E"/>
              </a:solidFill>
              <a:latin typeface="Arial" panose="020B0604020202020204" pitchFamily="34" charset="0"/>
            </a:endParaRPr>
          </a:p>
        </p:txBody>
      </p:sp>
      <p:grpSp>
        <p:nvGrpSpPr>
          <p:cNvPr id="6" name="Group 5"/>
          <p:cNvGrpSpPr/>
          <p:nvPr/>
        </p:nvGrpSpPr>
        <p:grpSpPr>
          <a:xfrm>
            <a:off x="7433364" y="1394983"/>
            <a:ext cx="3641034" cy="3311159"/>
            <a:chOff x="4644008" y="1341438"/>
            <a:chExt cx="4307904" cy="3887762"/>
          </a:xfrm>
        </p:grpSpPr>
        <p:pic>
          <p:nvPicPr>
            <p:cNvPr id="10" name="Picture 8"/>
            <p:cNvPicPr>
              <a:picLocks noChangeAspect="1" noChangeArrowheads="1"/>
            </p:cNvPicPr>
            <p:nvPr/>
          </p:nvPicPr>
          <p:blipFill>
            <a:blip r:embed="rId5">
              <a:extLst>
                <a:ext uri="{28A0092B-C50C-407E-A947-70E740481C1C}">
                  <a14:useLocalDpi xmlns:a14="http://schemas.microsoft.com/office/drawing/2010/main" val="0"/>
                </a:ext>
              </a:extLst>
            </a:blip>
            <a:srcRect l="27927" t="10902" r="48920" b="81264"/>
            <a:stretch>
              <a:fillRect/>
            </a:stretch>
          </p:blipFill>
          <p:spPr bwMode="auto">
            <a:xfrm>
              <a:off x="5056188" y="1341438"/>
              <a:ext cx="354806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4008" y="2133125"/>
              <a:ext cx="4307904" cy="3096075"/>
            </a:xfrm>
            <a:prstGeom prst="rect">
              <a:avLst/>
            </a:prstGeom>
            <a:solidFill>
              <a:srgbClr val="FFFFFF">
                <a:shade val="85000"/>
              </a:srgbClr>
            </a:solidFill>
            <a:ln w="9525">
              <a:noFill/>
              <a:miter lim="800000"/>
              <a:headEnd/>
              <a:tailEnd/>
            </a:ln>
            <a:effectLst>
              <a:outerShdw dist="35921" dir="2700000" algn="ctr" rotWithShape="0">
                <a:schemeClr val="bg2"/>
              </a:outerShdw>
              <a:reflection blurRad="6350" stA="50000" endA="300" endPos="55500" dist="50800" dir="5400000" sy="-100000" algn="bl" rotWithShape="0"/>
            </a:effectLst>
            <a:scene3d>
              <a:camera prst="perspectiveContrastingLeftFacing">
                <a:rot lat="540000" lon="2100000" rev="0"/>
              </a:camera>
              <a:lightRig rig="soft" dir="t"/>
            </a:scene3d>
            <a:sp3d contourW="12700" prstMaterial="matte">
              <a:bevelT w="63500" h="50800"/>
              <a:contourClr>
                <a:srgbClr val="C0C0C0"/>
              </a:contourClr>
            </a:sp3d>
            <a:extLst/>
          </p:spPr>
        </p:pic>
      </p:grpSp>
      <p:sp>
        <p:nvSpPr>
          <p:cNvPr id="12" name="Rectangle 3"/>
          <p:cNvSpPr>
            <a:spLocks noChangeArrowheads="1"/>
          </p:cNvSpPr>
          <p:nvPr/>
        </p:nvSpPr>
        <p:spPr bwMode="auto">
          <a:xfrm>
            <a:off x="1128343" y="1394983"/>
            <a:ext cx="5170857" cy="4060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sz="2400">
                <a:solidFill>
                  <a:schemeClr val="tx1"/>
                </a:solidFill>
                <a:latin typeface="Arial" panose="020B0604020202020204" pitchFamily="34" charset="0"/>
                <a:ea typeface="ヒラギノ角ゴ Pro W3" pitchFamily="19" charset="-128"/>
              </a:defRPr>
            </a:lvl1pPr>
            <a:lvl2pPr marL="742950" indent="-285750" eaLnBrk="0" hangingPunct="0">
              <a:defRPr sz="2400">
                <a:solidFill>
                  <a:schemeClr val="tx1"/>
                </a:solidFill>
                <a:latin typeface="Arial" panose="020B0604020202020204" pitchFamily="34" charset="0"/>
                <a:ea typeface="ヒラギノ角ゴ Pro W3" pitchFamily="19" charset="-128"/>
              </a:defRPr>
            </a:lvl2pPr>
            <a:lvl3pPr marL="1143000" indent="-228600" eaLnBrk="0" hangingPunct="0">
              <a:defRPr sz="2400">
                <a:solidFill>
                  <a:schemeClr val="tx1"/>
                </a:solidFill>
                <a:latin typeface="Arial" panose="020B0604020202020204" pitchFamily="34" charset="0"/>
                <a:ea typeface="ヒラギノ角ゴ Pro W3" pitchFamily="19" charset="-128"/>
              </a:defRPr>
            </a:lvl3pPr>
            <a:lvl4pPr marL="1600200" indent="-228600" eaLnBrk="0" hangingPunct="0">
              <a:defRPr sz="2400">
                <a:solidFill>
                  <a:schemeClr val="tx1"/>
                </a:solidFill>
                <a:latin typeface="Arial" panose="020B0604020202020204" pitchFamily="34" charset="0"/>
                <a:ea typeface="ヒラギノ角ゴ Pro W3" pitchFamily="19" charset="-128"/>
              </a:defRPr>
            </a:lvl4pPr>
            <a:lvl5pPr marL="2057400" indent="-228600" eaLnBrk="0" hangingPunct="0">
              <a:defRPr sz="2400">
                <a:solidFill>
                  <a:schemeClr val="tx1"/>
                </a:solidFill>
                <a:latin typeface="Arial" panose="020B0604020202020204" pitchFamily="34" charset="0"/>
                <a:ea typeface="ヒラギノ角ゴ Pro W3" pitchFamily="19"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9"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9"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9"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9" charset="-128"/>
              </a:defRPr>
            </a:lvl9pPr>
          </a:lstStyle>
          <a:p>
            <a:pPr marL="0" indent="0" eaLnBrk="1" hangingPunct="1">
              <a:spcBef>
                <a:spcPct val="20000"/>
              </a:spcBef>
            </a:pPr>
            <a:endParaRPr lang="en-US" altLang="en-US" sz="1600" dirty="0"/>
          </a:p>
          <a:p>
            <a:pPr marL="0" indent="0" eaLnBrk="1" hangingPunct="1">
              <a:spcBef>
                <a:spcPct val="20000"/>
              </a:spcBef>
            </a:pPr>
            <a:r>
              <a:rPr lang="en-US" altLang="en-US" sz="1600" dirty="0" smtClean="0">
                <a:solidFill>
                  <a:srgbClr val="AD0040"/>
                </a:solidFill>
              </a:rPr>
              <a:t>January 2013      </a:t>
            </a:r>
          </a:p>
          <a:p>
            <a:pPr marL="0" indent="0" eaLnBrk="1" hangingPunct="1">
              <a:spcBef>
                <a:spcPct val="20000"/>
              </a:spcBef>
            </a:pPr>
            <a:r>
              <a:rPr lang="en-US" altLang="en-US" sz="1600" dirty="0" smtClean="0">
                <a:solidFill>
                  <a:srgbClr val="AD0040"/>
                </a:solidFill>
              </a:rPr>
              <a:t>Multi – channel CSC strategy approved</a:t>
            </a:r>
          </a:p>
          <a:p>
            <a:pPr marL="0" indent="0" eaLnBrk="1" hangingPunct="1">
              <a:spcBef>
                <a:spcPct val="20000"/>
              </a:spcBef>
            </a:pPr>
            <a:endParaRPr lang="en-US" altLang="en-US" sz="1600" dirty="0" smtClean="0">
              <a:solidFill>
                <a:srgbClr val="AD0040"/>
              </a:solidFill>
            </a:endParaRPr>
          </a:p>
          <a:p>
            <a:pPr marL="0" indent="0" eaLnBrk="1" hangingPunct="1">
              <a:spcBef>
                <a:spcPct val="20000"/>
              </a:spcBef>
            </a:pPr>
            <a:r>
              <a:rPr lang="en-US" altLang="en-US" sz="1600" dirty="0" smtClean="0">
                <a:solidFill>
                  <a:srgbClr val="AD0040"/>
                </a:solidFill>
              </a:rPr>
              <a:t>November  2014 </a:t>
            </a:r>
          </a:p>
          <a:p>
            <a:pPr marL="0" indent="0" eaLnBrk="1" hangingPunct="1">
              <a:spcBef>
                <a:spcPct val="20000"/>
              </a:spcBef>
            </a:pPr>
            <a:r>
              <a:rPr lang="en-US" altLang="en-US" sz="1600" dirty="0" smtClean="0">
                <a:solidFill>
                  <a:srgbClr val="AD0040"/>
                </a:solidFill>
              </a:rPr>
              <a:t>Knowledge Management Pilot commences</a:t>
            </a:r>
          </a:p>
          <a:p>
            <a:pPr marL="0" indent="0" eaLnBrk="1" hangingPunct="1">
              <a:spcBef>
                <a:spcPct val="20000"/>
              </a:spcBef>
            </a:pPr>
            <a:endParaRPr lang="en-US" altLang="en-US" sz="1600" dirty="0" smtClean="0">
              <a:solidFill>
                <a:srgbClr val="AD0040"/>
              </a:solidFill>
            </a:endParaRPr>
          </a:p>
          <a:p>
            <a:pPr marL="0" indent="0" eaLnBrk="1" hangingPunct="1">
              <a:spcBef>
                <a:spcPct val="20000"/>
              </a:spcBef>
            </a:pPr>
            <a:r>
              <a:rPr lang="en-US" altLang="en-US" sz="1600" dirty="0" smtClean="0">
                <a:solidFill>
                  <a:srgbClr val="AD0040"/>
                </a:solidFill>
              </a:rPr>
              <a:t>August 2015       </a:t>
            </a:r>
          </a:p>
          <a:p>
            <a:pPr marL="0" indent="0" eaLnBrk="1" hangingPunct="1">
              <a:spcBef>
                <a:spcPct val="20000"/>
              </a:spcBef>
            </a:pPr>
            <a:r>
              <a:rPr lang="en-US" altLang="en-US" sz="1600" dirty="0" smtClean="0">
                <a:solidFill>
                  <a:srgbClr val="AD0040"/>
                </a:solidFill>
              </a:rPr>
              <a:t>Knowledge Management (KMT) moved on premise</a:t>
            </a:r>
          </a:p>
          <a:p>
            <a:pPr marL="0" indent="0" eaLnBrk="1" hangingPunct="1">
              <a:spcBef>
                <a:spcPct val="20000"/>
              </a:spcBef>
            </a:pPr>
            <a:endParaRPr lang="en-US" altLang="en-US" sz="1600" dirty="0" smtClean="0">
              <a:solidFill>
                <a:srgbClr val="AD0040"/>
              </a:solidFill>
            </a:endParaRPr>
          </a:p>
          <a:p>
            <a:pPr marL="0" indent="0" eaLnBrk="1" hangingPunct="1">
              <a:spcBef>
                <a:spcPct val="20000"/>
              </a:spcBef>
            </a:pPr>
            <a:r>
              <a:rPr lang="en-US" altLang="en-US" sz="1600" dirty="0" smtClean="0">
                <a:solidFill>
                  <a:srgbClr val="AD0040"/>
                </a:solidFill>
              </a:rPr>
              <a:t>November 2015  </a:t>
            </a:r>
          </a:p>
          <a:p>
            <a:pPr marL="0" indent="0" eaLnBrk="1" hangingPunct="1">
              <a:spcBef>
                <a:spcPct val="20000"/>
              </a:spcBef>
            </a:pPr>
            <a:r>
              <a:rPr lang="en-US" altLang="en-US" sz="1600" dirty="0" smtClean="0">
                <a:solidFill>
                  <a:srgbClr val="AD0040"/>
                </a:solidFill>
              </a:rPr>
              <a:t>Knowledge Management Phase 2</a:t>
            </a:r>
            <a:endParaRPr lang="en-US" altLang="en-US" sz="1600" dirty="0">
              <a:solidFill>
                <a:srgbClr val="AD0040"/>
              </a:solidFill>
            </a:endParaRPr>
          </a:p>
          <a:p>
            <a:pPr eaLnBrk="1" hangingPunct="1">
              <a:spcBef>
                <a:spcPct val="20000"/>
              </a:spcBef>
            </a:pPr>
            <a:endParaRPr lang="en-US" altLang="en-US" sz="2000" dirty="0">
              <a:solidFill>
                <a:srgbClr val="AD0040"/>
              </a:solidFill>
            </a:endParaRPr>
          </a:p>
          <a:p>
            <a:pPr eaLnBrk="1" hangingPunct="1">
              <a:spcBef>
                <a:spcPct val="20000"/>
              </a:spcBef>
            </a:pPr>
            <a:endParaRPr lang="en-US" altLang="en-US" sz="2000" dirty="0">
              <a:solidFill>
                <a:srgbClr val="AD0040"/>
              </a:solidFill>
            </a:endParaRPr>
          </a:p>
        </p:txBody>
      </p:sp>
    </p:spTree>
    <p:extLst>
      <p:ext uri="{BB962C8B-B14F-4D97-AF65-F5344CB8AC3E}">
        <p14:creationId xmlns:p14="http://schemas.microsoft.com/office/powerpoint/2010/main" val="605325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1690385" y="636565"/>
            <a:ext cx="9651356" cy="13734"/>
          </a:xfrm>
          <a:prstGeom prst="line">
            <a:avLst/>
          </a:prstGeom>
          <a:ln w="31750">
            <a:solidFill>
              <a:srgbClr val="33748E"/>
            </a:solidFill>
          </a:ln>
        </p:spPr>
        <p:style>
          <a:lnRef idx="1">
            <a:schemeClr val="accent1"/>
          </a:lnRef>
          <a:fillRef idx="0">
            <a:schemeClr val="accent1"/>
          </a:fillRef>
          <a:effectRef idx="0">
            <a:schemeClr val="accent1"/>
          </a:effectRef>
          <a:fontRef idx="minor">
            <a:schemeClr val="tx1"/>
          </a:fontRef>
        </p:style>
      </p:cxnSp>
      <p:pic>
        <p:nvPicPr>
          <p:cNvPr id="7" name="Picture 8" descr="Home Logo">
            <a:hlinkClick r:id="rId3" tooltip="Home"/>
          </p:cNvPr>
          <p:cNvPicPr>
            <a:picLocks noChangeAspect="1" noChangeArrowheads="1"/>
          </p:cNvPicPr>
          <p:nvPr/>
        </p:nvPicPr>
        <p:blipFill>
          <a:blip r:embed="rId4">
            <a:extLst>
              <a:ext uri="{28A0092B-C50C-407E-A947-70E740481C1C}">
                <a14:useLocalDpi xmlns:a14="http://schemas.microsoft.com/office/drawing/2010/main" val="0"/>
              </a:ext>
            </a:extLst>
          </a:blip>
          <a:srcRect l="11375" r="15581" b="30084"/>
          <a:stretch>
            <a:fillRect/>
          </a:stretch>
        </p:blipFill>
        <p:spPr bwMode="auto">
          <a:xfrm>
            <a:off x="200528" y="166248"/>
            <a:ext cx="1203401" cy="68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p:cNvSpPr txBox="1">
            <a:spLocks/>
          </p:cNvSpPr>
          <p:nvPr/>
        </p:nvSpPr>
        <p:spPr bwMode="auto">
          <a:xfrm>
            <a:off x="1617955" y="137032"/>
            <a:ext cx="10178730" cy="463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buFont typeface="Arial" panose="020B0604020202020204" pitchFamily="34" charset="0"/>
              <a:buNone/>
            </a:pPr>
            <a:r>
              <a:rPr lang="en-GB" altLang="en-US" sz="2400" dirty="0" smtClean="0">
                <a:solidFill>
                  <a:srgbClr val="33748E"/>
                </a:solidFill>
                <a:latin typeface="Arial" panose="020B0604020202020204" pitchFamily="34" charset="0"/>
              </a:rPr>
              <a:t>Creation of Guided Helps</a:t>
            </a:r>
          </a:p>
        </p:txBody>
      </p:sp>
      <p:graphicFrame>
        <p:nvGraphicFramePr>
          <p:cNvPr id="5" name="Content Placeholder 3"/>
          <p:cNvGraphicFramePr>
            <a:graphicFrameLocks/>
          </p:cNvGraphicFramePr>
          <p:nvPr>
            <p:extLst>
              <p:ext uri="{D42A27DB-BD31-4B8C-83A1-F6EECF244321}">
                <p14:modId xmlns:p14="http://schemas.microsoft.com/office/powerpoint/2010/main" val="766580998"/>
              </p:ext>
            </p:extLst>
          </p:nvPr>
        </p:nvGraphicFramePr>
        <p:xfrm>
          <a:off x="36920" y="1441740"/>
          <a:ext cx="4126086" cy="40816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0093" t="10207" r="18727" b="3936"/>
          <a:stretch/>
        </p:blipFill>
        <p:spPr bwMode="auto">
          <a:xfrm>
            <a:off x="4405883" y="1788485"/>
            <a:ext cx="3094182" cy="2713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p:nvPr/>
        </p:nvPicPr>
        <p:blipFill rotWithShape="1">
          <a:blip r:embed="rId11"/>
          <a:srcRect l="4846" t="19816" r="76627" b="12763"/>
          <a:stretch/>
        </p:blipFill>
        <p:spPr bwMode="auto">
          <a:xfrm>
            <a:off x="8463367" y="1431347"/>
            <a:ext cx="3333318" cy="3454690"/>
          </a:xfrm>
          <a:prstGeom prst="rect">
            <a:avLst/>
          </a:prstGeom>
          <a:ln>
            <a:noFill/>
          </a:ln>
          <a:extLst>
            <a:ext uri="{53640926-AAD7-44D8-BBD7-CCE9431645EC}">
              <a14:shadowObscured xmlns:a14="http://schemas.microsoft.com/office/drawing/2010/main"/>
            </a:ext>
          </a:extLst>
        </p:spPr>
      </p:pic>
      <p:sp>
        <p:nvSpPr>
          <p:cNvPr id="14" name="Down Arrow 13"/>
          <p:cNvSpPr/>
          <p:nvPr/>
        </p:nvSpPr>
        <p:spPr>
          <a:xfrm rot="16200000">
            <a:off x="3784227" y="2851800"/>
            <a:ext cx="515760" cy="330086"/>
          </a:xfrm>
          <a:prstGeom prst="downArrow">
            <a:avLst/>
          </a:prstGeom>
          <a:solidFill>
            <a:srgbClr val="AD0040"/>
          </a:solid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5" name="Down Arrow 14"/>
          <p:cNvSpPr/>
          <p:nvPr/>
        </p:nvSpPr>
        <p:spPr>
          <a:xfrm rot="16200000">
            <a:off x="7825129" y="2865658"/>
            <a:ext cx="515760" cy="330086"/>
          </a:xfrm>
          <a:prstGeom prst="downArrow">
            <a:avLst/>
          </a:prstGeom>
          <a:solidFill>
            <a:srgbClr val="AD0040"/>
          </a:solid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grpSp>
        <p:nvGrpSpPr>
          <p:cNvPr id="16" name="Group 15"/>
          <p:cNvGrpSpPr/>
          <p:nvPr/>
        </p:nvGrpSpPr>
        <p:grpSpPr>
          <a:xfrm>
            <a:off x="4645746" y="4819027"/>
            <a:ext cx="2475651" cy="628154"/>
            <a:chOff x="825217" y="2811705"/>
            <a:chExt cx="2475651" cy="628154"/>
          </a:xfrm>
        </p:grpSpPr>
        <p:sp>
          <p:nvSpPr>
            <p:cNvPr id="17" name="Rectangle 16"/>
            <p:cNvSpPr/>
            <p:nvPr/>
          </p:nvSpPr>
          <p:spPr>
            <a:xfrm>
              <a:off x="825217" y="2811705"/>
              <a:ext cx="2475651" cy="61891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Rectangle 17"/>
            <p:cNvSpPr/>
            <p:nvPr/>
          </p:nvSpPr>
          <p:spPr>
            <a:xfrm>
              <a:off x="825217" y="2820947"/>
              <a:ext cx="2475651" cy="61891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kern="1200" dirty="0" smtClean="0">
                  <a:solidFill>
                    <a:srgbClr val="AD0040"/>
                  </a:solidFill>
                  <a:latin typeface="Arial" panose="020B0604020202020204" pitchFamily="34" charset="0"/>
                  <a:cs typeface="Arial" panose="020B0604020202020204" pitchFamily="34" charset="0"/>
                </a:rPr>
                <a:t>Create Process Maps</a:t>
              </a:r>
              <a:endParaRPr lang="en-GB" sz="2000" kern="1200" dirty="0">
                <a:solidFill>
                  <a:srgbClr val="AD0040"/>
                </a:solidFill>
                <a:latin typeface="Arial" panose="020B0604020202020204" pitchFamily="34" charset="0"/>
                <a:cs typeface="Arial" panose="020B0604020202020204" pitchFamily="34" charset="0"/>
              </a:endParaRPr>
            </a:p>
          </p:txBody>
        </p:sp>
      </p:grpSp>
      <p:grpSp>
        <p:nvGrpSpPr>
          <p:cNvPr id="19" name="Group 18"/>
          <p:cNvGrpSpPr/>
          <p:nvPr/>
        </p:nvGrpSpPr>
        <p:grpSpPr>
          <a:xfrm>
            <a:off x="8691265" y="4774019"/>
            <a:ext cx="2475651" cy="618912"/>
            <a:chOff x="825217" y="3204183"/>
            <a:chExt cx="2475651" cy="618912"/>
          </a:xfrm>
        </p:grpSpPr>
        <p:sp>
          <p:nvSpPr>
            <p:cNvPr id="20" name="Rectangle 19"/>
            <p:cNvSpPr/>
            <p:nvPr/>
          </p:nvSpPr>
          <p:spPr>
            <a:xfrm>
              <a:off x="825217" y="3204183"/>
              <a:ext cx="2475651" cy="61891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ctangle 20"/>
            <p:cNvSpPr/>
            <p:nvPr/>
          </p:nvSpPr>
          <p:spPr>
            <a:xfrm>
              <a:off x="825217" y="3204183"/>
              <a:ext cx="2475651" cy="61891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dirty="0" smtClean="0">
                  <a:solidFill>
                    <a:srgbClr val="AD0040"/>
                  </a:solidFill>
                  <a:latin typeface="Arial" panose="020B0604020202020204" pitchFamily="34" charset="0"/>
                  <a:cs typeface="Arial" panose="020B0604020202020204" pitchFamily="34" charset="0"/>
                </a:rPr>
                <a:t>Build Guided Helps</a:t>
              </a:r>
              <a:endParaRPr lang="en-GB" sz="2000" kern="1200" dirty="0">
                <a:solidFill>
                  <a:srgbClr val="AD004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970124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875401" y="1731930"/>
            <a:ext cx="2007456" cy="2007456"/>
          </a:xfrm>
          <a:prstGeom prst="rect">
            <a:avLst/>
          </a:prstGeom>
        </p:spPr>
      </p:pic>
      <p:cxnSp>
        <p:nvCxnSpPr>
          <p:cNvPr id="8" name="Straight Connector 7"/>
          <p:cNvCxnSpPr/>
          <p:nvPr/>
        </p:nvCxnSpPr>
        <p:spPr>
          <a:xfrm>
            <a:off x="1690385" y="627323"/>
            <a:ext cx="9651356" cy="13734"/>
          </a:xfrm>
          <a:prstGeom prst="line">
            <a:avLst/>
          </a:prstGeom>
          <a:ln w="31750">
            <a:solidFill>
              <a:srgbClr val="33748E"/>
            </a:solidFill>
          </a:ln>
        </p:spPr>
        <p:style>
          <a:lnRef idx="1">
            <a:schemeClr val="accent1"/>
          </a:lnRef>
          <a:fillRef idx="0">
            <a:schemeClr val="accent1"/>
          </a:fillRef>
          <a:effectRef idx="0">
            <a:schemeClr val="accent1"/>
          </a:effectRef>
          <a:fontRef idx="minor">
            <a:schemeClr val="tx1"/>
          </a:fontRef>
        </p:style>
      </p:cxnSp>
      <p:pic>
        <p:nvPicPr>
          <p:cNvPr id="7" name="Picture 8" descr="Home Logo">
            <a:hlinkClick r:id="rId4" tooltip="Home"/>
          </p:cNvPr>
          <p:cNvPicPr>
            <a:picLocks noChangeAspect="1" noChangeArrowheads="1"/>
          </p:cNvPicPr>
          <p:nvPr/>
        </p:nvPicPr>
        <p:blipFill>
          <a:blip r:embed="rId5">
            <a:extLst>
              <a:ext uri="{28A0092B-C50C-407E-A947-70E740481C1C}">
                <a14:useLocalDpi xmlns:a14="http://schemas.microsoft.com/office/drawing/2010/main" val="0"/>
              </a:ext>
            </a:extLst>
          </a:blip>
          <a:srcRect l="11375" r="15581" b="30084"/>
          <a:stretch>
            <a:fillRect/>
          </a:stretch>
        </p:blipFill>
        <p:spPr bwMode="auto">
          <a:xfrm>
            <a:off x="200528" y="166248"/>
            <a:ext cx="1203401" cy="68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p:cNvSpPr txBox="1">
            <a:spLocks/>
          </p:cNvSpPr>
          <p:nvPr/>
        </p:nvSpPr>
        <p:spPr bwMode="auto">
          <a:xfrm>
            <a:off x="1617955" y="164740"/>
            <a:ext cx="10178730" cy="61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buFont typeface="Arial" panose="020B0604020202020204" pitchFamily="34" charset="0"/>
              <a:buNone/>
            </a:pPr>
            <a:r>
              <a:rPr lang="en-GB" altLang="en-US" sz="2400" dirty="0" smtClean="0">
                <a:solidFill>
                  <a:srgbClr val="33748E"/>
                </a:solidFill>
                <a:latin typeface="Arial" panose="020B0604020202020204" pitchFamily="34" charset="0"/>
              </a:rPr>
              <a:t>Knowledge Management - Colleague Feedback</a:t>
            </a:r>
          </a:p>
        </p:txBody>
      </p:sp>
      <p:pic>
        <p:nvPicPr>
          <p:cNvPr id="5" name="Picture 4" descr="profile-thandi.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478" y="2057295"/>
            <a:ext cx="1986901" cy="198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12"/>
          <p:cNvSpPr>
            <a:spLocks noChangeArrowheads="1"/>
          </p:cNvSpPr>
          <p:nvPr/>
        </p:nvSpPr>
        <p:spPr bwMode="auto">
          <a:xfrm>
            <a:off x="2626087" y="983388"/>
            <a:ext cx="3435350" cy="1741058"/>
          </a:xfrm>
          <a:prstGeom prst="wedgeRoundRectCallout">
            <a:avLst>
              <a:gd name="adj1" fmla="val -47590"/>
              <a:gd name="adj2" fmla="val 70107"/>
              <a:gd name="adj3" fmla="val 16667"/>
            </a:avLst>
          </a:prstGeom>
          <a:solidFill>
            <a:srgbClr val="AD0040"/>
          </a:solidFill>
          <a:ln w="19050">
            <a:solidFill>
              <a:srgbClr val="AD0040"/>
            </a:solidFill>
            <a:miter lim="800000"/>
            <a:headEnd/>
            <a:tailEnd/>
          </a:ln>
          <a:effectLst/>
        </p:spPr>
        <p:txBody>
          <a:bodyPr/>
          <a:lstStyle/>
          <a:p>
            <a:pPr algn="ctr"/>
            <a:r>
              <a:rPr lang="en-GB" altLang="en-US" sz="1600" b="1" dirty="0">
                <a:solidFill>
                  <a:schemeClr val="bg1"/>
                </a:solidFill>
              </a:rPr>
              <a:t>The data is accurate and checked on a regular basis. If we identify any errors or changes this is done within a day. I like the news flashes to communicate important information. It looks great.</a:t>
            </a:r>
          </a:p>
        </p:txBody>
      </p:sp>
      <p:sp>
        <p:nvSpPr>
          <p:cNvPr id="10" name="AutoShape 13"/>
          <p:cNvSpPr>
            <a:spLocks noChangeArrowheads="1"/>
          </p:cNvSpPr>
          <p:nvPr/>
        </p:nvSpPr>
        <p:spPr bwMode="auto">
          <a:xfrm>
            <a:off x="4202734" y="3465462"/>
            <a:ext cx="3435350" cy="1970376"/>
          </a:xfrm>
          <a:prstGeom prst="wedgeRoundRectCallout">
            <a:avLst>
              <a:gd name="adj1" fmla="val 47945"/>
              <a:gd name="adj2" fmla="val 64784"/>
              <a:gd name="adj3" fmla="val 16667"/>
            </a:avLst>
          </a:prstGeom>
          <a:solidFill>
            <a:srgbClr val="AD0040"/>
          </a:solidFill>
          <a:ln w="19050">
            <a:solidFill>
              <a:srgbClr val="AD0040"/>
            </a:solidFill>
            <a:miter lim="800000"/>
            <a:headEnd/>
            <a:tailEnd/>
          </a:ln>
          <a:effectLst/>
        </p:spPr>
        <p:txBody>
          <a:bodyPr/>
          <a:lstStyle/>
          <a:p>
            <a:pPr algn="ctr"/>
            <a:r>
              <a:rPr lang="en-GB" altLang="en-US" sz="1600" b="1" dirty="0">
                <a:solidFill>
                  <a:schemeClr val="bg1"/>
                </a:solidFill>
              </a:rPr>
              <a:t>Information is located in once place meaning it is easier to locate information.  Advisors are not required to use different systems. Information is up to date and we can take accountability to ensure relevant details are up to date.</a:t>
            </a:r>
            <a:r>
              <a:rPr lang="en-GB" altLang="en-US" sz="1200" b="1" dirty="0">
                <a:solidFill>
                  <a:schemeClr val="bg1"/>
                </a:solidFill>
              </a:rPr>
              <a:t> </a:t>
            </a:r>
          </a:p>
        </p:txBody>
      </p:sp>
      <p:pic>
        <p:nvPicPr>
          <p:cNvPr id="11" name="Picture 15" descr="profile-solution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7866792" y="4539798"/>
            <a:ext cx="2007456" cy="2007456"/>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18"/>
          <p:cNvSpPr>
            <a:spLocks noChangeArrowheads="1"/>
          </p:cNvSpPr>
          <p:nvPr/>
        </p:nvSpPr>
        <p:spPr bwMode="auto">
          <a:xfrm>
            <a:off x="6754085" y="1254802"/>
            <a:ext cx="3435350" cy="1253404"/>
          </a:xfrm>
          <a:prstGeom prst="wedgeRoundRectCallout">
            <a:avLst>
              <a:gd name="adj1" fmla="val 49048"/>
              <a:gd name="adj2" fmla="val 72551"/>
              <a:gd name="adj3" fmla="val 16667"/>
            </a:avLst>
          </a:prstGeom>
          <a:solidFill>
            <a:srgbClr val="AD0040"/>
          </a:solidFill>
          <a:ln w="19050">
            <a:solidFill>
              <a:srgbClr val="AD0040"/>
            </a:solidFill>
            <a:miter lim="800000"/>
            <a:headEnd/>
            <a:tailEnd/>
          </a:ln>
          <a:effectLst/>
        </p:spPr>
        <p:txBody>
          <a:bodyPr/>
          <a:lstStyle/>
          <a:p>
            <a:pPr algn="ctr"/>
            <a:r>
              <a:rPr lang="en-GB" altLang="en-US" sz="1600" b="1" dirty="0">
                <a:solidFill>
                  <a:schemeClr val="bg1"/>
                </a:solidFill>
              </a:rPr>
              <a:t>It helps us identify/diagnose repairs easier and answer queries quicker with confidence that the info we’re providing is accurate </a:t>
            </a:r>
          </a:p>
        </p:txBody>
      </p:sp>
    </p:spTree>
    <p:extLst>
      <p:ext uri="{BB962C8B-B14F-4D97-AF65-F5344CB8AC3E}">
        <p14:creationId xmlns:p14="http://schemas.microsoft.com/office/powerpoint/2010/main" val="501443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1690385" y="682739"/>
            <a:ext cx="9651356" cy="13734"/>
          </a:xfrm>
          <a:prstGeom prst="line">
            <a:avLst/>
          </a:prstGeom>
          <a:ln w="31750">
            <a:solidFill>
              <a:srgbClr val="33748E"/>
            </a:solidFill>
          </a:ln>
        </p:spPr>
        <p:style>
          <a:lnRef idx="1">
            <a:schemeClr val="accent1"/>
          </a:lnRef>
          <a:fillRef idx="0">
            <a:schemeClr val="accent1"/>
          </a:fillRef>
          <a:effectRef idx="0">
            <a:schemeClr val="accent1"/>
          </a:effectRef>
          <a:fontRef idx="minor">
            <a:schemeClr val="tx1"/>
          </a:fontRef>
        </p:style>
      </p:cxnSp>
      <p:pic>
        <p:nvPicPr>
          <p:cNvPr id="7" name="Picture 8" descr="Home Logo">
            <a:hlinkClick r:id="rId3" tooltip="Home"/>
          </p:cNvPr>
          <p:cNvPicPr>
            <a:picLocks noChangeAspect="1" noChangeArrowheads="1"/>
          </p:cNvPicPr>
          <p:nvPr/>
        </p:nvPicPr>
        <p:blipFill>
          <a:blip r:embed="rId4">
            <a:extLst>
              <a:ext uri="{28A0092B-C50C-407E-A947-70E740481C1C}">
                <a14:useLocalDpi xmlns:a14="http://schemas.microsoft.com/office/drawing/2010/main" val="0"/>
              </a:ext>
            </a:extLst>
          </a:blip>
          <a:srcRect l="11375" r="15581" b="30084"/>
          <a:stretch>
            <a:fillRect/>
          </a:stretch>
        </p:blipFill>
        <p:spPr bwMode="auto">
          <a:xfrm>
            <a:off x="200528" y="166248"/>
            <a:ext cx="1203401" cy="68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p:cNvSpPr txBox="1">
            <a:spLocks/>
          </p:cNvSpPr>
          <p:nvPr/>
        </p:nvSpPr>
        <p:spPr bwMode="auto">
          <a:xfrm>
            <a:off x="1617955" y="210923"/>
            <a:ext cx="10178730" cy="46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buFont typeface="Arial" panose="020B0604020202020204" pitchFamily="34" charset="0"/>
              <a:buNone/>
            </a:pPr>
            <a:r>
              <a:rPr lang="en-GB" altLang="en-US" sz="2400" dirty="0" smtClean="0">
                <a:solidFill>
                  <a:srgbClr val="33748E"/>
                </a:solidFill>
                <a:latin typeface="Arial" panose="020B0604020202020204" pitchFamily="34" charset="0"/>
              </a:rPr>
              <a:t>Knowledge Management Evolution</a:t>
            </a:r>
            <a:endParaRPr lang="en-GB" altLang="en-US" sz="1600" dirty="0">
              <a:solidFill>
                <a:srgbClr val="33748E"/>
              </a:solidFill>
              <a:latin typeface="Arial" panose="020B0604020202020204" pitchFamily="34" charset="0"/>
            </a:endParaRPr>
          </a:p>
        </p:txBody>
      </p:sp>
      <p:sp>
        <p:nvSpPr>
          <p:cNvPr id="11" name="Rectangle 3"/>
          <p:cNvSpPr>
            <a:spLocks noChangeArrowheads="1"/>
          </p:cNvSpPr>
          <p:nvPr/>
        </p:nvSpPr>
        <p:spPr bwMode="auto">
          <a:xfrm>
            <a:off x="1460943" y="1087585"/>
            <a:ext cx="9668875"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sz="2400">
                <a:solidFill>
                  <a:schemeClr val="tx1"/>
                </a:solidFill>
                <a:latin typeface="Arial" panose="020B0604020202020204" pitchFamily="34" charset="0"/>
                <a:ea typeface="ヒラギノ角ゴ Pro W3" pitchFamily="19" charset="-128"/>
              </a:defRPr>
            </a:lvl1pPr>
            <a:lvl2pPr marL="742950" indent="-285750" eaLnBrk="0" hangingPunct="0">
              <a:defRPr sz="2400">
                <a:solidFill>
                  <a:schemeClr val="tx1"/>
                </a:solidFill>
                <a:latin typeface="Arial" panose="020B0604020202020204" pitchFamily="34" charset="0"/>
                <a:ea typeface="ヒラギノ角ゴ Pro W3" pitchFamily="19" charset="-128"/>
              </a:defRPr>
            </a:lvl2pPr>
            <a:lvl3pPr marL="1143000" indent="-228600" eaLnBrk="0" hangingPunct="0">
              <a:defRPr sz="2400">
                <a:solidFill>
                  <a:schemeClr val="tx1"/>
                </a:solidFill>
                <a:latin typeface="Arial" panose="020B0604020202020204" pitchFamily="34" charset="0"/>
                <a:ea typeface="ヒラギノ角ゴ Pro W3" pitchFamily="19" charset="-128"/>
              </a:defRPr>
            </a:lvl3pPr>
            <a:lvl4pPr marL="1600200" indent="-228600" eaLnBrk="0" hangingPunct="0">
              <a:defRPr sz="2400">
                <a:solidFill>
                  <a:schemeClr val="tx1"/>
                </a:solidFill>
                <a:latin typeface="Arial" panose="020B0604020202020204" pitchFamily="34" charset="0"/>
                <a:ea typeface="ヒラギノ角ゴ Pro W3" pitchFamily="19" charset="-128"/>
              </a:defRPr>
            </a:lvl4pPr>
            <a:lvl5pPr marL="2057400" indent="-228600" eaLnBrk="0" hangingPunct="0">
              <a:defRPr sz="2400">
                <a:solidFill>
                  <a:schemeClr val="tx1"/>
                </a:solidFill>
                <a:latin typeface="Arial" panose="020B0604020202020204" pitchFamily="34" charset="0"/>
                <a:ea typeface="ヒラギノ角ゴ Pro W3" pitchFamily="19"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9"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9"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9"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9" charset="-128"/>
              </a:defRPr>
            </a:lvl9pPr>
          </a:lstStyle>
          <a:p>
            <a:pPr eaLnBrk="1" hangingPunct="1">
              <a:spcBef>
                <a:spcPct val="20000"/>
              </a:spcBef>
            </a:pPr>
            <a:endParaRPr lang="en-US" altLang="en-US" sz="1200" dirty="0"/>
          </a:p>
          <a:p>
            <a:pPr eaLnBrk="1" hangingPunct="1">
              <a:spcBef>
                <a:spcPct val="20000"/>
              </a:spcBef>
              <a:buFont typeface="Arial" panose="020B0604020202020204" pitchFamily="34" charset="0"/>
              <a:buChar char="•"/>
            </a:pPr>
            <a:r>
              <a:rPr lang="en-US" altLang="en-US" sz="2000" dirty="0" smtClean="0">
                <a:solidFill>
                  <a:srgbClr val="AD0040"/>
                </a:solidFill>
              </a:rPr>
              <a:t>Cost effective – saving of £180k in 12 months through advisors getting it right first time</a:t>
            </a:r>
          </a:p>
          <a:p>
            <a:pPr eaLnBrk="1" hangingPunct="1">
              <a:spcBef>
                <a:spcPct val="20000"/>
              </a:spcBef>
              <a:buFont typeface="Arial" panose="020B0604020202020204" pitchFamily="34" charset="0"/>
              <a:buChar char="•"/>
            </a:pPr>
            <a:r>
              <a:rPr lang="en-US" altLang="en-US" sz="2000" dirty="0" smtClean="0">
                <a:solidFill>
                  <a:srgbClr val="AD0040"/>
                </a:solidFill>
              </a:rPr>
              <a:t>Automation – Workflow improving the customer journey</a:t>
            </a:r>
          </a:p>
          <a:p>
            <a:pPr eaLnBrk="1" hangingPunct="1">
              <a:spcBef>
                <a:spcPct val="20000"/>
              </a:spcBef>
              <a:buFont typeface="Arial" panose="020B0604020202020204" pitchFamily="34" charset="0"/>
              <a:buChar char="•"/>
            </a:pPr>
            <a:r>
              <a:rPr lang="en-US" altLang="en-US" sz="2000" dirty="0" smtClean="0">
                <a:solidFill>
                  <a:srgbClr val="AD0040"/>
                </a:solidFill>
              </a:rPr>
              <a:t>Roll out to other business areas</a:t>
            </a:r>
          </a:p>
          <a:p>
            <a:pPr eaLnBrk="1" hangingPunct="1">
              <a:spcBef>
                <a:spcPct val="20000"/>
              </a:spcBef>
              <a:buFont typeface="Arial" panose="020B0604020202020204" pitchFamily="34" charset="0"/>
              <a:buChar char="•"/>
            </a:pPr>
            <a:r>
              <a:rPr lang="en-US" altLang="en-US" sz="2000" dirty="0" smtClean="0">
                <a:solidFill>
                  <a:srgbClr val="AD0040"/>
                </a:solidFill>
              </a:rPr>
              <a:t>Development of Customer KMT</a:t>
            </a:r>
          </a:p>
          <a:p>
            <a:pPr eaLnBrk="1" hangingPunct="1">
              <a:spcBef>
                <a:spcPct val="20000"/>
              </a:spcBef>
              <a:buFont typeface="Arial" panose="020B0604020202020204" pitchFamily="34" charset="0"/>
              <a:buChar char="•"/>
            </a:pPr>
            <a:r>
              <a:rPr lang="en-US" altLang="en-US" sz="2000" dirty="0">
                <a:solidFill>
                  <a:srgbClr val="AD0040"/>
                </a:solidFill>
              </a:rPr>
              <a:t>Consultation with </a:t>
            </a:r>
            <a:r>
              <a:rPr lang="en-US" altLang="en-US" sz="2000" dirty="0" smtClean="0">
                <a:solidFill>
                  <a:srgbClr val="AD0040"/>
                </a:solidFill>
              </a:rPr>
              <a:t>Customers </a:t>
            </a:r>
            <a:r>
              <a:rPr lang="en-US" altLang="en-US" sz="2000" dirty="0">
                <a:solidFill>
                  <a:srgbClr val="AD0040"/>
                </a:solidFill>
              </a:rPr>
              <a:t>to create and design KMT</a:t>
            </a:r>
          </a:p>
          <a:p>
            <a:pPr eaLnBrk="1" hangingPunct="1">
              <a:spcBef>
                <a:spcPct val="20000"/>
              </a:spcBef>
              <a:buFont typeface="Arial" panose="020B0604020202020204" pitchFamily="34" charset="0"/>
              <a:buChar char="•"/>
            </a:pPr>
            <a:endParaRPr lang="en-US" altLang="en-US" sz="2000" dirty="0" smtClean="0">
              <a:solidFill>
                <a:srgbClr val="AD0040"/>
              </a:solidFill>
            </a:endParaRPr>
          </a:p>
          <a:p>
            <a:pPr eaLnBrk="1" hangingPunct="1">
              <a:spcBef>
                <a:spcPct val="20000"/>
              </a:spcBef>
              <a:buFont typeface="Arial" panose="020B0604020202020204" pitchFamily="34" charset="0"/>
              <a:buChar char="•"/>
            </a:pPr>
            <a:endParaRPr lang="en-US" altLang="en-US" sz="2000" dirty="0" smtClean="0">
              <a:solidFill>
                <a:srgbClr val="AD0040"/>
              </a:solidFill>
            </a:endParaRPr>
          </a:p>
          <a:p>
            <a:pPr eaLnBrk="1" hangingPunct="1">
              <a:spcBef>
                <a:spcPct val="20000"/>
              </a:spcBef>
              <a:buFont typeface="Arial" panose="020B0604020202020204" pitchFamily="34" charset="0"/>
              <a:buChar char="•"/>
            </a:pPr>
            <a:endParaRPr lang="en-US" altLang="en-US" sz="2000" dirty="0">
              <a:solidFill>
                <a:srgbClr val="AD0040"/>
              </a:solidFill>
            </a:endParaRPr>
          </a:p>
          <a:p>
            <a:pPr eaLnBrk="1" hangingPunct="1">
              <a:spcBef>
                <a:spcPct val="20000"/>
              </a:spcBef>
            </a:pPr>
            <a:endParaRPr lang="en-US" altLang="en-US" sz="2000" dirty="0">
              <a:solidFill>
                <a:srgbClr val="AD0040"/>
              </a:solidFill>
            </a:endParaRPr>
          </a:p>
          <a:p>
            <a:pPr eaLnBrk="1" hangingPunct="1">
              <a:spcBef>
                <a:spcPct val="20000"/>
              </a:spcBef>
            </a:pPr>
            <a:endParaRPr lang="en-US" altLang="en-US" sz="2000" dirty="0">
              <a:solidFill>
                <a:srgbClr val="AD0040"/>
              </a:solidFill>
            </a:endParaRPr>
          </a:p>
        </p:txBody>
      </p:sp>
      <p:pic>
        <p:nvPicPr>
          <p:cNvPr id="13" name="Picture 12"/>
          <p:cNvPicPr/>
          <p:nvPr/>
        </p:nvPicPr>
        <p:blipFill rotWithShape="1">
          <a:blip r:embed="rId5"/>
          <a:srcRect t="10397" r="50975" b="3056"/>
          <a:stretch/>
        </p:blipFill>
        <p:spPr bwMode="auto">
          <a:xfrm>
            <a:off x="5867311" y="4339733"/>
            <a:ext cx="4107961" cy="1747031"/>
          </a:xfrm>
          <a:prstGeom prst="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6"/>
          <a:srcRect l="44139" t="25054" r="19832" b="25310"/>
          <a:stretch/>
        </p:blipFill>
        <p:spPr bwMode="auto">
          <a:xfrm>
            <a:off x="2629655" y="4339733"/>
            <a:ext cx="2821518" cy="195565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429767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1690385" y="682739"/>
            <a:ext cx="9651356" cy="13734"/>
          </a:xfrm>
          <a:prstGeom prst="line">
            <a:avLst/>
          </a:prstGeom>
          <a:ln w="31750">
            <a:solidFill>
              <a:srgbClr val="33748E"/>
            </a:solidFill>
          </a:ln>
        </p:spPr>
        <p:style>
          <a:lnRef idx="1">
            <a:schemeClr val="accent1"/>
          </a:lnRef>
          <a:fillRef idx="0">
            <a:schemeClr val="accent1"/>
          </a:fillRef>
          <a:effectRef idx="0">
            <a:schemeClr val="accent1"/>
          </a:effectRef>
          <a:fontRef idx="minor">
            <a:schemeClr val="tx1"/>
          </a:fontRef>
        </p:style>
      </p:cxnSp>
      <p:pic>
        <p:nvPicPr>
          <p:cNvPr id="7" name="Picture 8" descr="Home Logo">
            <a:hlinkClick r:id="rId3" tooltip="Home"/>
          </p:cNvPr>
          <p:cNvPicPr>
            <a:picLocks noChangeAspect="1" noChangeArrowheads="1"/>
          </p:cNvPicPr>
          <p:nvPr/>
        </p:nvPicPr>
        <p:blipFill>
          <a:blip r:embed="rId4">
            <a:extLst>
              <a:ext uri="{28A0092B-C50C-407E-A947-70E740481C1C}">
                <a14:useLocalDpi xmlns:a14="http://schemas.microsoft.com/office/drawing/2010/main" val="0"/>
              </a:ext>
            </a:extLst>
          </a:blip>
          <a:srcRect l="11375" r="15581" b="30084"/>
          <a:stretch>
            <a:fillRect/>
          </a:stretch>
        </p:blipFill>
        <p:spPr bwMode="auto">
          <a:xfrm>
            <a:off x="200528" y="166248"/>
            <a:ext cx="1203401" cy="68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p:cNvSpPr txBox="1">
            <a:spLocks/>
          </p:cNvSpPr>
          <p:nvPr/>
        </p:nvSpPr>
        <p:spPr bwMode="auto">
          <a:xfrm>
            <a:off x="1617955" y="210923"/>
            <a:ext cx="10178730" cy="46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buFont typeface="Arial" panose="020B0604020202020204" pitchFamily="34" charset="0"/>
              <a:buNone/>
            </a:pPr>
            <a:r>
              <a:rPr lang="en-GB" altLang="en-US" sz="2400" dirty="0" smtClean="0">
                <a:solidFill>
                  <a:srgbClr val="33748E"/>
                </a:solidFill>
                <a:latin typeface="Arial" panose="020B0604020202020204" pitchFamily="34" charset="0"/>
              </a:rPr>
              <a:t>Knowledge Management demonstration</a:t>
            </a:r>
            <a:endParaRPr lang="en-GB" altLang="en-US" sz="1600" dirty="0">
              <a:solidFill>
                <a:srgbClr val="33748E"/>
              </a:solidFill>
              <a:latin typeface="Arial" panose="020B0604020202020204" pitchFamily="34" charset="0"/>
            </a:endParaRPr>
          </a:p>
        </p:txBody>
      </p:sp>
      <p:grpSp>
        <p:nvGrpSpPr>
          <p:cNvPr id="5" name="Group 4"/>
          <p:cNvGrpSpPr/>
          <p:nvPr/>
        </p:nvGrpSpPr>
        <p:grpSpPr>
          <a:xfrm>
            <a:off x="5604566" y="891387"/>
            <a:ext cx="5118833" cy="4374757"/>
            <a:chOff x="4644008" y="1341438"/>
            <a:chExt cx="4307904" cy="3887762"/>
          </a:xfrm>
        </p:grpSpPr>
        <p:pic>
          <p:nvPicPr>
            <p:cNvPr id="6" name="Picture 8"/>
            <p:cNvPicPr>
              <a:picLocks noChangeAspect="1" noChangeArrowheads="1"/>
            </p:cNvPicPr>
            <p:nvPr/>
          </p:nvPicPr>
          <p:blipFill>
            <a:blip r:embed="rId5">
              <a:extLst>
                <a:ext uri="{28A0092B-C50C-407E-A947-70E740481C1C}">
                  <a14:useLocalDpi xmlns:a14="http://schemas.microsoft.com/office/drawing/2010/main" val="0"/>
                </a:ext>
              </a:extLst>
            </a:blip>
            <a:srcRect l="27927" t="10902" r="48920" b="81264"/>
            <a:stretch>
              <a:fillRect/>
            </a:stretch>
          </p:blipFill>
          <p:spPr bwMode="auto">
            <a:xfrm>
              <a:off x="5056188" y="1341438"/>
              <a:ext cx="354806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4008" y="2133125"/>
              <a:ext cx="4307904" cy="3096075"/>
            </a:xfrm>
            <a:prstGeom prst="rect">
              <a:avLst/>
            </a:prstGeom>
            <a:solidFill>
              <a:srgbClr val="FFFFFF">
                <a:shade val="85000"/>
              </a:srgbClr>
            </a:solidFill>
            <a:ln w="9525">
              <a:noFill/>
              <a:miter lim="800000"/>
              <a:headEnd/>
              <a:tailEnd/>
            </a:ln>
            <a:effectLst>
              <a:outerShdw dist="35921" dir="2700000" algn="ctr" rotWithShape="0">
                <a:schemeClr val="bg2"/>
              </a:outerShdw>
              <a:reflection blurRad="6350" stA="50000" endA="300" endPos="55500" dist="50800" dir="5400000" sy="-100000" algn="bl" rotWithShape="0"/>
            </a:effectLst>
            <a:scene3d>
              <a:camera prst="perspectiveContrastingLeftFacing">
                <a:rot lat="540000" lon="2100000" rev="0"/>
              </a:camera>
              <a:lightRig rig="soft" dir="t"/>
            </a:scene3d>
            <a:sp3d contourW="12700" prstMaterial="matte">
              <a:bevelT w="63500" h="50800"/>
              <a:contourClr>
                <a:srgbClr val="C0C0C0"/>
              </a:contourClr>
            </a:sp3d>
            <a:extLst/>
          </p:spPr>
        </p:pic>
      </p:grpSp>
      <p:sp>
        <p:nvSpPr>
          <p:cNvPr id="2" name="TextBox 1"/>
          <p:cNvSpPr txBox="1"/>
          <p:nvPr/>
        </p:nvSpPr>
        <p:spPr>
          <a:xfrm>
            <a:off x="1011381" y="1782244"/>
            <a:ext cx="4434321" cy="2308324"/>
          </a:xfrm>
          <a:prstGeom prst="rect">
            <a:avLst/>
          </a:prstGeom>
          <a:noFill/>
        </p:spPr>
        <p:txBody>
          <a:bodyPr wrap="square" rtlCol="0">
            <a:spAutoFit/>
          </a:bodyPr>
          <a:lstStyle/>
          <a:p>
            <a:r>
              <a:rPr lang="en-GB" dirty="0" smtClean="0">
                <a:solidFill>
                  <a:srgbClr val="AD0040"/>
                </a:solidFill>
              </a:rPr>
              <a:t>A one stop shop to enhanced, intuitive frequently asked questions.</a:t>
            </a:r>
          </a:p>
          <a:p>
            <a:endParaRPr lang="en-GB" dirty="0">
              <a:solidFill>
                <a:srgbClr val="AD0040"/>
              </a:solidFill>
            </a:endParaRPr>
          </a:p>
          <a:p>
            <a:r>
              <a:rPr lang="en-GB" dirty="0" smtClean="0">
                <a:solidFill>
                  <a:srgbClr val="AD0040"/>
                </a:solidFill>
              </a:rPr>
              <a:t>Policies and processes brought to life through the use of guided helps</a:t>
            </a:r>
          </a:p>
          <a:p>
            <a:endParaRPr lang="en-GB" dirty="0">
              <a:solidFill>
                <a:srgbClr val="AD0040"/>
              </a:solidFill>
            </a:endParaRPr>
          </a:p>
          <a:p>
            <a:r>
              <a:rPr lang="en-GB" dirty="0" smtClean="0">
                <a:solidFill>
                  <a:srgbClr val="AD0040"/>
                </a:solidFill>
              </a:rPr>
              <a:t>Workflow technology used to enhance the customer experience</a:t>
            </a:r>
            <a:endParaRPr lang="en-GB" dirty="0">
              <a:solidFill>
                <a:srgbClr val="AD0040"/>
              </a:solidFill>
            </a:endParaRPr>
          </a:p>
        </p:txBody>
      </p:sp>
    </p:spTree>
    <p:extLst>
      <p:ext uri="{BB962C8B-B14F-4D97-AF65-F5344CB8AC3E}">
        <p14:creationId xmlns:p14="http://schemas.microsoft.com/office/powerpoint/2010/main" val="2240483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1699621" y="728926"/>
            <a:ext cx="9651356" cy="13734"/>
          </a:xfrm>
          <a:prstGeom prst="line">
            <a:avLst/>
          </a:prstGeom>
          <a:ln w="31750">
            <a:solidFill>
              <a:srgbClr val="33748E"/>
            </a:solidFill>
          </a:ln>
        </p:spPr>
        <p:style>
          <a:lnRef idx="1">
            <a:schemeClr val="accent1"/>
          </a:lnRef>
          <a:fillRef idx="0">
            <a:schemeClr val="accent1"/>
          </a:fillRef>
          <a:effectRef idx="0">
            <a:schemeClr val="accent1"/>
          </a:effectRef>
          <a:fontRef idx="minor">
            <a:schemeClr val="tx1"/>
          </a:fontRef>
        </p:style>
      </p:cxnSp>
      <p:pic>
        <p:nvPicPr>
          <p:cNvPr id="7" name="Picture 8" descr="Home Logo">
            <a:hlinkClick r:id="rId3" tooltip="Home"/>
          </p:cNvPr>
          <p:cNvPicPr>
            <a:picLocks noChangeAspect="1" noChangeArrowheads="1"/>
          </p:cNvPicPr>
          <p:nvPr/>
        </p:nvPicPr>
        <p:blipFill>
          <a:blip r:embed="rId4">
            <a:extLst>
              <a:ext uri="{28A0092B-C50C-407E-A947-70E740481C1C}">
                <a14:useLocalDpi xmlns:a14="http://schemas.microsoft.com/office/drawing/2010/main" val="0"/>
              </a:ext>
            </a:extLst>
          </a:blip>
          <a:srcRect l="11375" r="15581" b="30084"/>
          <a:stretch>
            <a:fillRect/>
          </a:stretch>
        </p:blipFill>
        <p:spPr bwMode="auto">
          <a:xfrm>
            <a:off x="200528" y="166248"/>
            <a:ext cx="1203401" cy="68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p:cNvSpPr txBox="1">
            <a:spLocks/>
          </p:cNvSpPr>
          <p:nvPr/>
        </p:nvSpPr>
        <p:spPr bwMode="auto">
          <a:xfrm>
            <a:off x="1617955" y="238628"/>
            <a:ext cx="10178730" cy="61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buFont typeface="Arial" panose="020B0604020202020204" pitchFamily="34" charset="0"/>
              <a:buNone/>
            </a:pPr>
            <a:r>
              <a:rPr lang="en-GB" altLang="en-US" sz="2400" dirty="0" smtClean="0">
                <a:solidFill>
                  <a:srgbClr val="33748E"/>
                </a:solidFill>
                <a:latin typeface="Arial" panose="020B0604020202020204" pitchFamily="34" charset="0"/>
              </a:rPr>
              <a:t>Any Questions?</a:t>
            </a:r>
            <a:endParaRPr lang="en-GB" altLang="en-US" sz="1600" dirty="0">
              <a:solidFill>
                <a:srgbClr val="33748E"/>
              </a:solidFill>
              <a:latin typeface="Arial" panose="020B0604020202020204" pitchFamily="34" charset="0"/>
            </a:endParaRPr>
          </a:p>
        </p:txBody>
      </p:sp>
      <p:pic>
        <p:nvPicPr>
          <p:cNvPr id="5" name="Picture 2" descr="http://www.yummymummyclub.ca/sites/default/files/styles/large/public/field/image/questions.jpg?itok=B-GzzvC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9136" y="1256005"/>
            <a:ext cx="8433521" cy="4949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17403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833B8C8CB9844DB800644F53AD01B9" ma:contentTypeVersion="0" ma:contentTypeDescription="Create a new document." ma:contentTypeScope="" ma:versionID="b996b4d939a21bb9ee0c8ea34dc43f79">
  <xsd:schema xmlns:xsd="http://www.w3.org/2001/XMLSchema" xmlns:xs="http://www.w3.org/2001/XMLSchema" xmlns:p="http://schemas.microsoft.com/office/2006/metadata/properties" targetNamespace="http://schemas.microsoft.com/office/2006/metadata/properties" ma:root="true" ma:fieldsID="7c7356e6acd75d20628630fa3e4b8cb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12EB10-ADAB-4FD5-B922-DBDF3F62CE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0C7348A-7360-4D08-B6FE-95914D6C5B95}">
  <ds:schemaRefs>
    <ds:schemaRef ds:uri="http://purl.org/dc/elements/1.1/"/>
    <ds:schemaRef ds:uri="http://schemas.openxmlformats.org/package/2006/metadata/core-properties"/>
    <ds:schemaRef ds:uri="http://schemas.microsoft.com/office/2006/metadata/properties"/>
    <ds:schemaRef ds:uri="http://schemas.microsoft.com/office/2006/documentManagement/types"/>
    <ds:schemaRef ds:uri="http://purl.org/dc/dcmitype/"/>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F903180F-67CB-4724-ABC3-EDE8C1B048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31451</TotalTime>
  <Words>566</Words>
  <Application>Microsoft Office PowerPoint</Application>
  <PresentationFormat>Widescreen</PresentationFormat>
  <Paragraphs>69</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ヒラギノ角ゴ Pro W3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 Group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McGuigan, Michael</dc:creator>
  <cp:lastModifiedBy>McGuigan, Michael</cp:lastModifiedBy>
  <cp:revision>122</cp:revision>
  <cp:lastPrinted>2016-02-29T16:24:05Z</cp:lastPrinted>
  <dcterms:created xsi:type="dcterms:W3CDTF">2016-02-01T14:49:33Z</dcterms:created>
  <dcterms:modified xsi:type="dcterms:W3CDTF">2016-03-14T09:50:39Z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0x010100D9833B8C8CB9844DB800644F53AD01B9</vt:lpwstr>
  </property>
  <property fmtid="{D5CDD505-2E9C-101B-9397-08002B2CF9AE}" pid="3" name="IsMyDocuments">
    <vt:bool>true</vt:bool>
  </property>
</Properties>
</file>