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0" r:id="rId4"/>
    <p:sldId id="261" r:id="rId5"/>
    <p:sldId id="266" r:id="rId6"/>
    <p:sldId id="262" r:id="rId7"/>
    <p:sldId id="263"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149" autoAdjust="0"/>
  </p:normalViewPr>
  <p:slideViewPr>
    <p:cSldViewPr>
      <p:cViewPr varScale="1">
        <p:scale>
          <a:sx n="24" d="100"/>
          <a:sy n="24" d="100"/>
        </p:scale>
        <p:origin x="133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97D2AE-205C-4B1D-8A9A-2DEA2D80ABBB}" type="datetimeFigureOut">
              <a:rPr lang="en-GB" smtClean="0"/>
              <a:t>15/07/2016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0647F1-7511-4E06-B8BB-E7D6EDF50E93}" type="slidenum">
              <a:rPr lang="en-GB" smtClean="0"/>
              <a:t>‹#›</a:t>
            </a:fld>
            <a:endParaRPr lang="en-GB" dirty="0"/>
          </a:p>
        </p:txBody>
      </p:sp>
    </p:spTree>
    <p:extLst>
      <p:ext uri="{BB962C8B-B14F-4D97-AF65-F5344CB8AC3E}">
        <p14:creationId xmlns:p14="http://schemas.microsoft.com/office/powerpoint/2010/main" val="40132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GB" dirty="0" smtClean="0"/>
              <a:t>1.</a:t>
            </a:r>
            <a:r>
              <a:rPr lang="en-GB" baseline="0" dirty="0" smtClean="0"/>
              <a:t> Font- Segoe UI, font size-54-60, font colour-white.  Ideally, </a:t>
            </a:r>
            <a:r>
              <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d</a:t>
            </a:r>
            <a:r>
              <a:rPr lang="en-GB" sz="12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o not let the heading wrap around, shorten or decrease the size of the font if necessary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sz="12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Should</a:t>
            </a:r>
            <a:r>
              <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 be a space either side of the heading, it should not run right to the edge of the slide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2. All slides should have the file type, fixed date and slide number in the footer with the esuasive logo in the bottom right hand corner</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To insert the slide number in the correct place, please do the following: go to Insert&gt; Slide Number, the slide number will then appear on the right hand side where the esuasive logo is. You need to move the esuasive logo, and click on the slide number so a text box appears, then drag the slide number to the middle of the slide and replace the esuasive logo. </a:t>
            </a:r>
          </a:p>
          <a:p>
            <a:endParaRPr lang="en-GB" dirty="0"/>
          </a:p>
        </p:txBody>
      </p:sp>
      <p:sp>
        <p:nvSpPr>
          <p:cNvPr id="4" name="Slide Number Placeholder 3"/>
          <p:cNvSpPr>
            <a:spLocks noGrp="1"/>
          </p:cNvSpPr>
          <p:nvPr>
            <p:ph type="sldNum" sz="quarter" idx="10"/>
          </p:nvPr>
        </p:nvSpPr>
        <p:spPr/>
        <p:txBody>
          <a:bodyPr/>
          <a:lstStyle/>
          <a:p>
            <a:fld id="{AB0647F1-7511-4E06-B8BB-E7D6EDF50E93}" type="slidenum">
              <a:rPr lang="en-GB" smtClean="0"/>
              <a:t>1</a:t>
            </a:fld>
            <a:endParaRPr lang="en-GB" dirty="0"/>
          </a:p>
        </p:txBody>
      </p:sp>
    </p:spTree>
    <p:extLst>
      <p:ext uri="{BB962C8B-B14F-4D97-AF65-F5344CB8AC3E}">
        <p14:creationId xmlns:p14="http://schemas.microsoft.com/office/powerpoint/2010/main" val="91167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AB0647F1-7511-4E06-B8BB-E7D6EDF50E93}" type="slidenum">
              <a:rPr lang="en-GB" smtClean="0"/>
              <a:t>2</a:t>
            </a:fld>
            <a:endParaRPr lang="en-GB" dirty="0"/>
          </a:p>
        </p:txBody>
      </p:sp>
    </p:spTree>
    <p:extLst>
      <p:ext uri="{BB962C8B-B14F-4D97-AF65-F5344CB8AC3E}">
        <p14:creationId xmlns:p14="http://schemas.microsoft.com/office/powerpoint/2010/main" val="3370363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AB0647F1-7511-4E06-B8BB-E7D6EDF50E93}" type="slidenum">
              <a:rPr lang="en-GB" smtClean="0"/>
              <a:t>3</a:t>
            </a:fld>
            <a:endParaRPr lang="en-GB" dirty="0"/>
          </a:p>
        </p:txBody>
      </p:sp>
    </p:spTree>
    <p:extLst>
      <p:ext uri="{BB962C8B-B14F-4D97-AF65-F5344CB8AC3E}">
        <p14:creationId xmlns:p14="http://schemas.microsoft.com/office/powerpoint/2010/main" val="3370363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AB0647F1-7511-4E06-B8BB-E7D6EDF50E93}" type="slidenum">
              <a:rPr lang="en-GB" smtClean="0"/>
              <a:t>4</a:t>
            </a:fld>
            <a:endParaRPr lang="en-GB" dirty="0"/>
          </a:p>
        </p:txBody>
      </p:sp>
    </p:spTree>
    <p:extLst>
      <p:ext uri="{BB962C8B-B14F-4D97-AF65-F5344CB8AC3E}">
        <p14:creationId xmlns:p14="http://schemas.microsoft.com/office/powerpoint/2010/main" val="2478112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AB0647F1-7511-4E06-B8BB-E7D6EDF50E93}" type="slidenum">
              <a:rPr lang="en-GB" smtClean="0"/>
              <a:t>5</a:t>
            </a:fld>
            <a:endParaRPr lang="en-GB" dirty="0"/>
          </a:p>
        </p:txBody>
      </p:sp>
    </p:spTree>
    <p:extLst>
      <p:ext uri="{BB962C8B-B14F-4D97-AF65-F5344CB8AC3E}">
        <p14:creationId xmlns:p14="http://schemas.microsoft.com/office/powerpoint/2010/main" val="2424782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AB0647F1-7511-4E06-B8BB-E7D6EDF50E93}" type="slidenum">
              <a:rPr lang="en-GB" smtClean="0"/>
              <a:t>6</a:t>
            </a:fld>
            <a:endParaRPr lang="en-GB" dirty="0"/>
          </a:p>
        </p:txBody>
      </p:sp>
    </p:spTree>
    <p:extLst>
      <p:ext uri="{BB962C8B-B14F-4D97-AF65-F5344CB8AC3E}">
        <p14:creationId xmlns:p14="http://schemas.microsoft.com/office/powerpoint/2010/main" val="586293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AB0647F1-7511-4E06-B8BB-E7D6EDF50E93}" type="slidenum">
              <a:rPr lang="en-GB" smtClean="0"/>
              <a:t>7</a:t>
            </a:fld>
            <a:endParaRPr lang="en-GB" dirty="0"/>
          </a:p>
        </p:txBody>
      </p:sp>
    </p:spTree>
    <p:extLst>
      <p:ext uri="{BB962C8B-B14F-4D97-AF65-F5344CB8AC3E}">
        <p14:creationId xmlns:p14="http://schemas.microsoft.com/office/powerpoint/2010/main" val="2819733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AB0647F1-7511-4E06-B8BB-E7D6EDF50E93}" type="slidenum">
              <a:rPr lang="en-GB" smtClean="0"/>
              <a:t>8</a:t>
            </a:fld>
            <a:endParaRPr lang="en-GB" dirty="0"/>
          </a:p>
        </p:txBody>
      </p:sp>
    </p:spTree>
    <p:extLst>
      <p:ext uri="{BB962C8B-B14F-4D97-AF65-F5344CB8AC3E}">
        <p14:creationId xmlns:p14="http://schemas.microsoft.com/office/powerpoint/2010/main" val="1353388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F45021F-8939-41C1-9E36-3853D82D0F83}" type="datetime1">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3633223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DC0F153-EBDC-4DB9-B85A-069BB71250A0}" type="datetime1">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848549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646278-BE23-4947-B174-DAE6914E9E74}" type="datetime1">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2318590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FAAB27-DB95-4352-A993-FC52C81BB507}" type="datetime1">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197362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512563-D352-4BC9-ACE3-28306A2E1A02}" type="datetime1">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381969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2047B4-1CF8-411F-9BBD-541ACDB30FF5}" type="datetime1">
              <a:rPr lang="en-GB" smtClean="0"/>
              <a:t>15/07/2016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2768123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CFE6DC7-72E6-4266-8FE0-6D20A44E1C5B}" type="datetime1">
              <a:rPr lang="en-GB" smtClean="0"/>
              <a:t>15/07/2016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2876968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34C5F3-F6E6-498A-998C-64B891CB6E85}" type="datetime1">
              <a:rPr lang="en-GB" smtClean="0"/>
              <a:t>15/07/2016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103113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B1120-1973-46E0-A48F-4EF1073DB04B}" type="datetime1">
              <a:rPr lang="en-GB" smtClean="0"/>
              <a:t>15/07/2016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2143513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848BF7-6036-4D70-BFF8-654C0F7B3D92}" type="datetime1">
              <a:rPr lang="en-GB" smtClean="0"/>
              <a:t>15/07/2016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29768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CC5EA-31CE-46A8-A913-68F145892B85}" type="datetime1">
              <a:rPr lang="en-GB" smtClean="0"/>
              <a:t>15/07/2016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FF93D15-371F-4D62-B457-E5570563267F}" type="slidenum">
              <a:rPr lang="en-GB" smtClean="0"/>
              <a:t>‹#›</a:t>
            </a:fld>
            <a:endParaRPr lang="en-GB" dirty="0"/>
          </a:p>
        </p:txBody>
      </p:sp>
    </p:spTree>
    <p:extLst>
      <p:ext uri="{BB962C8B-B14F-4D97-AF65-F5344CB8AC3E}">
        <p14:creationId xmlns:p14="http://schemas.microsoft.com/office/powerpoint/2010/main" val="1034225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65000"/>
                <a:lumOff val="35000"/>
              </a:schemeClr>
            </a:gs>
            <a:gs pos="62000">
              <a:schemeClr val="tx1">
                <a:lumMod val="50000"/>
                <a:lumOff val="50000"/>
              </a:schemeClr>
            </a:gs>
            <a:gs pos="85000">
              <a:srgbClr val="919191"/>
            </a:gs>
            <a:gs pos="100000">
              <a:schemeClr val="bg1">
                <a:lumMod val="75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6B8D9-4EF5-4E06-BDDC-E0CADC59D572}" type="datetime1">
              <a:rPr lang="en-GB" smtClean="0"/>
              <a:t>15/07/2016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93D15-371F-4D62-B457-E5570563267F}" type="slidenum">
              <a:rPr lang="en-GB" smtClean="0"/>
              <a:t>‹#›</a:t>
            </a:fld>
            <a:endParaRPr lang="en-GB" dirty="0"/>
          </a:p>
        </p:txBody>
      </p:sp>
    </p:spTree>
    <p:extLst>
      <p:ext uri="{BB962C8B-B14F-4D97-AF65-F5344CB8AC3E}">
        <p14:creationId xmlns:p14="http://schemas.microsoft.com/office/powerpoint/2010/main" val="2956201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82911"/>
            <a:ext cx="7772400" cy="1470025"/>
          </a:xfrm>
        </p:spPr>
        <p:txBody>
          <a:bodyPr>
            <a:normAutofit fontScale="90000"/>
          </a:bodyPr>
          <a:lstStyle/>
          <a:p>
            <a:r>
              <a:rPr lang="en-GB" sz="54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CRM for Social Housing</a:t>
            </a:r>
            <a:endParaRPr lang="en-GB" sz="54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Subtitle 2"/>
          <p:cNvSpPr>
            <a:spLocks noGrp="1"/>
          </p:cNvSpPr>
          <p:nvPr>
            <p:ph type="subTitle" idx="1"/>
          </p:nvPr>
        </p:nvSpPr>
        <p:spPr>
          <a:xfrm>
            <a:off x="1771600" y="4365104"/>
            <a:ext cx="5680720" cy="1032520"/>
          </a:xfrm>
        </p:spPr>
        <p:txBody>
          <a:bodyPr>
            <a:normAutofit/>
          </a:bodyPr>
          <a:lstStyle/>
          <a:p>
            <a:r>
              <a:rPr lang="en-GB" sz="24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Colin Weaver</a:t>
            </a:r>
          </a:p>
          <a:p>
            <a:r>
              <a:rPr lang="en-GB" sz="24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Esuasive</a:t>
            </a:r>
            <a:endParaRPr lang="en-GB" sz="24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pic>
        <p:nvPicPr>
          <p:cNvPr id="1026" name="Picture 2" descr="C:\Users\satherton\Desktop\Marketing assets\Logos\esuasive logos\esuausive (white) PNG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6261152"/>
            <a:ext cx="1418159" cy="366989"/>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a:xfrm>
            <a:off x="20608" y="6369118"/>
            <a:ext cx="1455048" cy="351731"/>
          </a:xfrm>
        </p:spPr>
        <p:txBody>
          <a:bodyPr/>
          <a:lstStyle/>
          <a:p>
            <a:fld id="{1AD60208-52C7-4C57-93E4-C00F1EC9D23C}" type="datetime1">
              <a:rPr lang="en-GB" smtClean="0"/>
              <a:t>15/07/2016</a:t>
            </a:fld>
            <a:endParaRPr lang="en-GB" dirty="0"/>
          </a:p>
        </p:txBody>
      </p:sp>
      <p:sp>
        <p:nvSpPr>
          <p:cNvPr id="6" name="Slide Number Placeholder 5"/>
          <p:cNvSpPr>
            <a:spLocks noGrp="1"/>
          </p:cNvSpPr>
          <p:nvPr>
            <p:ph type="sldNum" sz="quarter" idx="12"/>
          </p:nvPr>
        </p:nvSpPr>
        <p:spPr>
          <a:xfrm>
            <a:off x="3203848" y="6369118"/>
            <a:ext cx="2133600" cy="365125"/>
          </a:xfrm>
        </p:spPr>
        <p:txBody>
          <a:bodyPr/>
          <a:lstStyle/>
          <a:p>
            <a:fld id="{BFF93D15-371F-4D62-B457-E5570563267F}" type="slidenum">
              <a:rPr lang="en-GB" smtClean="0"/>
              <a:t>1</a:t>
            </a:fld>
            <a:endParaRPr lang="en-GB" dirty="0"/>
          </a:p>
        </p:txBody>
      </p:sp>
      <p:sp>
        <p:nvSpPr>
          <p:cNvPr id="7" name="Subtitle 2"/>
          <p:cNvSpPr txBox="1">
            <a:spLocks/>
          </p:cNvSpPr>
          <p:nvPr/>
        </p:nvSpPr>
        <p:spPr>
          <a:xfrm>
            <a:off x="1763688" y="2708920"/>
            <a:ext cx="5680720" cy="103252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042066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therton\Desktop\Marketing assets\Logos\esuasive logos\esuausive (white) PNG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6552" y="6299536"/>
            <a:ext cx="1418159" cy="36698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404664"/>
            <a:ext cx="8208912" cy="400110"/>
          </a:xfrm>
          <a:prstGeom prst="rect">
            <a:avLst/>
          </a:prstGeom>
          <a:noFill/>
        </p:spPr>
        <p:txBody>
          <a:bodyPr wrap="square" rtlCol="0">
            <a:spAutoFit/>
          </a:bodyPr>
          <a:lstStyle/>
          <a:p>
            <a:r>
              <a:rPr lang="en-GB" sz="20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About Esuasive</a:t>
            </a:r>
            <a:endParaRPr lang="en-GB" sz="20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TextBox 4"/>
          <p:cNvSpPr txBox="1"/>
          <p:nvPr/>
        </p:nvSpPr>
        <p:spPr>
          <a:xfrm>
            <a:off x="323528" y="1268760"/>
            <a:ext cx="5616624" cy="3139321"/>
          </a:xfrm>
          <a:prstGeom prst="rect">
            <a:avLst/>
          </a:prstGeom>
          <a:noFill/>
        </p:spPr>
        <p:txBody>
          <a:bodyPr wrap="square" rtlCol="0">
            <a:spAutoFit/>
          </a:bodyPr>
          <a:lstStyle/>
          <a:p>
            <a:pPr>
              <a:lnSpc>
                <a:spcPct val="150000"/>
              </a:lnSpc>
            </a:pPr>
            <a:r>
              <a:rPr lang="en-GB" sz="22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Cloud solutions, leading with CRM</a:t>
            </a:r>
          </a:p>
          <a:p>
            <a:pPr>
              <a:lnSpc>
                <a:spcPct val="150000"/>
              </a:lnSpc>
            </a:pPr>
            <a:r>
              <a:rPr lang="en-GB" sz="22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Strong partnering ethic</a:t>
            </a:r>
          </a:p>
          <a:p>
            <a:pPr>
              <a:lnSpc>
                <a:spcPct val="150000"/>
              </a:lnSpc>
            </a:pPr>
            <a:r>
              <a:rPr lang="en-GB" sz="22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Customer value through IP</a:t>
            </a:r>
          </a:p>
          <a:p>
            <a:pPr>
              <a:lnSpc>
                <a:spcPct val="150000"/>
              </a:lnSpc>
            </a:pPr>
            <a:r>
              <a:rPr lang="en-GB" sz="22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Invested in Social Housing CRM</a:t>
            </a:r>
          </a:p>
          <a:p>
            <a:pPr>
              <a:lnSpc>
                <a:spcPct val="150000"/>
              </a:lnSpc>
            </a:pPr>
            <a:r>
              <a:rPr lang="en-GB" sz="22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Fully functional, ready to run</a:t>
            </a:r>
          </a:p>
          <a:p>
            <a:pPr>
              <a:lnSpc>
                <a:spcPct val="150000"/>
              </a:lnSpc>
            </a:pPr>
            <a:endParaRPr lang="en-GB" sz="22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2" name="Date Placeholder 1"/>
          <p:cNvSpPr>
            <a:spLocks noGrp="1"/>
          </p:cNvSpPr>
          <p:nvPr>
            <p:ph type="dt" sz="half" idx="10"/>
          </p:nvPr>
        </p:nvSpPr>
        <p:spPr/>
        <p:txBody>
          <a:bodyPr/>
          <a:lstStyle/>
          <a:p>
            <a:fld id="{C349EC24-38F2-4FF6-AC23-D61EB728DC76}" type="datetime1">
              <a:rPr lang="en-GB" smtClean="0"/>
              <a:t>15/07/2016</a:t>
            </a:fld>
            <a:endParaRPr lang="en-GB" dirty="0"/>
          </a:p>
        </p:txBody>
      </p:sp>
      <p:sp>
        <p:nvSpPr>
          <p:cNvPr id="3" name="Slide Number Placeholder 2"/>
          <p:cNvSpPr>
            <a:spLocks noGrp="1"/>
          </p:cNvSpPr>
          <p:nvPr>
            <p:ph type="sldNum" sz="quarter" idx="12"/>
          </p:nvPr>
        </p:nvSpPr>
        <p:spPr>
          <a:xfrm>
            <a:off x="3144051" y="6427552"/>
            <a:ext cx="2133600" cy="365125"/>
          </a:xfrm>
        </p:spPr>
        <p:txBody>
          <a:bodyPr/>
          <a:lstStyle/>
          <a:p>
            <a:fld id="{BFF93D15-371F-4D62-B457-E5570563267F}" type="slidenum">
              <a:rPr lang="en-GB" smtClean="0"/>
              <a:t>2</a:t>
            </a:fld>
            <a:endParaRPr lang="en-GB" dirty="0"/>
          </a:p>
        </p:txBody>
      </p:sp>
      <p:grpSp>
        <p:nvGrpSpPr>
          <p:cNvPr id="9" name="Group 8"/>
          <p:cNvGrpSpPr>
            <a:grpSpLocks noChangeAspect="1"/>
          </p:cNvGrpSpPr>
          <p:nvPr/>
        </p:nvGrpSpPr>
        <p:grpSpPr>
          <a:xfrm>
            <a:off x="4755678" y="3284984"/>
            <a:ext cx="3992786" cy="2772000"/>
            <a:chOff x="896504" y="1133873"/>
            <a:chExt cx="7350992" cy="5103439"/>
          </a:xfrm>
        </p:grpSpPr>
        <p:sp>
          <p:nvSpPr>
            <p:cNvPr id="10" name="Hexagon 9"/>
            <p:cNvSpPr>
              <a:spLocks noChangeAspect="1"/>
            </p:cNvSpPr>
            <p:nvPr/>
          </p:nvSpPr>
          <p:spPr>
            <a:xfrm>
              <a:off x="3268098" y="3074594"/>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CUSTOMERS</a:t>
              </a:r>
            </a:p>
          </p:txBody>
        </p:sp>
        <p:sp>
          <p:nvSpPr>
            <p:cNvPr id="11" name="Hexagon 10"/>
            <p:cNvSpPr>
              <a:spLocks noChangeAspect="1"/>
            </p:cNvSpPr>
            <p:nvPr/>
          </p:nvSpPr>
          <p:spPr>
            <a:xfrm>
              <a:off x="4448372" y="2428070"/>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PROPERTIES</a:t>
              </a:r>
            </a:p>
          </p:txBody>
        </p:sp>
        <p:sp>
          <p:nvSpPr>
            <p:cNvPr id="12" name="Hexagon 11"/>
            <p:cNvSpPr>
              <a:spLocks noChangeAspect="1"/>
            </p:cNvSpPr>
            <p:nvPr/>
          </p:nvSpPr>
          <p:spPr>
            <a:xfrm>
              <a:off x="896504" y="4362685"/>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MOBILE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WORKING</a:t>
              </a:r>
            </a:p>
          </p:txBody>
        </p:sp>
        <p:sp>
          <p:nvSpPr>
            <p:cNvPr id="13" name="Hexagon 12"/>
            <p:cNvSpPr>
              <a:spLocks noChangeAspect="1"/>
            </p:cNvSpPr>
            <p:nvPr/>
          </p:nvSpPr>
          <p:spPr>
            <a:xfrm>
              <a:off x="5639688"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PARTNERS</a:t>
              </a:r>
            </a:p>
          </p:txBody>
        </p:sp>
        <p:sp>
          <p:nvSpPr>
            <p:cNvPr id="14" name="Hexagon 13"/>
            <p:cNvSpPr>
              <a:spLocks noChangeAspect="1"/>
            </p:cNvSpPr>
            <p:nvPr/>
          </p:nvSpPr>
          <p:spPr>
            <a:xfrm>
              <a:off x="5639688" y="1781546"/>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MARKETING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&amp; SALES</a:t>
              </a:r>
            </a:p>
          </p:txBody>
        </p:sp>
        <p:sp>
          <p:nvSpPr>
            <p:cNvPr id="15" name="Hexagon 14"/>
            <p:cNvSpPr>
              <a:spLocks noChangeAspect="1"/>
            </p:cNvSpPr>
            <p:nvPr/>
          </p:nvSpPr>
          <p:spPr>
            <a:xfrm>
              <a:off x="6827943" y="3718641"/>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RESPONSIVE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REPAIRS</a:t>
              </a:r>
            </a:p>
          </p:txBody>
        </p:sp>
        <p:sp>
          <p:nvSpPr>
            <p:cNvPr id="16" name="Hexagon 15"/>
            <p:cNvSpPr>
              <a:spLocks noChangeAspect="1"/>
            </p:cNvSpPr>
            <p:nvPr/>
          </p:nvSpPr>
          <p:spPr>
            <a:xfrm>
              <a:off x="896504"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ENGAGEMENT</a:t>
              </a:r>
            </a:p>
          </p:txBody>
        </p:sp>
        <p:sp>
          <p:nvSpPr>
            <p:cNvPr id="17" name="Hexagon 16"/>
            <p:cNvSpPr>
              <a:spLocks noChangeAspect="1"/>
            </p:cNvSpPr>
            <p:nvPr/>
          </p:nvSpPr>
          <p:spPr>
            <a:xfrm>
              <a:off x="2082303" y="2430548"/>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CASES</a:t>
              </a:r>
            </a:p>
          </p:txBody>
        </p:sp>
        <p:sp>
          <p:nvSpPr>
            <p:cNvPr id="18" name="Hexagon 17"/>
            <p:cNvSpPr>
              <a:spLocks noChangeAspect="1"/>
            </p:cNvSpPr>
            <p:nvPr/>
          </p:nvSpPr>
          <p:spPr>
            <a:xfrm>
              <a:off x="2082302" y="3718642"/>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ACTIVITIES</a:t>
              </a:r>
            </a:p>
          </p:txBody>
        </p:sp>
        <p:sp>
          <p:nvSpPr>
            <p:cNvPr id="19" name="Hexagon 18"/>
            <p:cNvSpPr>
              <a:spLocks noChangeAspect="1"/>
            </p:cNvSpPr>
            <p:nvPr/>
          </p:nvSpPr>
          <p:spPr>
            <a:xfrm>
              <a:off x="3268100" y="1781546"/>
              <a:ext cx="1419553" cy="1223753"/>
            </a:xfrm>
            <a:prstGeom prst="hexagon">
              <a:avLst/>
            </a:prstGeom>
            <a:solidFill>
              <a:srgbClr val="ED7D31">
                <a:lumMod val="50000"/>
              </a:srgbClr>
            </a:solidFill>
            <a:ln w="12700" cap="flat" cmpd="sng" algn="ctr">
              <a:noFill/>
              <a:prstDash val="solid"/>
              <a:miter lim="800000"/>
            </a:ln>
            <a:effectLst/>
          </p:spPr>
          <p:txBody>
            <a:bodyPr wrap="squar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TENANT ACCOUNTS</a:t>
              </a:r>
            </a:p>
          </p:txBody>
        </p:sp>
        <p:sp>
          <p:nvSpPr>
            <p:cNvPr id="20" name="Hexagon 19"/>
            <p:cNvSpPr>
              <a:spLocks noChangeAspect="1"/>
            </p:cNvSpPr>
            <p:nvPr/>
          </p:nvSpPr>
          <p:spPr>
            <a:xfrm>
              <a:off x="2082302" y="1133873"/>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BUSINESS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INTELLIGENCE</a:t>
              </a:r>
            </a:p>
          </p:txBody>
        </p:sp>
        <p:sp>
          <p:nvSpPr>
            <p:cNvPr id="21" name="Hexagon 20"/>
            <p:cNvSpPr>
              <a:spLocks noChangeAspect="1"/>
            </p:cNvSpPr>
            <p:nvPr/>
          </p:nvSpPr>
          <p:spPr>
            <a:xfrm>
              <a:off x="4448372" y="3718639"/>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INTEGRATION</a:t>
              </a:r>
            </a:p>
          </p:txBody>
        </p:sp>
        <p:sp>
          <p:nvSpPr>
            <p:cNvPr id="22" name="Hexagon 21"/>
            <p:cNvSpPr>
              <a:spLocks noChangeAspect="1"/>
            </p:cNvSpPr>
            <p:nvPr/>
          </p:nvSpPr>
          <p:spPr>
            <a:xfrm>
              <a:off x="3268097" y="4362685"/>
              <a:ext cx="1419553"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MANAGEMENT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SYSTEM</a:t>
              </a:r>
            </a:p>
          </p:txBody>
        </p:sp>
        <p:sp>
          <p:nvSpPr>
            <p:cNvPr id="23" name="Hexagon 22"/>
            <p:cNvSpPr>
              <a:spLocks noChangeAspect="1"/>
            </p:cNvSpPr>
            <p:nvPr/>
          </p:nvSpPr>
          <p:spPr>
            <a:xfrm>
              <a:off x="6827943" y="2428070"/>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ASSET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MANAGEMENT</a:t>
              </a:r>
            </a:p>
          </p:txBody>
        </p:sp>
        <p:sp>
          <p:nvSpPr>
            <p:cNvPr id="24" name="Hexagon 23"/>
            <p:cNvSpPr>
              <a:spLocks noChangeAspect="1"/>
            </p:cNvSpPr>
            <p:nvPr/>
          </p:nvSpPr>
          <p:spPr>
            <a:xfrm>
              <a:off x="896505" y="1781546"/>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PORTALS</a:t>
              </a:r>
            </a:p>
          </p:txBody>
        </p:sp>
        <p:sp>
          <p:nvSpPr>
            <p:cNvPr id="25" name="Hexagon 24"/>
            <p:cNvSpPr>
              <a:spLocks noChangeAspect="1"/>
            </p:cNvSpPr>
            <p:nvPr/>
          </p:nvSpPr>
          <p:spPr>
            <a:xfrm>
              <a:off x="4448372" y="1133873"/>
              <a:ext cx="1419553" cy="1223753"/>
            </a:xfrm>
            <a:prstGeom prst="hexagon">
              <a:avLst/>
            </a:prstGeom>
            <a:solidFill>
              <a:schemeClr val="bg1">
                <a:lumMod val="6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DEVELOPMENT</a:t>
              </a:r>
            </a:p>
          </p:txBody>
        </p:sp>
        <p:sp>
          <p:nvSpPr>
            <p:cNvPr id="26" name="Hexagon 25"/>
            <p:cNvSpPr>
              <a:spLocks noChangeAspect="1"/>
            </p:cNvSpPr>
            <p:nvPr/>
          </p:nvSpPr>
          <p:spPr>
            <a:xfrm>
              <a:off x="4448373" y="5013559"/>
              <a:ext cx="1419552"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FINANCE &amp; HR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SYSTEMS</a:t>
              </a:r>
            </a:p>
          </p:txBody>
        </p:sp>
        <p:sp>
          <p:nvSpPr>
            <p:cNvPr id="27" name="Hexagon 26"/>
            <p:cNvSpPr>
              <a:spLocks noChangeAspect="1"/>
            </p:cNvSpPr>
            <p:nvPr/>
          </p:nvSpPr>
          <p:spPr>
            <a:xfrm>
              <a:off x="5639689" y="4362685"/>
              <a:ext cx="1415874"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PROCUREMENT</a:t>
              </a:r>
            </a:p>
          </p:txBody>
        </p:sp>
      </p:grpSp>
    </p:spTree>
    <p:extLst>
      <p:ext uri="{BB962C8B-B14F-4D97-AF65-F5344CB8AC3E}">
        <p14:creationId xmlns:p14="http://schemas.microsoft.com/office/powerpoint/2010/main" val="3949152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therton\Desktop\Marketing assets\Logos\esuasive logos\esuausive (white) PNG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0305" y="6189810"/>
            <a:ext cx="1418159" cy="36698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404664"/>
            <a:ext cx="8208912" cy="400110"/>
          </a:xfrm>
          <a:prstGeom prst="rect">
            <a:avLst/>
          </a:prstGeom>
          <a:noFill/>
        </p:spPr>
        <p:txBody>
          <a:bodyPr wrap="square" rtlCol="0">
            <a:spAutoFit/>
          </a:bodyPr>
          <a:lstStyle/>
          <a:p>
            <a:r>
              <a:rPr lang="en-GB" sz="20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About CRM for Social Housing</a:t>
            </a:r>
            <a:endParaRPr lang="en-GB" sz="20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TextBox 4"/>
          <p:cNvSpPr txBox="1"/>
          <p:nvPr/>
        </p:nvSpPr>
        <p:spPr>
          <a:xfrm>
            <a:off x="323528" y="1268760"/>
            <a:ext cx="4809256" cy="2862322"/>
          </a:xfrm>
          <a:prstGeom prst="rect">
            <a:avLst/>
          </a:prstGeom>
          <a:noFill/>
        </p:spPr>
        <p:txBody>
          <a:bodyPr wrap="square" rtlCol="0">
            <a:spAutoFit/>
          </a:bodyPr>
          <a:lstStyle/>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Built on Dynamics CRM Online</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Pre-configured, but …</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Extensible, customisable</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Integrates with HMS</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Standard + Extended editions</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On G-</a:t>
            </a:r>
            <a:r>
              <a:rPr lang="en-GB" sz="2000" b="1" dirty="0">
                <a:solidFill>
                  <a:schemeClr val="bg1"/>
                </a:solidFill>
                <a:latin typeface="Segoe UI" panose="020B0502040204020203" pitchFamily="34" charset="0"/>
                <a:ea typeface="Segoe UI" panose="020B0502040204020203" pitchFamily="34" charset="0"/>
                <a:cs typeface="Segoe UI" panose="020B0502040204020203" pitchFamily="34" charset="0"/>
              </a:rPr>
              <a:t>C</a:t>
            </a: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loud 7 &amp; 8 </a:t>
            </a:r>
          </a:p>
        </p:txBody>
      </p:sp>
      <p:sp>
        <p:nvSpPr>
          <p:cNvPr id="3" name="Date Placeholder 2"/>
          <p:cNvSpPr>
            <a:spLocks noGrp="1"/>
          </p:cNvSpPr>
          <p:nvPr>
            <p:ph type="dt" sz="half" idx="10"/>
          </p:nvPr>
        </p:nvSpPr>
        <p:spPr/>
        <p:txBody>
          <a:bodyPr/>
          <a:lstStyle/>
          <a:p>
            <a:fld id="{8270B7B6-26E7-404F-A06F-F2631EFB92B2}" type="datetime1">
              <a:rPr lang="en-GB" smtClean="0"/>
              <a:t>15/07/2016</a:t>
            </a:fld>
            <a:endParaRPr lang="en-GB" dirty="0"/>
          </a:p>
        </p:txBody>
      </p:sp>
      <p:sp>
        <p:nvSpPr>
          <p:cNvPr id="7" name="Slide Number Placeholder 6"/>
          <p:cNvSpPr>
            <a:spLocks noGrp="1"/>
          </p:cNvSpPr>
          <p:nvPr>
            <p:ph type="sldNum" sz="quarter" idx="12"/>
          </p:nvPr>
        </p:nvSpPr>
        <p:spPr>
          <a:xfrm>
            <a:off x="3130714" y="6373304"/>
            <a:ext cx="2133600" cy="365125"/>
          </a:xfrm>
        </p:spPr>
        <p:txBody>
          <a:bodyPr/>
          <a:lstStyle/>
          <a:p>
            <a:fld id="{BFF93D15-371F-4D62-B457-E5570563267F}" type="slidenum">
              <a:rPr lang="en-GB" smtClean="0"/>
              <a:t>3</a:t>
            </a:fld>
            <a:endParaRPr lang="en-GB" dirty="0"/>
          </a:p>
        </p:txBody>
      </p:sp>
      <p:grpSp>
        <p:nvGrpSpPr>
          <p:cNvPr id="34" name="Group 33"/>
          <p:cNvGrpSpPr>
            <a:grpSpLocks noChangeAspect="1"/>
          </p:cNvGrpSpPr>
          <p:nvPr/>
        </p:nvGrpSpPr>
        <p:grpSpPr>
          <a:xfrm>
            <a:off x="4755678" y="3284984"/>
            <a:ext cx="3992786" cy="2772000"/>
            <a:chOff x="896504" y="1133873"/>
            <a:chExt cx="7350992" cy="5103439"/>
          </a:xfrm>
        </p:grpSpPr>
        <p:sp>
          <p:nvSpPr>
            <p:cNvPr id="35" name="Hexagon 34"/>
            <p:cNvSpPr>
              <a:spLocks noChangeAspect="1"/>
            </p:cNvSpPr>
            <p:nvPr/>
          </p:nvSpPr>
          <p:spPr>
            <a:xfrm>
              <a:off x="3268098" y="3074594"/>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CUSTOMERS</a:t>
              </a:r>
            </a:p>
          </p:txBody>
        </p:sp>
        <p:sp>
          <p:nvSpPr>
            <p:cNvPr id="36" name="Hexagon 35"/>
            <p:cNvSpPr>
              <a:spLocks noChangeAspect="1"/>
            </p:cNvSpPr>
            <p:nvPr/>
          </p:nvSpPr>
          <p:spPr>
            <a:xfrm>
              <a:off x="4448372" y="2428070"/>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PROPERTIES</a:t>
              </a:r>
            </a:p>
          </p:txBody>
        </p:sp>
        <p:sp>
          <p:nvSpPr>
            <p:cNvPr id="37" name="Hexagon 36"/>
            <p:cNvSpPr>
              <a:spLocks noChangeAspect="1"/>
            </p:cNvSpPr>
            <p:nvPr/>
          </p:nvSpPr>
          <p:spPr>
            <a:xfrm>
              <a:off x="896504" y="4362685"/>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MOBILE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WORKING</a:t>
              </a:r>
            </a:p>
          </p:txBody>
        </p:sp>
        <p:sp>
          <p:nvSpPr>
            <p:cNvPr id="38" name="Hexagon 37"/>
            <p:cNvSpPr>
              <a:spLocks noChangeAspect="1"/>
            </p:cNvSpPr>
            <p:nvPr/>
          </p:nvSpPr>
          <p:spPr>
            <a:xfrm>
              <a:off x="5639688"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PARTNERS</a:t>
              </a:r>
            </a:p>
          </p:txBody>
        </p:sp>
        <p:sp>
          <p:nvSpPr>
            <p:cNvPr id="39" name="Hexagon 38"/>
            <p:cNvSpPr>
              <a:spLocks noChangeAspect="1"/>
            </p:cNvSpPr>
            <p:nvPr/>
          </p:nvSpPr>
          <p:spPr>
            <a:xfrm>
              <a:off x="5639688" y="1781546"/>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MARKETING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&amp; SALES</a:t>
              </a:r>
            </a:p>
          </p:txBody>
        </p:sp>
        <p:sp>
          <p:nvSpPr>
            <p:cNvPr id="40" name="Hexagon 39"/>
            <p:cNvSpPr>
              <a:spLocks noChangeAspect="1"/>
            </p:cNvSpPr>
            <p:nvPr/>
          </p:nvSpPr>
          <p:spPr>
            <a:xfrm>
              <a:off x="6827943" y="3718641"/>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RESPONSIVE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REPAIRS</a:t>
              </a:r>
            </a:p>
          </p:txBody>
        </p:sp>
        <p:sp>
          <p:nvSpPr>
            <p:cNvPr id="41" name="Hexagon 40"/>
            <p:cNvSpPr>
              <a:spLocks noChangeAspect="1"/>
            </p:cNvSpPr>
            <p:nvPr/>
          </p:nvSpPr>
          <p:spPr>
            <a:xfrm>
              <a:off x="896504"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ENGAGEMENT</a:t>
              </a:r>
            </a:p>
          </p:txBody>
        </p:sp>
        <p:sp>
          <p:nvSpPr>
            <p:cNvPr id="42" name="Hexagon 41"/>
            <p:cNvSpPr>
              <a:spLocks noChangeAspect="1"/>
            </p:cNvSpPr>
            <p:nvPr/>
          </p:nvSpPr>
          <p:spPr>
            <a:xfrm>
              <a:off x="2082303" y="2430548"/>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CASES</a:t>
              </a:r>
            </a:p>
          </p:txBody>
        </p:sp>
        <p:sp>
          <p:nvSpPr>
            <p:cNvPr id="43" name="Hexagon 42"/>
            <p:cNvSpPr>
              <a:spLocks noChangeAspect="1"/>
            </p:cNvSpPr>
            <p:nvPr/>
          </p:nvSpPr>
          <p:spPr>
            <a:xfrm>
              <a:off x="2082302" y="3718642"/>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ACTIVITIES</a:t>
              </a:r>
            </a:p>
          </p:txBody>
        </p:sp>
        <p:sp>
          <p:nvSpPr>
            <p:cNvPr id="44" name="Hexagon 43"/>
            <p:cNvSpPr>
              <a:spLocks noChangeAspect="1"/>
            </p:cNvSpPr>
            <p:nvPr/>
          </p:nvSpPr>
          <p:spPr>
            <a:xfrm>
              <a:off x="3268100" y="1781546"/>
              <a:ext cx="1419553" cy="1223753"/>
            </a:xfrm>
            <a:prstGeom prst="hexagon">
              <a:avLst/>
            </a:prstGeom>
            <a:solidFill>
              <a:srgbClr val="ED7D31">
                <a:lumMod val="50000"/>
              </a:srgbClr>
            </a:solidFill>
            <a:ln w="12700" cap="flat" cmpd="sng" algn="ctr">
              <a:noFill/>
              <a:prstDash val="solid"/>
              <a:miter lim="800000"/>
            </a:ln>
            <a:effectLst/>
          </p:spPr>
          <p:txBody>
            <a:bodyPr wrap="squar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TENANT ACCOUNTS</a:t>
              </a:r>
            </a:p>
          </p:txBody>
        </p:sp>
        <p:sp>
          <p:nvSpPr>
            <p:cNvPr id="45" name="Hexagon 44"/>
            <p:cNvSpPr>
              <a:spLocks noChangeAspect="1"/>
            </p:cNvSpPr>
            <p:nvPr/>
          </p:nvSpPr>
          <p:spPr>
            <a:xfrm>
              <a:off x="2082302" y="1133873"/>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BUSINESS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INTELLIGENCE</a:t>
              </a:r>
            </a:p>
          </p:txBody>
        </p:sp>
        <p:sp>
          <p:nvSpPr>
            <p:cNvPr id="46" name="Hexagon 45"/>
            <p:cNvSpPr>
              <a:spLocks noChangeAspect="1"/>
            </p:cNvSpPr>
            <p:nvPr/>
          </p:nvSpPr>
          <p:spPr>
            <a:xfrm>
              <a:off x="4448372" y="3718639"/>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INTEGRATION</a:t>
              </a:r>
            </a:p>
          </p:txBody>
        </p:sp>
        <p:sp>
          <p:nvSpPr>
            <p:cNvPr id="47" name="Hexagon 46"/>
            <p:cNvSpPr>
              <a:spLocks noChangeAspect="1"/>
            </p:cNvSpPr>
            <p:nvPr/>
          </p:nvSpPr>
          <p:spPr>
            <a:xfrm>
              <a:off x="3268097" y="4362685"/>
              <a:ext cx="1419553"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MANAGEMENT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SYSTEM</a:t>
              </a:r>
            </a:p>
          </p:txBody>
        </p:sp>
        <p:sp>
          <p:nvSpPr>
            <p:cNvPr id="48" name="Hexagon 47"/>
            <p:cNvSpPr>
              <a:spLocks noChangeAspect="1"/>
            </p:cNvSpPr>
            <p:nvPr/>
          </p:nvSpPr>
          <p:spPr>
            <a:xfrm>
              <a:off x="6827943" y="2428070"/>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ASSET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MANAGEMENT</a:t>
              </a:r>
            </a:p>
          </p:txBody>
        </p:sp>
        <p:sp>
          <p:nvSpPr>
            <p:cNvPr id="49" name="Hexagon 48"/>
            <p:cNvSpPr>
              <a:spLocks noChangeAspect="1"/>
            </p:cNvSpPr>
            <p:nvPr/>
          </p:nvSpPr>
          <p:spPr>
            <a:xfrm>
              <a:off x="896505" y="1781546"/>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prstClr val="white"/>
                  </a:solidFill>
                  <a:effectLst/>
                  <a:uLnTx/>
                  <a:uFillTx/>
                  <a:latin typeface="Calibri" panose="020F0502020204030204"/>
                  <a:ea typeface="+mn-ea"/>
                  <a:cs typeface="+mn-cs"/>
                </a:rPr>
                <a:t>PORTALS</a:t>
              </a:r>
            </a:p>
          </p:txBody>
        </p:sp>
        <p:sp>
          <p:nvSpPr>
            <p:cNvPr id="50" name="Hexagon 49"/>
            <p:cNvSpPr>
              <a:spLocks noChangeAspect="1"/>
            </p:cNvSpPr>
            <p:nvPr/>
          </p:nvSpPr>
          <p:spPr>
            <a:xfrm>
              <a:off x="4448372" y="1133873"/>
              <a:ext cx="1419553" cy="1223753"/>
            </a:xfrm>
            <a:prstGeom prst="hexagon">
              <a:avLst/>
            </a:prstGeom>
            <a:solidFill>
              <a:schemeClr val="bg1">
                <a:lumMod val="6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DEVELOPMENT</a:t>
              </a:r>
            </a:p>
          </p:txBody>
        </p:sp>
        <p:sp>
          <p:nvSpPr>
            <p:cNvPr id="51" name="Hexagon 50"/>
            <p:cNvSpPr>
              <a:spLocks noChangeAspect="1"/>
            </p:cNvSpPr>
            <p:nvPr/>
          </p:nvSpPr>
          <p:spPr>
            <a:xfrm>
              <a:off x="4448373" y="5013559"/>
              <a:ext cx="1419552"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FINANCE &amp; HR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SYSTEMS</a:t>
              </a:r>
            </a:p>
          </p:txBody>
        </p:sp>
        <p:sp>
          <p:nvSpPr>
            <p:cNvPr id="52" name="Hexagon 51"/>
            <p:cNvSpPr>
              <a:spLocks noChangeAspect="1"/>
            </p:cNvSpPr>
            <p:nvPr/>
          </p:nvSpPr>
          <p:spPr>
            <a:xfrm>
              <a:off x="5639689" y="4362685"/>
              <a:ext cx="1415874"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chemeClr val="bg1"/>
                  </a:solidFill>
                  <a:effectLst/>
                  <a:uLnTx/>
                  <a:uFillTx/>
                  <a:latin typeface="Calibri" panose="020F0502020204030204"/>
                  <a:ea typeface="+mn-ea"/>
                  <a:cs typeface="+mn-cs"/>
                </a:rPr>
                <a:t>PROCUREMENT</a:t>
              </a:r>
            </a:p>
          </p:txBody>
        </p:sp>
      </p:grpSp>
    </p:spTree>
    <p:extLst>
      <p:ext uri="{BB962C8B-B14F-4D97-AF65-F5344CB8AC3E}">
        <p14:creationId xmlns:p14="http://schemas.microsoft.com/office/powerpoint/2010/main" val="852281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therton\Desktop\Marketing assets\Logos\esuasive logos\esuausive (white) PNG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0305" y="6189810"/>
            <a:ext cx="1418159" cy="36698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404664"/>
            <a:ext cx="8208912" cy="400110"/>
          </a:xfrm>
          <a:prstGeom prst="rect">
            <a:avLst/>
          </a:prstGeom>
          <a:noFill/>
        </p:spPr>
        <p:txBody>
          <a:bodyPr wrap="square" rtlCol="0">
            <a:spAutoFit/>
          </a:bodyPr>
          <a:lstStyle/>
          <a:p>
            <a:r>
              <a:rPr lang="en-GB" sz="20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Esuasive CRM for Social Housing: Pre-configured functionality</a:t>
            </a:r>
          </a:p>
        </p:txBody>
      </p:sp>
      <p:sp>
        <p:nvSpPr>
          <p:cNvPr id="3" name="Date Placeholder 2"/>
          <p:cNvSpPr>
            <a:spLocks noGrp="1"/>
          </p:cNvSpPr>
          <p:nvPr>
            <p:ph type="dt" sz="half" idx="10"/>
          </p:nvPr>
        </p:nvSpPr>
        <p:spPr/>
        <p:txBody>
          <a:bodyPr/>
          <a:lstStyle/>
          <a:p>
            <a:fld id="{8270B7B6-26E7-404F-A06F-F2631EFB92B2}" type="datetime1">
              <a:rPr lang="en-GB" smtClean="0"/>
              <a:t>15/07/2016</a:t>
            </a:fld>
            <a:endParaRPr lang="en-GB" dirty="0"/>
          </a:p>
        </p:txBody>
      </p:sp>
      <p:grpSp>
        <p:nvGrpSpPr>
          <p:cNvPr id="6" name="Group 5"/>
          <p:cNvGrpSpPr/>
          <p:nvPr/>
        </p:nvGrpSpPr>
        <p:grpSpPr>
          <a:xfrm>
            <a:off x="896504" y="1133873"/>
            <a:ext cx="7350992" cy="5103439"/>
            <a:chOff x="896504" y="1133873"/>
            <a:chExt cx="7350992" cy="5103439"/>
          </a:xfrm>
        </p:grpSpPr>
        <p:sp>
          <p:nvSpPr>
            <p:cNvPr id="14" name="Hexagon 13"/>
            <p:cNvSpPr>
              <a:spLocks noChangeAspect="1"/>
            </p:cNvSpPr>
            <p:nvPr/>
          </p:nvSpPr>
          <p:spPr>
            <a:xfrm>
              <a:off x="3268098" y="3074594"/>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CUSTOMERS</a:t>
              </a:r>
            </a:p>
          </p:txBody>
        </p:sp>
        <p:sp>
          <p:nvSpPr>
            <p:cNvPr id="16" name="Hexagon 15"/>
            <p:cNvSpPr>
              <a:spLocks noChangeAspect="1"/>
            </p:cNvSpPr>
            <p:nvPr/>
          </p:nvSpPr>
          <p:spPr>
            <a:xfrm>
              <a:off x="4448372" y="2428070"/>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PROPERTIES</a:t>
              </a:r>
            </a:p>
          </p:txBody>
        </p:sp>
        <p:sp>
          <p:nvSpPr>
            <p:cNvPr id="17" name="Hexagon 16"/>
            <p:cNvSpPr>
              <a:spLocks noChangeAspect="1"/>
            </p:cNvSpPr>
            <p:nvPr/>
          </p:nvSpPr>
          <p:spPr>
            <a:xfrm>
              <a:off x="896504" y="4362685"/>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MOBILE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WORKING</a:t>
              </a:r>
            </a:p>
          </p:txBody>
        </p:sp>
        <p:sp>
          <p:nvSpPr>
            <p:cNvPr id="18" name="Hexagon 17"/>
            <p:cNvSpPr>
              <a:spLocks noChangeAspect="1"/>
            </p:cNvSpPr>
            <p:nvPr/>
          </p:nvSpPr>
          <p:spPr>
            <a:xfrm>
              <a:off x="5639688"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PARTNERS</a:t>
              </a:r>
            </a:p>
          </p:txBody>
        </p:sp>
        <p:sp>
          <p:nvSpPr>
            <p:cNvPr id="19" name="Hexagon 18"/>
            <p:cNvSpPr>
              <a:spLocks noChangeAspect="1"/>
            </p:cNvSpPr>
            <p:nvPr/>
          </p:nvSpPr>
          <p:spPr>
            <a:xfrm>
              <a:off x="5639688" y="1781546"/>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MARKETING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&amp; SALES</a:t>
              </a:r>
            </a:p>
          </p:txBody>
        </p:sp>
        <p:sp>
          <p:nvSpPr>
            <p:cNvPr id="20" name="Hexagon 19"/>
            <p:cNvSpPr>
              <a:spLocks noChangeAspect="1"/>
            </p:cNvSpPr>
            <p:nvPr/>
          </p:nvSpPr>
          <p:spPr>
            <a:xfrm>
              <a:off x="6827943" y="3718641"/>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RESPONSIVE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REPAIRS</a:t>
              </a:r>
            </a:p>
          </p:txBody>
        </p:sp>
        <p:sp>
          <p:nvSpPr>
            <p:cNvPr id="21" name="Hexagon 20"/>
            <p:cNvSpPr>
              <a:spLocks noChangeAspect="1"/>
            </p:cNvSpPr>
            <p:nvPr/>
          </p:nvSpPr>
          <p:spPr>
            <a:xfrm>
              <a:off x="896504"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ENGAGEMENT</a:t>
              </a:r>
            </a:p>
          </p:txBody>
        </p:sp>
        <p:sp>
          <p:nvSpPr>
            <p:cNvPr id="22" name="Hexagon 21"/>
            <p:cNvSpPr>
              <a:spLocks noChangeAspect="1"/>
            </p:cNvSpPr>
            <p:nvPr/>
          </p:nvSpPr>
          <p:spPr>
            <a:xfrm>
              <a:off x="2082303" y="2430548"/>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CASES</a:t>
              </a:r>
            </a:p>
          </p:txBody>
        </p:sp>
        <p:sp>
          <p:nvSpPr>
            <p:cNvPr id="23" name="Hexagon 22"/>
            <p:cNvSpPr>
              <a:spLocks noChangeAspect="1"/>
            </p:cNvSpPr>
            <p:nvPr/>
          </p:nvSpPr>
          <p:spPr>
            <a:xfrm>
              <a:off x="2082302" y="3718642"/>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ACTIVITIES</a:t>
              </a:r>
            </a:p>
          </p:txBody>
        </p:sp>
        <p:sp>
          <p:nvSpPr>
            <p:cNvPr id="24" name="Hexagon 23"/>
            <p:cNvSpPr>
              <a:spLocks noChangeAspect="1"/>
            </p:cNvSpPr>
            <p:nvPr/>
          </p:nvSpPr>
          <p:spPr>
            <a:xfrm>
              <a:off x="3268100" y="1781546"/>
              <a:ext cx="1419553" cy="1223753"/>
            </a:xfrm>
            <a:prstGeom prst="hexagon">
              <a:avLst/>
            </a:prstGeom>
            <a:solidFill>
              <a:srgbClr val="ED7D31">
                <a:lumMod val="50000"/>
              </a:srgbClr>
            </a:solidFill>
            <a:ln w="12700" cap="flat" cmpd="sng" algn="ctr">
              <a:noFill/>
              <a:prstDash val="solid"/>
              <a:miter lim="800000"/>
            </a:ln>
            <a:effectLst/>
          </p:spPr>
          <p:txBody>
            <a:bodyPr wrap="squar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TENANT ACCOUNTS</a:t>
              </a:r>
            </a:p>
          </p:txBody>
        </p:sp>
        <p:sp>
          <p:nvSpPr>
            <p:cNvPr id="25" name="Hexagon 24"/>
            <p:cNvSpPr>
              <a:spLocks noChangeAspect="1"/>
            </p:cNvSpPr>
            <p:nvPr/>
          </p:nvSpPr>
          <p:spPr>
            <a:xfrm>
              <a:off x="2082302" y="1133873"/>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BUSINESS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INTELLIGENCE</a:t>
              </a:r>
            </a:p>
          </p:txBody>
        </p:sp>
        <p:sp>
          <p:nvSpPr>
            <p:cNvPr id="26" name="Hexagon 25"/>
            <p:cNvSpPr>
              <a:spLocks noChangeAspect="1"/>
            </p:cNvSpPr>
            <p:nvPr/>
          </p:nvSpPr>
          <p:spPr>
            <a:xfrm>
              <a:off x="4448372" y="3718639"/>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INTEGRATION</a:t>
              </a:r>
            </a:p>
          </p:txBody>
        </p:sp>
        <p:sp>
          <p:nvSpPr>
            <p:cNvPr id="27" name="Hexagon 26"/>
            <p:cNvSpPr>
              <a:spLocks noChangeAspect="1"/>
            </p:cNvSpPr>
            <p:nvPr/>
          </p:nvSpPr>
          <p:spPr>
            <a:xfrm>
              <a:off x="3268097" y="4362685"/>
              <a:ext cx="1419553"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MANAGEMENT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SYSTEM</a:t>
              </a:r>
            </a:p>
          </p:txBody>
        </p:sp>
        <p:sp>
          <p:nvSpPr>
            <p:cNvPr id="28" name="Hexagon 27"/>
            <p:cNvSpPr>
              <a:spLocks noChangeAspect="1"/>
            </p:cNvSpPr>
            <p:nvPr/>
          </p:nvSpPr>
          <p:spPr>
            <a:xfrm>
              <a:off x="6827943" y="2428070"/>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ASSET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MANAGEMENT</a:t>
              </a:r>
            </a:p>
          </p:txBody>
        </p:sp>
        <p:sp>
          <p:nvSpPr>
            <p:cNvPr id="29" name="Hexagon 28"/>
            <p:cNvSpPr>
              <a:spLocks noChangeAspect="1"/>
            </p:cNvSpPr>
            <p:nvPr/>
          </p:nvSpPr>
          <p:spPr>
            <a:xfrm>
              <a:off x="896505" y="1781546"/>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PORTALS</a:t>
              </a:r>
            </a:p>
          </p:txBody>
        </p:sp>
        <p:sp>
          <p:nvSpPr>
            <p:cNvPr id="30" name="Hexagon 29"/>
            <p:cNvSpPr>
              <a:spLocks noChangeAspect="1"/>
            </p:cNvSpPr>
            <p:nvPr/>
          </p:nvSpPr>
          <p:spPr>
            <a:xfrm>
              <a:off x="4448372" y="1133873"/>
              <a:ext cx="1419553" cy="1223753"/>
            </a:xfrm>
            <a:prstGeom prst="hexagon">
              <a:avLst/>
            </a:prstGeom>
            <a:solidFill>
              <a:schemeClr val="bg1">
                <a:lumMod val="6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chemeClr val="bg1"/>
                  </a:solidFill>
                  <a:effectLst/>
                  <a:uLnTx/>
                  <a:uFillTx/>
                  <a:latin typeface="Calibri" panose="020F0502020204030204"/>
                  <a:ea typeface="+mn-ea"/>
                  <a:cs typeface="+mn-cs"/>
                </a:rPr>
                <a:t>DEVELOPMENT</a:t>
              </a:r>
            </a:p>
          </p:txBody>
        </p:sp>
        <p:sp>
          <p:nvSpPr>
            <p:cNvPr id="31" name="Hexagon 30"/>
            <p:cNvSpPr>
              <a:spLocks noChangeAspect="1"/>
            </p:cNvSpPr>
            <p:nvPr/>
          </p:nvSpPr>
          <p:spPr>
            <a:xfrm>
              <a:off x="4448373" y="5013559"/>
              <a:ext cx="1419552"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FINANCE &amp; HR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SYSTEMS</a:t>
              </a:r>
            </a:p>
          </p:txBody>
        </p:sp>
        <p:sp>
          <p:nvSpPr>
            <p:cNvPr id="32" name="Hexagon 31"/>
            <p:cNvSpPr>
              <a:spLocks noChangeAspect="1"/>
            </p:cNvSpPr>
            <p:nvPr/>
          </p:nvSpPr>
          <p:spPr>
            <a:xfrm>
              <a:off x="5639689" y="4362685"/>
              <a:ext cx="1415874"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PROCUREMENT</a:t>
              </a:r>
            </a:p>
          </p:txBody>
        </p:sp>
      </p:grpSp>
    </p:spTree>
    <p:extLst>
      <p:ext uri="{BB962C8B-B14F-4D97-AF65-F5344CB8AC3E}">
        <p14:creationId xmlns:p14="http://schemas.microsoft.com/office/powerpoint/2010/main" val="1672244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therton\Desktop\Marketing assets\Logos\esuasive logos\esuausive (white) PNG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0305" y="6189810"/>
            <a:ext cx="1418159" cy="36698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404664"/>
            <a:ext cx="8208912" cy="400110"/>
          </a:xfrm>
          <a:prstGeom prst="rect">
            <a:avLst/>
          </a:prstGeom>
          <a:noFill/>
        </p:spPr>
        <p:txBody>
          <a:bodyPr wrap="square" rtlCol="0">
            <a:spAutoFit/>
          </a:bodyPr>
          <a:lstStyle/>
          <a:p>
            <a:r>
              <a:rPr lang="en-GB" sz="20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Pre-configured functionality</a:t>
            </a:r>
          </a:p>
        </p:txBody>
      </p:sp>
      <p:sp>
        <p:nvSpPr>
          <p:cNvPr id="7" name="Slide Number Placeholder 6"/>
          <p:cNvSpPr>
            <a:spLocks noGrp="1"/>
          </p:cNvSpPr>
          <p:nvPr>
            <p:ph type="sldNum" sz="quarter" idx="12"/>
          </p:nvPr>
        </p:nvSpPr>
        <p:spPr>
          <a:xfrm>
            <a:off x="3130714" y="5907733"/>
            <a:ext cx="2133600" cy="365125"/>
          </a:xfrm>
        </p:spPr>
        <p:txBody>
          <a:bodyPr/>
          <a:lstStyle/>
          <a:p>
            <a:fld id="{BFF93D15-371F-4D62-B457-E5570563267F}" type="slidenum">
              <a:rPr lang="en-GB" smtClean="0"/>
              <a:t>5</a:t>
            </a:fld>
            <a:endParaRPr lang="en-GB" dirty="0"/>
          </a:p>
        </p:txBody>
      </p:sp>
      <p:grpSp>
        <p:nvGrpSpPr>
          <p:cNvPr id="2" name="Group 1"/>
          <p:cNvGrpSpPr/>
          <p:nvPr/>
        </p:nvGrpSpPr>
        <p:grpSpPr>
          <a:xfrm>
            <a:off x="179512" y="1712509"/>
            <a:ext cx="1413525" cy="1755997"/>
            <a:chOff x="350459" y="1556792"/>
            <a:chExt cx="1413525" cy="1755997"/>
          </a:xfrm>
        </p:grpSpPr>
        <p:sp>
          <p:nvSpPr>
            <p:cNvPr id="37" name="TextBox 36"/>
            <p:cNvSpPr txBox="1"/>
            <p:nvPr/>
          </p:nvSpPr>
          <p:spPr>
            <a:xfrm>
              <a:off x="350459" y="1835461"/>
              <a:ext cx="1404000" cy="1477328"/>
            </a:xfrm>
            <a:prstGeom prst="rect">
              <a:avLst/>
            </a:prstGeom>
            <a:solidFill>
              <a:schemeClr val="bg1"/>
            </a:solidFill>
            <a:ln w="3175">
              <a:solidFill>
                <a:srgbClr val="ED7D31">
                  <a:lumMod val="50000"/>
                </a:srgbClr>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Neighbourhood cases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ASBs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Complaints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Repairs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Voids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Mutual Exchanges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Staircasing</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Insurance claims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Health &amp; safety</a:t>
              </a:r>
            </a:p>
          </p:txBody>
        </p:sp>
        <p:sp>
          <p:nvSpPr>
            <p:cNvPr id="38" name="TextBox 37"/>
            <p:cNvSpPr txBox="1"/>
            <p:nvPr/>
          </p:nvSpPr>
          <p:spPr>
            <a:xfrm>
              <a:off x="352784" y="1556792"/>
              <a:ext cx="1411200" cy="276999"/>
            </a:xfrm>
            <a:prstGeom prst="rect">
              <a:avLst/>
            </a:prstGeom>
            <a:solidFill>
              <a:srgbClr val="ED7D31">
                <a:lumMod val="50000"/>
              </a:srgb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prstClr val="white"/>
                  </a:solidFill>
                  <a:effectLst/>
                  <a:uLnTx/>
                  <a:uFillTx/>
                </a:rPr>
                <a:t>CASES</a:t>
              </a:r>
            </a:p>
          </p:txBody>
        </p:sp>
      </p:grpSp>
      <p:grpSp>
        <p:nvGrpSpPr>
          <p:cNvPr id="11" name="Group 10"/>
          <p:cNvGrpSpPr/>
          <p:nvPr/>
        </p:nvGrpSpPr>
        <p:grpSpPr>
          <a:xfrm>
            <a:off x="2614432" y="5188274"/>
            <a:ext cx="3915137" cy="977030"/>
            <a:chOff x="2986143" y="4941168"/>
            <a:chExt cx="3915137" cy="977030"/>
          </a:xfrm>
        </p:grpSpPr>
        <p:grpSp>
          <p:nvGrpSpPr>
            <p:cNvPr id="10" name="Group 9"/>
            <p:cNvGrpSpPr/>
            <p:nvPr/>
          </p:nvGrpSpPr>
          <p:grpSpPr>
            <a:xfrm>
              <a:off x="5292080" y="5241812"/>
              <a:ext cx="1609200" cy="676386"/>
              <a:chOff x="5292080" y="5200886"/>
              <a:chExt cx="1609200" cy="676386"/>
            </a:xfrm>
          </p:grpSpPr>
          <p:sp>
            <p:nvSpPr>
              <p:cNvPr id="44" name="TextBox 43"/>
              <p:cNvSpPr txBox="1"/>
              <p:nvPr/>
            </p:nvSpPr>
            <p:spPr>
              <a:xfrm>
                <a:off x="5292080" y="5477162"/>
                <a:ext cx="1602000" cy="400110"/>
              </a:xfrm>
              <a:prstGeom prst="rect">
                <a:avLst/>
              </a:prstGeom>
              <a:solidFill>
                <a:schemeClr val="bg1"/>
              </a:solidFill>
              <a:ln w="3175">
                <a:solidFill>
                  <a:srgbClr val="ED7D31">
                    <a:lumMod val="50000"/>
                  </a:srgbClr>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Account status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Arrears status</a:t>
                </a:r>
              </a:p>
            </p:txBody>
          </p:sp>
          <p:sp>
            <p:nvSpPr>
              <p:cNvPr id="45" name="TextBox 44"/>
              <p:cNvSpPr txBox="1"/>
              <p:nvPr/>
            </p:nvSpPr>
            <p:spPr>
              <a:xfrm>
                <a:off x="5292080" y="5200886"/>
                <a:ext cx="1609200" cy="276999"/>
              </a:xfrm>
              <a:prstGeom prst="rect">
                <a:avLst/>
              </a:prstGeom>
              <a:solidFill>
                <a:srgbClr val="ED7D31">
                  <a:lumMod val="50000"/>
                </a:srgb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prstClr val="white"/>
                    </a:solidFill>
                    <a:effectLst/>
                    <a:uLnTx/>
                    <a:uFillTx/>
                  </a:rPr>
                  <a:t>TENANCIES</a:t>
                </a:r>
              </a:p>
            </p:txBody>
          </p:sp>
        </p:grpSp>
        <p:grpSp>
          <p:nvGrpSpPr>
            <p:cNvPr id="9" name="Group 8"/>
            <p:cNvGrpSpPr/>
            <p:nvPr/>
          </p:nvGrpSpPr>
          <p:grpSpPr>
            <a:xfrm>
              <a:off x="2986143" y="4941168"/>
              <a:ext cx="1609202" cy="977030"/>
              <a:chOff x="2986143" y="4941168"/>
              <a:chExt cx="1609202" cy="977030"/>
            </a:xfrm>
          </p:grpSpPr>
          <p:sp>
            <p:nvSpPr>
              <p:cNvPr id="42" name="TextBox 41"/>
              <p:cNvSpPr txBox="1"/>
              <p:nvPr/>
            </p:nvSpPr>
            <p:spPr>
              <a:xfrm>
                <a:off x="2986143" y="5210312"/>
                <a:ext cx="1601721" cy="707886"/>
              </a:xfrm>
              <a:prstGeom prst="rect">
                <a:avLst/>
              </a:prstGeom>
              <a:solidFill>
                <a:schemeClr val="bg1"/>
              </a:solidFill>
              <a:ln w="3175">
                <a:solidFill>
                  <a:srgbClr val="ED7D31">
                    <a:lumMod val="50000"/>
                  </a:srgbClr>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Applications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Occupancy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Third-party authorisations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Individual alerts</a:t>
                </a:r>
              </a:p>
            </p:txBody>
          </p:sp>
          <p:sp>
            <p:nvSpPr>
              <p:cNvPr id="43" name="TextBox 42"/>
              <p:cNvSpPr txBox="1"/>
              <p:nvPr/>
            </p:nvSpPr>
            <p:spPr>
              <a:xfrm>
                <a:off x="2986145" y="4941168"/>
                <a:ext cx="1609200" cy="276999"/>
              </a:xfrm>
              <a:prstGeom prst="rect">
                <a:avLst/>
              </a:prstGeom>
              <a:solidFill>
                <a:srgbClr val="ED7D31">
                  <a:lumMod val="50000"/>
                </a:srgb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prstClr val="white"/>
                    </a:solidFill>
                    <a:effectLst/>
                    <a:uLnTx/>
                    <a:uFillTx/>
                  </a:rPr>
                  <a:t>CUSTOMERS</a:t>
                </a:r>
              </a:p>
            </p:txBody>
          </p:sp>
        </p:grpSp>
      </p:grpSp>
      <p:grpSp>
        <p:nvGrpSpPr>
          <p:cNvPr id="8" name="Group 7"/>
          <p:cNvGrpSpPr/>
          <p:nvPr/>
        </p:nvGrpSpPr>
        <p:grpSpPr>
          <a:xfrm>
            <a:off x="7524328" y="3561072"/>
            <a:ext cx="1411200" cy="2059250"/>
            <a:chOff x="7524328" y="3169950"/>
            <a:chExt cx="1411200" cy="2059250"/>
          </a:xfrm>
        </p:grpSpPr>
        <p:sp>
          <p:nvSpPr>
            <p:cNvPr id="34" name="TextBox 33"/>
            <p:cNvSpPr txBox="1"/>
            <p:nvPr/>
          </p:nvSpPr>
          <p:spPr>
            <a:xfrm>
              <a:off x="7524328" y="3444096"/>
              <a:ext cx="1402948" cy="1785104"/>
            </a:xfrm>
            <a:prstGeom prst="rect">
              <a:avLst/>
            </a:prstGeom>
            <a:solidFill>
              <a:schemeClr val="bg1"/>
            </a:solidFill>
            <a:ln w="3175">
              <a:solidFill>
                <a:srgbClr val="ED7D31">
                  <a:lumMod val="50000"/>
                </a:srgbClr>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Document scanning</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Telephony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Self-service portals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Third-party providers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Repairs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Suppliers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Managing agents</a:t>
              </a:r>
              <a:br>
                <a:rPr kumimoji="0" lang="en-GB" sz="1000" b="0" i="0" u="none" strike="noStrike" kern="0" cap="none" spc="0" normalizeH="0" baseline="0" noProof="0" dirty="0" smtClean="0">
                  <a:ln>
                    <a:noFill/>
                  </a:ln>
                  <a:solidFill>
                    <a:srgbClr val="ED7D31">
                      <a:lumMod val="50000"/>
                    </a:srgbClr>
                  </a:solidFill>
                  <a:effectLst/>
                  <a:uLnTx/>
                  <a:uFillTx/>
                </a:rPr>
              </a:br>
              <a:r>
                <a:rPr kumimoji="0" lang="en-GB" sz="1000" b="0" i="0" u="none" strike="noStrike" kern="0" cap="none" spc="0" normalizeH="0" baseline="0" noProof="0" dirty="0" smtClean="0">
                  <a:ln>
                    <a:noFill/>
                  </a:ln>
                  <a:solidFill>
                    <a:srgbClr val="ED7D31">
                      <a:lumMod val="50000"/>
                    </a:srgbClr>
                  </a:solidFill>
                  <a:effectLst/>
                  <a:uLnTx/>
                  <a:uFillTx/>
                </a:rPr>
                <a:t>Systems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 Housing Management</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 Finance</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 Procurement</a:t>
              </a:r>
            </a:p>
          </p:txBody>
        </p:sp>
        <p:sp>
          <p:nvSpPr>
            <p:cNvPr id="35" name="TextBox 34"/>
            <p:cNvSpPr txBox="1"/>
            <p:nvPr/>
          </p:nvSpPr>
          <p:spPr>
            <a:xfrm>
              <a:off x="7524328" y="3169950"/>
              <a:ext cx="1411200" cy="277200"/>
            </a:xfrm>
            <a:prstGeom prst="rect">
              <a:avLst/>
            </a:prstGeom>
            <a:solidFill>
              <a:srgbClr val="ED7D31">
                <a:lumMod val="50000"/>
              </a:srgb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prstClr val="white"/>
                  </a:solidFill>
                  <a:effectLst/>
                  <a:uLnTx/>
                  <a:uFillTx/>
                </a:rPr>
                <a:t>INTEGRATION</a:t>
              </a:r>
            </a:p>
          </p:txBody>
        </p:sp>
      </p:grpSp>
      <p:sp>
        <p:nvSpPr>
          <p:cNvPr id="47" name="TextBox 46"/>
          <p:cNvSpPr txBox="1"/>
          <p:nvPr/>
        </p:nvSpPr>
        <p:spPr>
          <a:xfrm>
            <a:off x="7524328" y="1991178"/>
            <a:ext cx="1404000" cy="1169551"/>
          </a:xfrm>
          <a:prstGeom prst="rect">
            <a:avLst/>
          </a:prstGeom>
          <a:solidFill>
            <a:schemeClr val="bg1"/>
          </a:solidFill>
          <a:ln w="3175">
            <a:solidFill>
              <a:srgbClr val="ED7D31">
                <a:lumMod val="50000"/>
              </a:srgbClr>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Occupants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Blocks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Estates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Estate inspections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Development schemes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Applications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Sales &amp; lettings</a:t>
            </a:r>
          </a:p>
        </p:txBody>
      </p:sp>
      <p:sp>
        <p:nvSpPr>
          <p:cNvPr id="48" name="TextBox 47"/>
          <p:cNvSpPr txBox="1"/>
          <p:nvPr/>
        </p:nvSpPr>
        <p:spPr>
          <a:xfrm>
            <a:off x="7524328" y="1712509"/>
            <a:ext cx="1411200" cy="276999"/>
          </a:xfrm>
          <a:prstGeom prst="rect">
            <a:avLst/>
          </a:prstGeom>
          <a:solidFill>
            <a:srgbClr val="ED7D31">
              <a:lumMod val="50000"/>
            </a:srgb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prstClr val="white"/>
                </a:solidFill>
                <a:effectLst/>
                <a:uLnTx/>
                <a:uFillTx/>
              </a:rPr>
              <a:t>PROPERTIES</a:t>
            </a:r>
          </a:p>
        </p:txBody>
      </p:sp>
      <p:grpSp>
        <p:nvGrpSpPr>
          <p:cNvPr id="6" name="Group 5"/>
          <p:cNvGrpSpPr/>
          <p:nvPr/>
        </p:nvGrpSpPr>
        <p:grpSpPr>
          <a:xfrm>
            <a:off x="179512" y="3828284"/>
            <a:ext cx="1413525" cy="1287982"/>
            <a:chOff x="350459" y="3549338"/>
            <a:chExt cx="1413525" cy="1287982"/>
          </a:xfrm>
        </p:grpSpPr>
        <p:sp>
          <p:nvSpPr>
            <p:cNvPr id="50" name="TextBox 49"/>
            <p:cNvSpPr txBox="1"/>
            <p:nvPr/>
          </p:nvSpPr>
          <p:spPr>
            <a:xfrm>
              <a:off x="350459" y="3821657"/>
              <a:ext cx="1404000" cy="1015663"/>
            </a:xfrm>
            <a:prstGeom prst="rect">
              <a:avLst/>
            </a:prstGeom>
            <a:solidFill>
              <a:schemeClr val="bg1"/>
            </a:solidFill>
            <a:ln w="3175">
              <a:solidFill>
                <a:srgbClr val="ED7D31">
                  <a:lumMod val="50000"/>
                </a:srgbClr>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Tasks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Appointments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Emails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SMS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Letters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smtClean="0">
                  <a:ln>
                    <a:noFill/>
                  </a:ln>
                  <a:solidFill>
                    <a:srgbClr val="ED7D31">
                      <a:lumMod val="50000"/>
                    </a:srgbClr>
                  </a:solidFill>
                  <a:effectLst/>
                  <a:uLnTx/>
                  <a:uFillTx/>
                </a:rPr>
                <a:t>Social</a:t>
              </a:r>
            </a:p>
          </p:txBody>
        </p:sp>
        <p:sp>
          <p:nvSpPr>
            <p:cNvPr id="51" name="TextBox 50"/>
            <p:cNvSpPr txBox="1"/>
            <p:nvPr/>
          </p:nvSpPr>
          <p:spPr>
            <a:xfrm>
              <a:off x="352784" y="3549338"/>
              <a:ext cx="1411200" cy="276999"/>
            </a:xfrm>
            <a:prstGeom prst="rect">
              <a:avLst/>
            </a:prstGeom>
            <a:solidFill>
              <a:srgbClr val="ED7D31">
                <a:lumMod val="50000"/>
              </a:srgb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prstClr val="white"/>
                  </a:solidFill>
                  <a:effectLst/>
                  <a:uLnTx/>
                  <a:uFillTx/>
                </a:rPr>
                <a:t>ACTIVITIES</a:t>
              </a:r>
            </a:p>
          </p:txBody>
        </p:sp>
      </p:grpSp>
      <p:sp>
        <p:nvSpPr>
          <p:cNvPr id="52" name="Date Placeholder 2"/>
          <p:cNvSpPr>
            <a:spLocks noGrp="1"/>
          </p:cNvSpPr>
          <p:nvPr>
            <p:ph type="dt" sz="half" idx="10"/>
          </p:nvPr>
        </p:nvSpPr>
        <p:spPr>
          <a:xfrm>
            <a:off x="457200" y="6356350"/>
            <a:ext cx="2133600" cy="365125"/>
          </a:xfrm>
        </p:spPr>
        <p:txBody>
          <a:bodyPr/>
          <a:lstStyle/>
          <a:p>
            <a:fld id="{8270B7B6-26E7-404F-A06F-F2631EFB92B2}" type="datetime1">
              <a:rPr lang="en-GB" smtClean="0"/>
              <a:t>15/07/2016</a:t>
            </a:fld>
            <a:endParaRPr lang="en-GB" dirty="0"/>
          </a:p>
        </p:txBody>
      </p:sp>
      <p:grpSp>
        <p:nvGrpSpPr>
          <p:cNvPr id="53" name="Group 52"/>
          <p:cNvGrpSpPr/>
          <p:nvPr/>
        </p:nvGrpSpPr>
        <p:grpSpPr>
          <a:xfrm>
            <a:off x="1991027" y="1515866"/>
            <a:ext cx="5161946" cy="3754246"/>
            <a:chOff x="896504" y="1133873"/>
            <a:chExt cx="7350992" cy="5103439"/>
          </a:xfrm>
        </p:grpSpPr>
        <p:sp>
          <p:nvSpPr>
            <p:cNvPr id="54" name="Hexagon 53"/>
            <p:cNvSpPr>
              <a:spLocks noChangeAspect="1"/>
            </p:cNvSpPr>
            <p:nvPr/>
          </p:nvSpPr>
          <p:spPr>
            <a:xfrm>
              <a:off x="3268098" y="3074594"/>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CUSTOMERS</a:t>
              </a:r>
            </a:p>
          </p:txBody>
        </p:sp>
        <p:sp>
          <p:nvSpPr>
            <p:cNvPr id="55" name="Hexagon 54"/>
            <p:cNvSpPr>
              <a:spLocks noChangeAspect="1"/>
            </p:cNvSpPr>
            <p:nvPr/>
          </p:nvSpPr>
          <p:spPr>
            <a:xfrm>
              <a:off x="4448372" y="2428070"/>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PROPERTIES</a:t>
              </a:r>
            </a:p>
          </p:txBody>
        </p:sp>
        <p:sp>
          <p:nvSpPr>
            <p:cNvPr id="56" name="Hexagon 55"/>
            <p:cNvSpPr>
              <a:spLocks noChangeAspect="1"/>
            </p:cNvSpPr>
            <p:nvPr/>
          </p:nvSpPr>
          <p:spPr>
            <a:xfrm>
              <a:off x="896504" y="4362685"/>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MOBILE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WORKING</a:t>
              </a:r>
            </a:p>
          </p:txBody>
        </p:sp>
        <p:sp>
          <p:nvSpPr>
            <p:cNvPr id="57" name="Hexagon 56"/>
            <p:cNvSpPr>
              <a:spLocks noChangeAspect="1"/>
            </p:cNvSpPr>
            <p:nvPr/>
          </p:nvSpPr>
          <p:spPr>
            <a:xfrm>
              <a:off x="5639688"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PARTNERS</a:t>
              </a:r>
            </a:p>
          </p:txBody>
        </p:sp>
        <p:sp>
          <p:nvSpPr>
            <p:cNvPr id="58" name="Hexagon 57"/>
            <p:cNvSpPr>
              <a:spLocks noChangeAspect="1"/>
            </p:cNvSpPr>
            <p:nvPr/>
          </p:nvSpPr>
          <p:spPr>
            <a:xfrm>
              <a:off x="5639688" y="1781546"/>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MARKETING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&amp; SALES</a:t>
              </a:r>
            </a:p>
          </p:txBody>
        </p:sp>
        <p:sp>
          <p:nvSpPr>
            <p:cNvPr id="59" name="Hexagon 58"/>
            <p:cNvSpPr>
              <a:spLocks noChangeAspect="1"/>
            </p:cNvSpPr>
            <p:nvPr/>
          </p:nvSpPr>
          <p:spPr>
            <a:xfrm>
              <a:off x="6827943" y="3718641"/>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RESPONSIVE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REPAIRS</a:t>
              </a:r>
            </a:p>
          </p:txBody>
        </p:sp>
        <p:sp>
          <p:nvSpPr>
            <p:cNvPr id="60" name="Hexagon 59"/>
            <p:cNvSpPr>
              <a:spLocks noChangeAspect="1"/>
            </p:cNvSpPr>
            <p:nvPr/>
          </p:nvSpPr>
          <p:spPr>
            <a:xfrm>
              <a:off x="896504"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ENGAGEMENT</a:t>
              </a:r>
            </a:p>
          </p:txBody>
        </p:sp>
        <p:sp>
          <p:nvSpPr>
            <p:cNvPr id="61" name="Hexagon 60"/>
            <p:cNvSpPr>
              <a:spLocks noChangeAspect="1"/>
            </p:cNvSpPr>
            <p:nvPr/>
          </p:nvSpPr>
          <p:spPr>
            <a:xfrm>
              <a:off x="2082303" y="2430548"/>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CASES</a:t>
              </a:r>
            </a:p>
          </p:txBody>
        </p:sp>
        <p:sp>
          <p:nvSpPr>
            <p:cNvPr id="62" name="Hexagon 61"/>
            <p:cNvSpPr>
              <a:spLocks noChangeAspect="1"/>
            </p:cNvSpPr>
            <p:nvPr/>
          </p:nvSpPr>
          <p:spPr>
            <a:xfrm>
              <a:off x="2082302" y="3718642"/>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ACTIVITIES</a:t>
              </a:r>
            </a:p>
          </p:txBody>
        </p:sp>
        <p:sp>
          <p:nvSpPr>
            <p:cNvPr id="63" name="Hexagon 62"/>
            <p:cNvSpPr>
              <a:spLocks noChangeAspect="1"/>
            </p:cNvSpPr>
            <p:nvPr/>
          </p:nvSpPr>
          <p:spPr>
            <a:xfrm>
              <a:off x="3268100" y="1781546"/>
              <a:ext cx="1419553" cy="1223753"/>
            </a:xfrm>
            <a:prstGeom prst="hexagon">
              <a:avLst/>
            </a:prstGeom>
            <a:solidFill>
              <a:srgbClr val="ED7D31">
                <a:lumMod val="50000"/>
              </a:srgbClr>
            </a:solidFill>
            <a:ln w="12700" cap="flat" cmpd="sng" algn="ctr">
              <a:noFill/>
              <a:prstDash val="solid"/>
              <a:miter lim="800000"/>
            </a:ln>
            <a:effectLst/>
          </p:spPr>
          <p:txBody>
            <a:bodyPr wrap="squar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TENANT ACCOUNTS</a:t>
              </a:r>
            </a:p>
          </p:txBody>
        </p:sp>
        <p:sp>
          <p:nvSpPr>
            <p:cNvPr id="64" name="Hexagon 63"/>
            <p:cNvSpPr>
              <a:spLocks noChangeAspect="1"/>
            </p:cNvSpPr>
            <p:nvPr/>
          </p:nvSpPr>
          <p:spPr>
            <a:xfrm>
              <a:off x="2082302" y="1133873"/>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BUSINESS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INTELLIGENCE</a:t>
              </a:r>
            </a:p>
          </p:txBody>
        </p:sp>
        <p:sp>
          <p:nvSpPr>
            <p:cNvPr id="65" name="Hexagon 64"/>
            <p:cNvSpPr>
              <a:spLocks noChangeAspect="1"/>
            </p:cNvSpPr>
            <p:nvPr/>
          </p:nvSpPr>
          <p:spPr>
            <a:xfrm>
              <a:off x="4448372" y="3718639"/>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INTEGRATION</a:t>
              </a:r>
            </a:p>
          </p:txBody>
        </p:sp>
        <p:sp>
          <p:nvSpPr>
            <p:cNvPr id="66" name="Hexagon 65"/>
            <p:cNvSpPr>
              <a:spLocks noChangeAspect="1"/>
            </p:cNvSpPr>
            <p:nvPr/>
          </p:nvSpPr>
          <p:spPr>
            <a:xfrm>
              <a:off x="3268097" y="4362685"/>
              <a:ext cx="1419553"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chemeClr val="bg1"/>
                  </a:solidFill>
                  <a:effectLst/>
                  <a:uLnTx/>
                  <a:uFillTx/>
                  <a:latin typeface="Calibri" panose="020F0502020204030204"/>
                  <a:ea typeface="+mn-ea"/>
                  <a:cs typeface="+mn-cs"/>
                </a:rPr>
                <a:t>MANAGEMENT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chemeClr val="bg1"/>
                  </a:solidFill>
                  <a:effectLst/>
                  <a:uLnTx/>
                  <a:uFillTx/>
                  <a:latin typeface="Calibri" panose="020F0502020204030204"/>
                  <a:ea typeface="+mn-ea"/>
                  <a:cs typeface="+mn-cs"/>
                </a:rPr>
                <a:t>SYSTEM</a:t>
              </a:r>
            </a:p>
          </p:txBody>
        </p:sp>
        <p:sp>
          <p:nvSpPr>
            <p:cNvPr id="67" name="Hexagon 66"/>
            <p:cNvSpPr>
              <a:spLocks noChangeAspect="1"/>
            </p:cNvSpPr>
            <p:nvPr/>
          </p:nvSpPr>
          <p:spPr>
            <a:xfrm>
              <a:off x="6827943" y="2428070"/>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ASSET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MANAGEMENT</a:t>
              </a:r>
            </a:p>
          </p:txBody>
        </p:sp>
        <p:sp>
          <p:nvSpPr>
            <p:cNvPr id="68" name="Hexagon 67"/>
            <p:cNvSpPr>
              <a:spLocks noChangeAspect="1"/>
            </p:cNvSpPr>
            <p:nvPr/>
          </p:nvSpPr>
          <p:spPr>
            <a:xfrm>
              <a:off x="896505" y="1781546"/>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smtClean="0">
                  <a:ln>
                    <a:noFill/>
                  </a:ln>
                  <a:solidFill>
                    <a:prstClr val="white"/>
                  </a:solidFill>
                  <a:effectLst/>
                  <a:uLnTx/>
                  <a:uFillTx/>
                  <a:latin typeface="Calibri" panose="020F0502020204030204"/>
                  <a:ea typeface="+mn-ea"/>
                  <a:cs typeface="+mn-cs"/>
                </a:rPr>
                <a:t>PORTALS</a:t>
              </a:r>
            </a:p>
          </p:txBody>
        </p:sp>
        <p:sp>
          <p:nvSpPr>
            <p:cNvPr id="69" name="Hexagon 68"/>
            <p:cNvSpPr>
              <a:spLocks noChangeAspect="1"/>
            </p:cNvSpPr>
            <p:nvPr/>
          </p:nvSpPr>
          <p:spPr>
            <a:xfrm>
              <a:off x="4448372" y="1133873"/>
              <a:ext cx="1419553" cy="1223753"/>
            </a:xfrm>
            <a:prstGeom prst="hexagon">
              <a:avLst/>
            </a:prstGeom>
            <a:solidFill>
              <a:schemeClr val="bg1">
                <a:lumMod val="6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chemeClr val="bg1"/>
                  </a:solidFill>
                  <a:effectLst/>
                  <a:uLnTx/>
                  <a:uFillTx/>
                  <a:latin typeface="Calibri" panose="020F0502020204030204"/>
                  <a:ea typeface="+mn-ea"/>
                  <a:cs typeface="+mn-cs"/>
                </a:rPr>
                <a:t>DEVELOPMENT</a:t>
              </a:r>
            </a:p>
          </p:txBody>
        </p:sp>
        <p:sp>
          <p:nvSpPr>
            <p:cNvPr id="70" name="Hexagon 69"/>
            <p:cNvSpPr>
              <a:spLocks noChangeAspect="1"/>
            </p:cNvSpPr>
            <p:nvPr/>
          </p:nvSpPr>
          <p:spPr>
            <a:xfrm>
              <a:off x="4448373" y="5013559"/>
              <a:ext cx="1419552"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chemeClr val="bg1"/>
                  </a:solidFill>
                  <a:effectLst/>
                  <a:uLnTx/>
                  <a:uFillTx/>
                  <a:latin typeface="Calibri" panose="020F0502020204030204"/>
                  <a:ea typeface="+mn-ea"/>
                  <a:cs typeface="+mn-cs"/>
                </a:rPr>
                <a:t>FINANCE &amp; HR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chemeClr val="bg1"/>
                  </a:solidFill>
                  <a:effectLst/>
                  <a:uLnTx/>
                  <a:uFillTx/>
                  <a:latin typeface="Calibri" panose="020F0502020204030204"/>
                  <a:ea typeface="+mn-ea"/>
                  <a:cs typeface="+mn-cs"/>
                </a:rPr>
                <a:t>SYSTEMS</a:t>
              </a:r>
            </a:p>
          </p:txBody>
        </p:sp>
        <p:sp>
          <p:nvSpPr>
            <p:cNvPr id="71" name="Hexagon 70"/>
            <p:cNvSpPr>
              <a:spLocks noChangeAspect="1"/>
            </p:cNvSpPr>
            <p:nvPr/>
          </p:nvSpPr>
          <p:spPr>
            <a:xfrm>
              <a:off x="5639689" y="4362685"/>
              <a:ext cx="1415874"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chemeClr val="bg1"/>
                  </a:solidFill>
                  <a:effectLst/>
                  <a:uLnTx/>
                  <a:uFillTx/>
                  <a:latin typeface="Calibri" panose="020F0502020204030204"/>
                  <a:ea typeface="+mn-ea"/>
                  <a:cs typeface="+mn-cs"/>
                </a:rPr>
                <a:t>PROCUREMENT</a:t>
              </a:r>
            </a:p>
          </p:txBody>
        </p:sp>
      </p:grpSp>
    </p:spTree>
    <p:extLst>
      <p:ext uri="{BB962C8B-B14F-4D97-AF65-F5344CB8AC3E}">
        <p14:creationId xmlns:p14="http://schemas.microsoft.com/office/powerpoint/2010/main" val="2620582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therton\Desktop\Marketing assets\Logos\esuasive logos\esuausive (white) PNG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0305" y="6189810"/>
            <a:ext cx="1418159" cy="36698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404664"/>
            <a:ext cx="8208912" cy="400110"/>
          </a:xfrm>
          <a:prstGeom prst="rect">
            <a:avLst/>
          </a:prstGeom>
          <a:noFill/>
        </p:spPr>
        <p:txBody>
          <a:bodyPr wrap="square" rtlCol="0">
            <a:spAutoFit/>
          </a:bodyPr>
          <a:lstStyle/>
          <a:p>
            <a:r>
              <a:rPr lang="en-GB" sz="20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Why Esuasive CRM for Social Housing?</a:t>
            </a:r>
            <a:endParaRPr lang="en-GB" sz="20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TextBox 4"/>
          <p:cNvSpPr txBox="1"/>
          <p:nvPr/>
        </p:nvSpPr>
        <p:spPr>
          <a:xfrm>
            <a:off x="323528" y="1268760"/>
            <a:ext cx="4940786" cy="3300904"/>
          </a:xfrm>
          <a:prstGeom prst="rect">
            <a:avLst/>
          </a:prstGeom>
          <a:noFill/>
        </p:spPr>
        <p:txBody>
          <a:bodyPr wrap="square" rtlCol="0">
            <a:spAutoFit/>
          </a:bodyPr>
          <a:lstStyle/>
          <a:p>
            <a:pPr>
              <a:lnSpc>
                <a:spcPct val="150000"/>
              </a:lnSpc>
            </a:pPr>
            <a:r>
              <a:rPr lang="en-GB" i="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Our approach</a:t>
            </a:r>
          </a:p>
          <a:p>
            <a:pPr>
              <a:lnSpc>
                <a:spcPct val="150000"/>
              </a:lnSpc>
            </a:pPr>
            <a:endParaRPr lang="en-GB" sz="6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a:p>
            <a:pPr>
              <a:lnSpc>
                <a:spcPct val="150000"/>
              </a:lnSpc>
            </a:pPr>
            <a:r>
              <a:rPr lang="en-GB" sz="19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Accelerated delivery</a:t>
            </a:r>
          </a:p>
          <a:p>
            <a:pPr>
              <a:lnSpc>
                <a:spcPct val="150000"/>
              </a:lnSpc>
            </a:pPr>
            <a:r>
              <a:rPr lang="en-GB" sz="19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PoC &gt; Pilot &gt; Build – phased as required</a:t>
            </a:r>
          </a:p>
          <a:p>
            <a:pPr>
              <a:lnSpc>
                <a:spcPct val="150000"/>
              </a:lnSpc>
            </a:pPr>
            <a:r>
              <a:rPr lang="en-GB" sz="19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Agile </a:t>
            </a:r>
            <a:r>
              <a:rPr lang="en-GB" sz="1900" b="1" dirty="0" err="1" smtClean="0">
                <a:solidFill>
                  <a:schemeClr val="bg1"/>
                </a:solidFill>
                <a:latin typeface="Segoe UI" panose="020B0502040204020203" pitchFamily="34" charset="0"/>
                <a:ea typeface="Segoe UI" panose="020B0502040204020203" pitchFamily="34" charset="0"/>
                <a:cs typeface="Segoe UI" panose="020B0502040204020203" pitchFamily="34" charset="0"/>
              </a:rPr>
              <a:t>SureStep</a:t>
            </a:r>
            <a:endParaRPr lang="en-GB" sz="19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a:p>
            <a:pPr>
              <a:lnSpc>
                <a:spcPct val="150000"/>
              </a:lnSpc>
            </a:pPr>
            <a:r>
              <a:rPr lang="en-GB" sz="19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Customisation through configuration</a:t>
            </a:r>
          </a:p>
          <a:p>
            <a:pPr>
              <a:lnSpc>
                <a:spcPct val="150000"/>
              </a:lnSpc>
            </a:pPr>
            <a:r>
              <a:rPr lang="en-GB" sz="19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Transition to in house or tailored support</a:t>
            </a:r>
          </a:p>
          <a:p>
            <a:pPr>
              <a:lnSpc>
                <a:spcPct val="150000"/>
              </a:lnSpc>
            </a:pPr>
            <a:endPar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Date Placeholder 2"/>
          <p:cNvSpPr>
            <a:spLocks noGrp="1"/>
          </p:cNvSpPr>
          <p:nvPr>
            <p:ph type="dt" sz="half" idx="10"/>
          </p:nvPr>
        </p:nvSpPr>
        <p:spPr/>
        <p:txBody>
          <a:bodyPr/>
          <a:lstStyle/>
          <a:p>
            <a:fld id="{8270B7B6-26E7-404F-A06F-F2631EFB92B2}" type="datetime1">
              <a:rPr lang="en-GB" smtClean="0"/>
              <a:t>15/07/2016</a:t>
            </a:fld>
            <a:endParaRPr lang="en-GB" dirty="0"/>
          </a:p>
        </p:txBody>
      </p:sp>
      <p:sp>
        <p:nvSpPr>
          <p:cNvPr id="7" name="Slide Number Placeholder 6"/>
          <p:cNvSpPr>
            <a:spLocks noGrp="1"/>
          </p:cNvSpPr>
          <p:nvPr>
            <p:ph type="sldNum" sz="quarter" idx="12"/>
          </p:nvPr>
        </p:nvSpPr>
        <p:spPr>
          <a:xfrm>
            <a:off x="3130714" y="6373304"/>
            <a:ext cx="2133600" cy="365125"/>
          </a:xfrm>
        </p:spPr>
        <p:txBody>
          <a:bodyPr/>
          <a:lstStyle/>
          <a:p>
            <a:fld id="{BFF93D15-371F-4D62-B457-E5570563267F}" type="slidenum">
              <a:rPr lang="en-GB" smtClean="0"/>
              <a:t>6</a:t>
            </a:fld>
            <a:endParaRPr lang="en-GB" dirty="0"/>
          </a:p>
        </p:txBody>
      </p:sp>
      <p:sp>
        <p:nvSpPr>
          <p:cNvPr id="32" name="TextBox 31"/>
          <p:cNvSpPr txBox="1"/>
          <p:nvPr/>
        </p:nvSpPr>
        <p:spPr>
          <a:xfrm>
            <a:off x="5364088" y="1268760"/>
            <a:ext cx="3657128" cy="3600986"/>
          </a:xfrm>
          <a:prstGeom prst="rect">
            <a:avLst/>
          </a:prstGeom>
          <a:noFill/>
        </p:spPr>
        <p:txBody>
          <a:bodyPr wrap="square" rtlCol="0">
            <a:spAutoFit/>
          </a:bodyPr>
          <a:lstStyle/>
          <a:p>
            <a:pPr algn="ctr">
              <a:lnSpc>
                <a:spcPct val="150000"/>
              </a:lnSpc>
            </a:pPr>
            <a:r>
              <a:rPr lang="en-GB" i="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Technical expertise</a:t>
            </a:r>
            <a:br>
              <a:rPr lang="en-GB" i="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br>
            <a:endParaRPr lang="en-GB" sz="600" i="1"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a:p>
            <a:pPr algn="ctr">
              <a:lnSpc>
                <a:spcPct val="150000"/>
              </a:lnSpc>
            </a:pPr>
            <a:r>
              <a:rPr lang="en-GB" sz="1900" b="1" dirty="0" smtClean="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rPr>
              <a:t>Click Dimensions</a:t>
            </a:r>
          </a:p>
          <a:p>
            <a:pPr algn="ctr">
              <a:lnSpc>
                <a:spcPct val="150000"/>
              </a:lnSpc>
            </a:pPr>
            <a:r>
              <a:rPr lang="en-GB" sz="2200" b="1" dirty="0" smtClean="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rPr>
              <a:t>ADX Portals</a:t>
            </a:r>
          </a:p>
          <a:p>
            <a:pPr algn="ctr">
              <a:lnSpc>
                <a:spcPct val="150000"/>
              </a:lnSpc>
            </a:pPr>
            <a:r>
              <a:rPr lang="en-GB" sz="2500" b="1" dirty="0" smtClean="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rPr>
              <a:t>Dynamics CRM Online</a:t>
            </a:r>
          </a:p>
          <a:p>
            <a:pPr algn="ctr">
              <a:lnSpc>
                <a:spcPct val="150000"/>
              </a:lnSpc>
            </a:pPr>
            <a:r>
              <a:rPr lang="en-GB" sz="2200" b="1" dirty="0" smtClean="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rPr>
              <a:t>SharePoint</a:t>
            </a:r>
          </a:p>
          <a:p>
            <a:pPr algn="ctr">
              <a:lnSpc>
                <a:spcPct val="150000"/>
              </a:lnSpc>
            </a:pPr>
            <a:r>
              <a:rPr lang="en-GB" sz="1900" b="1" dirty="0" smtClean="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rPr>
              <a:t>Power BI</a:t>
            </a:r>
          </a:p>
          <a:p>
            <a:pPr algn="ctr">
              <a:lnSpc>
                <a:spcPct val="150000"/>
              </a:lnSpc>
            </a:pPr>
            <a:r>
              <a:rPr lang="en-GB" sz="1600" b="1" dirty="0" smtClean="0">
                <a:solidFill>
                  <a:schemeClr val="accent1">
                    <a:lumMod val="20000"/>
                    <a:lumOff val="80000"/>
                  </a:schemeClr>
                </a:solidFill>
                <a:latin typeface="Segoe UI" panose="020B0502040204020203" pitchFamily="34" charset="0"/>
                <a:ea typeface="Segoe UI" panose="020B0502040204020203" pitchFamily="34" charset="0"/>
                <a:cs typeface="Segoe UI" panose="020B0502040204020203" pitchFamily="34" charset="0"/>
              </a:rPr>
              <a:t>Microsoft Cloud: Azure, O365</a:t>
            </a:r>
          </a:p>
        </p:txBody>
      </p:sp>
    </p:spTree>
    <p:extLst>
      <p:ext uri="{BB962C8B-B14F-4D97-AF65-F5344CB8AC3E}">
        <p14:creationId xmlns:p14="http://schemas.microsoft.com/office/powerpoint/2010/main" val="2771091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therton\Desktop\Marketing assets\Logos\esuasive logos\esuausive (white) PNG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0305" y="6189810"/>
            <a:ext cx="1418159" cy="36698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79512" y="396133"/>
            <a:ext cx="8208912" cy="769441"/>
          </a:xfrm>
          <a:prstGeom prst="rect">
            <a:avLst/>
          </a:prstGeom>
          <a:noFill/>
        </p:spPr>
        <p:txBody>
          <a:bodyPr wrap="square" rtlCol="0">
            <a:spAutoFit/>
          </a:bodyPr>
          <a:lstStyle/>
          <a:p>
            <a:r>
              <a:rPr lang="en-GB" sz="44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Demo</a:t>
            </a:r>
            <a:endParaRPr lang="en-GB" sz="44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Date Placeholder 2"/>
          <p:cNvSpPr>
            <a:spLocks noGrp="1"/>
          </p:cNvSpPr>
          <p:nvPr>
            <p:ph type="dt" sz="half" idx="10"/>
          </p:nvPr>
        </p:nvSpPr>
        <p:spPr/>
        <p:txBody>
          <a:bodyPr/>
          <a:lstStyle/>
          <a:p>
            <a:fld id="{8270B7B6-26E7-404F-A06F-F2631EFB92B2}" type="datetime1">
              <a:rPr lang="en-GB" smtClean="0"/>
              <a:t>15/07/2016</a:t>
            </a:fld>
            <a:endParaRPr lang="en-GB" dirty="0"/>
          </a:p>
        </p:txBody>
      </p:sp>
      <p:sp>
        <p:nvSpPr>
          <p:cNvPr id="7" name="Slide Number Placeholder 6"/>
          <p:cNvSpPr>
            <a:spLocks noGrp="1"/>
          </p:cNvSpPr>
          <p:nvPr>
            <p:ph type="sldNum" sz="quarter" idx="12"/>
          </p:nvPr>
        </p:nvSpPr>
        <p:spPr>
          <a:xfrm>
            <a:off x="3130714" y="6373304"/>
            <a:ext cx="2133600" cy="365125"/>
          </a:xfrm>
        </p:spPr>
        <p:txBody>
          <a:bodyPr/>
          <a:lstStyle/>
          <a:p>
            <a:fld id="{BFF93D15-371F-4D62-B457-E5570563267F}" type="slidenum">
              <a:rPr lang="en-GB" smtClean="0"/>
              <a:t>7</a:t>
            </a:fld>
            <a:endParaRPr lang="en-GB" dirty="0"/>
          </a:p>
        </p:txBody>
      </p:sp>
      <p:grpSp>
        <p:nvGrpSpPr>
          <p:cNvPr id="11" name="Group 10"/>
          <p:cNvGrpSpPr/>
          <p:nvPr/>
        </p:nvGrpSpPr>
        <p:grpSpPr>
          <a:xfrm>
            <a:off x="422950" y="926150"/>
            <a:ext cx="7350992" cy="5103439"/>
            <a:chOff x="896504" y="1133873"/>
            <a:chExt cx="7350992" cy="5103439"/>
          </a:xfrm>
        </p:grpSpPr>
        <p:sp>
          <p:nvSpPr>
            <p:cNvPr id="13" name="Hexagon 12"/>
            <p:cNvSpPr>
              <a:spLocks noChangeAspect="1"/>
            </p:cNvSpPr>
            <p:nvPr/>
          </p:nvSpPr>
          <p:spPr>
            <a:xfrm>
              <a:off x="3268098" y="3074594"/>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CUSTOMERS</a:t>
              </a:r>
            </a:p>
          </p:txBody>
        </p:sp>
        <p:sp>
          <p:nvSpPr>
            <p:cNvPr id="14" name="Hexagon 13"/>
            <p:cNvSpPr>
              <a:spLocks noChangeAspect="1"/>
            </p:cNvSpPr>
            <p:nvPr/>
          </p:nvSpPr>
          <p:spPr>
            <a:xfrm>
              <a:off x="4448372" y="2428070"/>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PROPERTIES</a:t>
              </a:r>
            </a:p>
          </p:txBody>
        </p:sp>
        <p:sp>
          <p:nvSpPr>
            <p:cNvPr id="16" name="Hexagon 15"/>
            <p:cNvSpPr>
              <a:spLocks noChangeAspect="1"/>
            </p:cNvSpPr>
            <p:nvPr/>
          </p:nvSpPr>
          <p:spPr>
            <a:xfrm>
              <a:off x="896504" y="4362685"/>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MOBILE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WORKING</a:t>
              </a:r>
            </a:p>
          </p:txBody>
        </p:sp>
        <p:sp>
          <p:nvSpPr>
            <p:cNvPr id="17" name="Hexagon 16"/>
            <p:cNvSpPr>
              <a:spLocks noChangeAspect="1"/>
            </p:cNvSpPr>
            <p:nvPr/>
          </p:nvSpPr>
          <p:spPr>
            <a:xfrm>
              <a:off x="5639688"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PARTNERS</a:t>
              </a:r>
            </a:p>
          </p:txBody>
        </p:sp>
        <p:sp>
          <p:nvSpPr>
            <p:cNvPr id="18" name="Hexagon 17"/>
            <p:cNvSpPr>
              <a:spLocks noChangeAspect="1"/>
            </p:cNvSpPr>
            <p:nvPr/>
          </p:nvSpPr>
          <p:spPr>
            <a:xfrm>
              <a:off x="5639688" y="1781546"/>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MARKETING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&amp; SALES</a:t>
              </a:r>
            </a:p>
          </p:txBody>
        </p:sp>
        <p:sp>
          <p:nvSpPr>
            <p:cNvPr id="19" name="Hexagon 18"/>
            <p:cNvSpPr>
              <a:spLocks noChangeAspect="1"/>
            </p:cNvSpPr>
            <p:nvPr/>
          </p:nvSpPr>
          <p:spPr>
            <a:xfrm>
              <a:off x="6827943" y="3718641"/>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RESPONSIVE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REPAIRS</a:t>
              </a:r>
            </a:p>
          </p:txBody>
        </p:sp>
        <p:sp>
          <p:nvSpPr>
            <p:cNvPr id="20" name="Hexagon 19"/>
            <p:cNvSpPr>
              <a:spLocks noChangeAspect="1"/>
            </p:cNvSpPr>
            <p:nvPr/>
          </p:nvSpPr>
          <p:spPr>
            <a:xfrm>
              <a:off x="896504" y="3074594"/>
              <a:ext cx="1419553" cy="1223753"/>
            </a:xfrm>
            <a:prstGeom prst="hexagon">
              <a:avLst/>
            </a:prstGeom>
            <a:solidFill>
              <a:srgbClr val="ED7D31"/>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ENGAGEMENT</a:t>
              </a:r>
            </a:p>
          </p:txBody>
        </p:sp>
        <p:sp>
          <p:nvSpPr>
            <p:cNvPr id="21" name="Hexagon 20"/>
            <p:cNvSpPr>
              <a:spLocks noChangeAspect="1"/>
            </p:cNvSpPr>
            <p:nvPr/>
          </p:nvSpPr>
          <p:spPr>
            <a:xfrm>
              <a:off x="2082303" y="2430548"/>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CASES</a:t>
              </a:r>
            </a:p>
          </p:txBody>
        </p:sp>
        <p:sp>
          <p:nvSpPr>
            <p:cNvPr id="22" name="Hexagon 21"/>
            <p:cNvSpPr>
              <a:spLocks noChangeAspect="1"/>
            </p:cNvSpPr>
            <p:nvPr/>
          </p:nvSpPr>
          <p:spPr>
            <a:xfrm>
              <a:off x="2082302" y="3718642"/>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ACTIVITIES</a:t>
              </a:r>
            </a:p>
          </p:txBody>
        </p:sp>
        <p:sp>
          <p:nvSpPr>
            <p:cNvPr id="23" name="Hexagon 22"/>
            <p:cNvSpPr>
              <a:spLocks noChangeAspect="1"/>
            </p:cNvSpPr>
            <p:nvPr/>
          </p:nvSpPr>
          <p:spPr>
            <a:xfrm>
              <a:off x="3268100" y="1781546"/>
              <a:ext cx="1419553" cy="1223753"/>
            </a:xfrm>
            <a:prstGeom prst="hexagon">
              <a:avLst/>
            </a:prstGeom>
            <a:solidFill>
              <a:srgbClr val="ED7D31">
                <a:lumMod val="50000"/>
              </a:srgbClr>
            </a:solidFill>
            <a:ln w="12700" cap="flat" cmpd="sng" algn="ctr">
              <a:noFill/>
              <a:prstDash val="solid"/>
              <a:miter lim="800000"/>
            </a:ln>
            <a:effectLst/>
          </p:spPr>
          <p:txBody>
            <a:bodyPr wrap="squar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TENANT ACCOUNTS</a:t>
              </a:r>
            </a:p>
          </p:txBody>
        </p:sp>
        <p:sp>
          <p:nvSpPr>
            <p:cNvPr id="24" name="Hexagon 23"/>
            <p:cNvSpPr>
              <a:spLocks noChangeAspect="1"/>
            </p:cNvSpPr>
            <p:nvPr/>
          </p:nvSpPr>
          <p:spPr>
            <a:xfrm>
              <a:off x="2082302" y="1133873"/>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BUSINESS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INTELLIGENCE</a:t>
              </a:r>
            </a:p>
          </p:txBody>
        </p:sp>
        <p:sp>
          <p:nvSpPr>
            <p:cNvPr id="25" name="Hexagon 24"/>
            <p:cNvSpPr>
              <a:spLocks noChangeAspect="1"/>
            </p:cNvSpPr>
            <p:nvPr/>
          </p:nvSpPr>
          <p:spPr>
            <a:xfrm>
              <a:off x="4448372" y="3718639"/>
              <a:ext cx="1419553" cy="1223753"/>
            </a:xfrm>
            <a:prstGeom prst="hexagon">
              <a:avLst/>
            </a:prstGeom>
            <a:solidFill>
              <a:srgbClr val="ED7D31">
                <a:lumMod val="50000"/>
              </a:srgbClr>
            </a:solidFill>
            <a:ln w="1270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INTEGRATION</a:t>
              </a:r>
            </a:p>
          </p:txBody>
        </p:sp>
        <p:sp>
          <p:nvSpPr>
            <p:cNvPr id="26" name="Hexagon 25"/>
            <p:cNvSpPr>
              <a:spLocks noChangeAspect="1"/>
            </p:cNvSpPr>
            <p:nvPr/>
          </p:nvSpPr>
          <p:spPr>
            <a:xfrm>
              <a:off x="3268097" y="4362685"/>
              <a:ext cx="1419553"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MANAGEMENT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SYSTEM</a:t>
              </a:r>
            </a:p>
          </p:txBody>
        </p:sp>
        <p:sp>
          <p:nvSpPr>
            <p:cNvPr id="27" name="Hexagon 26"/>
            <p:cNvSpPr>
              <a:spLocks noChangeAspect="1"/>
            </p:cNvSpPr>
            <p:nvPr/>
          </p:nvSpPr>
          <p:spPr>
            <a:xfrm>
              <a:off x="6827943" y="2428070"/>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ASSET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MANAGEMENT</a:t>
              </a:r>
            </a:p>
          </p:txBody>
        </p:sp>
        <p:sp>
          <p:nvSpPr>
            <p:cNvPr id="28" name="Hexagon 27"/>
            <p:cNvSpPr>
              <a:spLocks noChangeAspect="1"/>
            </p:cNvSpPr>
            <p:nvPr/>
          </p:nvSpPr>
          <p:spPr>
            <a:xfrm>
              <a:off x="896505" y="1781546"/>
              <a:ext cx="1419553" cy="1223753"/>
            </a:xfrm>
            <a:prstGeom prst="hexagon">
              <a:avLst/>
            </a:prstGeom>
            <a:solidFill>
              <a:srgbClr val="ED7D31">
                <a:alpha val="70000"/>
              </a:srgbClr>
            </a:solidFill>
            <a:ln w="15875"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smtClean="0">
                  <a:ln>
                    <a:noFill/>
                  </a:ln>
                  <a:solidFill>
                    <a:prstClr val="white"/>
                  </a:solidFill>
                  <a:effectLst/>
                  <a:uLnTx/>
                  <a:uFillTx/>
                  <a:latin typeface="Calibri" panose="020F0502020204030204"/>
                  <a:ea typeface="+mn-ea"/>
                  <a:cs typeface="+mn-cs"/>
                </a:rPr>
                <a:t>PORTALS</a:t>
              </a:r>
            </a:p>
          </p:txBody>
        </p:sp>
        <p:sp>
          <p:nvSpPr>
            <p:cNvPr id="29" name="Hexagon 28"/>
            <p:cNvSpPr>
              <a:spLocks noChangeAspect="1"/>
            </p:cNvSpPr>
            <p:nvPr/>
          </p:nvSpPr>
          <p:spPr>
            <a:xfrm>
              <a:off x="4448372" y="1133873"/>
              <a:ext cx="1419553" cy="1223753"/>
            </a:xfrm>
            <a:prstGeom prst="hexagon">
              <a:avLst/>
            </a:prstGeom>
            <a:solidFill>
              <a:schemeClr val="bg1">
                <a:lumMod val="6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chemeClr val="bg1"/>
                  </a:solidFill>
                  <a:effectLst/>
                  <a:uLnTx/>
                  <a:uFillTx/>
                  <a:latin typeface="Calibri" panose="020F0502020204030204"/>
                  <a:ea typeface="+mn-ea"/>
                  <a:cs typeface="+mn-cs"/>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chemeClr val="bg1"/>
                  </a:solidFill>
                  <a:effectLst/>
                  <a:uLnTx/>
                  <a:uFillTx/>
                  <a:latin typeface="Calibri" panose="020F0502020204030204"/>
                  <a:ea typeface="+mn-ea"/>
                  <a:cs typeface="+mn-cs"/>
                </a:rPr>
                <a:t>DEVELOPMENT</a:t>
              </a:r>
            </a:p>
          </p:txBody>
        </p:sp>
        <p:sp>
          <p:nvSpPr>
            <p:cNvPr id="30" name="Hexagon 29"/>
            <p:cNvSpPr>
              <a:spLocks noChangeAspect="1"/>
            </p:cNvSpPr>
            <p:nvPr/>
          </p:nvSpPr>
          <p:spPr>
            <a:xfrm>
              <a:off x="4448373" y="5013559"/>
              <a:ext cx="1419552"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FINANCE &amp; HR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SYSTEMS</a:t>
              </a:r>
            </a:p>
          </p:txBody>
        </p:sp>
        <p:sp>
          <p:nvSpPr>
            <p:cNvPr id="31" name="Hexagon 30"/>
            <p:cNvSpPr>
              <a:spLocks noChangeAspect="1"/>
            </p:cNvSpPr>
            <p:nvPr/>
          </p:nvSpPr>
          <p:spPr>
            <a:xfrm>
              <a:off x="5639689" y="4362685"/>
              <a:ext cx="1415874" cy="1223753"/>
            </a:xfrm>
            <a:prstGeom prst="hexagon">
              <a:avLst/>
            </a:prstGeom>
            <a:solidFill>
              <a:schemeClr val="bg1">
                <a:lumMod val="75000"/>
              </a:schemeClr>
            </a:solidFill>
            <a:ln w="6350" cap="flat" cmpd="sng" algn="ctr">
              <a:noFill/>
              <a:prstDash val="solid"/>
              <a:miter lim="800000"/>
            </a:ln>
            <a:effectLst/>
          </p:spPr>
          <p:txBody>
            <a:bodyPr wrap="none" lIns="0" tIns="36000" rIns="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smtClean="0">
                  <a:ln>
                    <a:noFill/>
                  </a:ln>
                  <a:solidFill>
                    <a:schemeClr val="bg1"/>
                  </a:solidFill>
                  <a:effectLst/>
                  <a:uLnTx/>
                  <a:uFillTx/>
                  <a:latin typeface="Calibri" panose="020F0502020204030204"/>
                  <a:ea typeface="+mn-ea"/>
                  <a:cs typeface="+mn-cs"/>
                </a:rPr>
                <a:t>PROCUREMENT</a:t>
              </a:r>
            </a:p>
          </p:txBody>
        </p:sp>
      </p:grpSp>
    </p:spTree>
    <p:extLst>
      <p:ext uri="{BB962C8B-B14F-4D97-AF65-F5344CB8AC3E}">
        <p14:creationId xmlns:p14="http://schemas.microsoft.com/office/powerpoint/2010/main" val="1484216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therton\Desktop\Marketing assets\Logos\esuasive logos\esuausive (white) PNG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0305" y="6189810"/>
            <a:ext cx="1418159" cy="36698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404664"/>
            <a:ext cx="8208912" cy="400110"/>
          </a:xfrm>
          <a:prstGeom prst="rect">
            <a:avLst/>
          </a:prstGeom>
          <a:noFill/>
        </p:spPr>
        <p:txBody>
          <a:bodyPr wrap="square" rtlCol="0">
            <a:spAutoFit/>
          </a:bodyPr>
          <a:lstStyle/>
          <a:p>
            <a:r>
              <a:rPr lang="en-GB" sz="2000" dirty="0">
                <a:solidFill>
                  <a:schemeClr val="bg1"/>
                </a:solidFill>
                <a:latin typeface="Segoe UI" panose="020B0502040204020203" pitchFamily="34" charset="0"/>
                <a:ea typeface="Segoe UI" panose="020B0502040204020203" pitchFamily="34" charset="0"/>
                <a:cs typeface="Segoe UI" panose="020B0502040204020203" pitchFamily="34" charset="0"/>
              </a:rPr>
              <a:t>T</a:t>
            </a:r>
            <a:r>
              <a:rPr lang="en-GB" sz="20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akeaways</a:t>
            </a:r>
            <a:endParaRPr lang="en-GB" sz="2000"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TextBox 4"/>
          <p:cNvSpPr txBox="1"/>
          <p:nvPr/>
        </p:nvSpPr>
        <p:spPr>
          <a:xfrm>
            <a:off x="323528" y="1268760"/>
            <a:ext cx="8712968" cy="3323987"/>
          </a:xfrm>
          <a:prstGeom prst="rect">
            <a:avLst/>
          </a:prstGeom>
          <a:noFill/>
        </p:spPr>
        <p:txBody>
          <a:bodyPr wrap="square" rtlCol="0">
            <a:spAutoFit/>
          </a:bodyPr>
          <a:lstStyle/>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Pre-configured, fully-functional solution</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Exploits Dynamics CRM standard functionality</a:t>
            </a:r>
          </a:p>
          <a:p>
            <a:pPr>
              <a:lnSpc>
                <a:spcPct val="150000"/>
              </a:lnSpc>
            </a:pPr>
            <a:r>
              <a:rPr lang="en-GB" sz="2000" b="1" dirty="0">
                <a:solidFill>
                  <a:schemeClr val="bg1"/>
                </a:solidFill>
                <a:latin typeface="Segoe UI" panose="020B0502040204020203" pitchFamily="34" charset="0"/>
                <a:ea typeface="Segoe UI" panose="020B0502040204020203" pitchFamily="34" charset="0"/>
                <a:cs typeface="Segoe UI" panose="020B0502040204020203" pitchFamily="34" charset="0"/>
              </a:rPr>
              <a:t>Easily adaptable and extensible</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Prefer configuration to customisation – avoids expensive rework </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Fidelity to roadmap protects investment</a:t>
            </a:r>
          </a:p>
          <a:p>
            <a:pPr>
              <a:lnSpc>
                <a:spcPct val="150000"/>
              </a:lnSpc>
            </a:pPr>
            <a:r>
              <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Accelerated  delivery, cost effective support</a:t>
            </a:r>
          </a:p>
          <a:p>
            <a:pPr>
              <a:lnSpc>
                <a:spcPct val="150000"/>
              </a:lnSpc>
            </a:pPr>
            <a:endParaRPr lang="en-GB" sz="2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Date Placeholder 2"/>
          <p:cNvSpPr>
            <a:spLocks noGrp="1"/>
          </p:cNvSpPr>
          <p:nvPr>
            <p:ph type="dt" sz="half" idx="10"/>
          </p:nvPr>
        </p:nvSpPr>
        <p:spPr/>
        <p:txBody>
          <a:bodyPr/>
          <a:lstStyle/>
          <a:p>
            <a:fld id="{8270B7B6-26E7-404F-A06F-F2631EFB92B2}" type="datetime1">
              <a:rPr lang="en-GB" smtClean="0"/>
              <a:t>15/07/2016</a:t>
            </a:fld>
            <a:endParaRPr lang="en-GB" dirty="0"/>
          </a:p>
        </p:txBody>
      </p:sp>
      <p:sp>
        <p:nvSpPr>
          <p:cNvPr id="7" name="Slide Number Placeholder 6"/>
          <p:cNvSpPr>
            <a:spLocks noGrp="1"/>
          </p:cNvSpPr>
          <p:nvPr>
            <p:ph type="sldNum" sz="quarter" idx="12"/>
          </p:nvPr>
        </p:nvSpPr>
        <p:spPr>
          <a:xfrm>
            <a:off x="3130714" y="6373304"/>
            <a:ext cx="2133600" cy="365125"/>
          </a:xfrm>
        </p:spPr>
        <p:txBody>
          <a:bodyPr/>
          <a:lstStyle/>
          <a:p>
            <a:fld id="{BFF93D15-371F-4D62-B457-E5570563267F}" type="slidenum">
              <a:rPr lang="en-GB" smtClean="0"/>
              <a:t>8</a:t>
            </a:fld>
            <a:endParaRPr lang="en-GB" dirty="0"/>
          </a:p>
        </p:txBody>
      </p:sp>
    </p:spTree>
    <p:extLst>
      <p:ext uri="{BB962C8B-B14F-4D97-AF65-F5344CB8AC3E}">
        <p14:creationId xmlns:p14="http://schemas.microsoft.com/office/powerpoint/2010/main" val="4121896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538</Words>
  <Application>Microsoft Office PowerPoint</Application>
  <PresentationFormat>On-screen Show (4:3)</PresentationFormat>
  <Paragraphs>253</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Segoe UI</vt:lpstr>
      <vt:lpstr>Office Theme</vt:lpstr>
      <vt:lpstr>CRM for Social Housing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Atherton</dc:creator>
  <cp:lastModifiedBy>Colin weaver</cp:lastModifiedBy>
  <cp:revision>26</cp:revision>
  <dcterms:created xsi:type="dcterms:W3CDTF">2013-11-22T15:34:04Z</dcterms:created>
  <dcterms:modified xsi:type="dcterms:W3CDTF">2016-07-15T06:57:17Z</dcterms:modified>
</cp:coreProperties>
</file>