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87" d="100"/>
          <a:sy n="87" d="100"/>
        </p:scale>
        <p:origin x="7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852D4-5F62-4372-B067-4C2D10256BD2}" type="datetimeFigureOut">
              <a:rPr lang="en-GB" smtClean="0"/>
              <a:t>15/07/2016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2C99D-AA78-4875-8E21-14D0E885BDBB}" type="slidenum">
              <a:rPr lang="en-GB" smtClean="0"/>
              <a:t>‹#›</a:t>
            </a:fld>
            <a:endParaRPr lang="en-GB"/>
          </a:p>
        </p:txBody>
      </p:sp>
    </p:spTree>
    <p:extLst>
      <p:ext uri="{BB962C8B-B14F-4D97-AF65-F5344CB8AC3E}">
        <p14:creationId xmlns:p14="http://schemas.microsoft.com/office/powerpoint/2010/main" val="321711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artner.co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mediaplant.net/report" TargetMode="External"/><Relationship Id="rId5" Type="http://schemas.openxmlformats.org/officeDocument/2006/relationships/hyperlink" Target="http://www.fsn.co.uk/channel_kpi_environment/cfos_who_is_looking_after_the_store_when_you_are_away" TargetMode="External"/><Relationship Id="rId4" Type="http://schemas.openxmlformats.org/officeDocument/2006/relationships/hyperlink" Target="http://www.deloitte.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egoe UI" panose="020B0502040204020203" pitchFamily="34" charset="0"/>
              </a:rPr>
              <a:t>KEY POINTS</a:t>
            </a:r>
            <a:endParaRPr lang="en-US" dirty="0">
              <a:latin typeface="Segoe UI" panose="020B0502040204020203" pitchFamily="34" charset="0"/>
            </a:endParaRPr>
          </a:p>
          <a:p>
            <a:pPr marL="173079" indent="-173079">
              <a:buFont typeface="Arial" panose="020B0604020202020204" pitchFamily="34" charset="0"/>
              <a:buChar char="•"/>
            </a:pPr>
            <a:r>
              <a:rPr lang="en-US" dirty="0">
                <a:latin typeface="Segoe UI" panose="020B0502040204020203" pitchFamily="34" charset="0"/>
              </a:rPr>
              <a:t>Four technology megatrends are transforming how business is done today—both externally and internally—and each has far-reaching implication. These capabilities create new opportunities—new imperatives.</a:t>
            </a:r>
          </a:p>
          <a:p>
            <a:pPr marL="634622" lvl="1" indent="-173079">
              <a:buFont typeface="Arial" panose="020B0604020202020204" pitchFamily="34" charset="0"/>
              <a:buChar char="•"/>
            </a:pPr>
            <a:r>
              <a:rPr lang="en-US" b="1" dirty="0">
                <a:latin typeface="Segoe UI" panose="020B0502040204020203" pitchFamily="34" charset="0"/>
              </a:rPr>
              <a:t>Data</a:t>
            </a:r>
            <a:r>
              <a:rPr lang="en-US" dirty="0">
                <a:latin typeface="Segoe UI" panose="020B0502040204020203" pitchFamily="34" charset="0"/>
              </a:rPr>
              <a:t> is enabling better decision-making by going beyond just querying data from disparate systems and reporting on required information. Business intelligence today is capable of regressing, correlating, and predicting future business scenarios through connecting the data points. As technologies allow businesses to very securely capture, store, and analyze increasing volumes of data from increasingly diverse sources, those companies that can extract the right information from their data and make it easily available to people in their organization at the right time will create a competitive advantage.</a:t>
            </a:r>
          </a:p>
          <a:p>
            <a:pPr marL="634622" lvl="1" indent="-173079">
              <a:buFont typeface="Arial" panose="020B0604020202020204" pitchFamily="34" charset="0"/>
              <a:buChar char="•"/>
            </a:pPr>
            <a:r>
              <a:rPr lang="en-US" b="1" dirty="0">
                <a:latin typeface="Segoe UI" panose="020B0502040204020203" pitchFamily="34" charset="0"/>
              </a:rPr>
              <a:t>Cloud</a:t>
            </a:r>
            <a:r>
              <a:rPr lang="en-US" dirty="0">
                <a:latin typeface="Segoe UI" panose="020B0502040204020203" pitchFamily="34" charset="0"/>
              </a:rPr>
              <a:t> computing is completely changing the structure for technology investments. By providing scalable, elastic capacity on demand, the cloud allows companies to shift from capital expenses to operational expenses while reducing management costs. But beyond reducing costs, the cloud reduces the time it takes to innovate and deliver new products and services, making companies more agile. And further, cloud computing enables a new level of transparency into IT budgets, providing insights that can guide investments and show where companies need to adjust to drive margin and reduce operating expenses. </a:t>
            </a:r>
          </a:p>
          <a:p>
            <a:pPr marL="634622" lvl="1" indent="-173079">
              <a:buFont typeface="Arial" panose="020B0604020202020204" pitchFamily="34" charset="0"/>
              <a:buChar char="•"/>
            </a:pPr>
            <a:r>
              <a:rPr lang="en-US" b="1" dirty="0">
                <a:latin typeface="Segoe UI" panose="020B0502040204020203" pitchFamily="34" charset="0"/>
              </a:rPr>
              <a:t>Mobile</a:t>
            </a:r>
            <a:r>
              <a:rPr lang="en-US" dirty="0">
                <a:latin typeface="Segoe UI" panose="020B0502040204020203" pitchFamily="34" charset="0"/>
              </a:rPr>
              <a:t> has huge implications for marketing. By 2015, more people will access the Internet through their mobile devices, which includes both smart phones and tablet devices, than through wired connections. Inside the organization, this affects how leaders think about workspace, the cost impact of allowing employees to choose their own devices, and investing in anywhere, anytime collaboration and productivity tools. Looking externally, leaders have to consider mobile when they think about how to engage their customers, from B2B solutions that tie customers and suppliers closer together to engaging ads and apps that display well and are compelling in any form factor.</a:t>
            </a:r>
          </a:p>
          <a:p>
            <a:pPr marL="634622" lvl="1" indent="-173079">
              <a:buFont typeface="Arial" panose="020B0604020202020204" pitchFamily="34" charset="0"/>
              <a:buChar char="•"/>
            </a:pPr>
            <a:r>
              <a:rPr lang="en-US" b="1" dirty="0">
                <a:latin typeface="Segoe UI" panose="020B0502040204020203" pitchFamily="34" charset="0"/>
              </a:rPr>
              <a:t>Social</a:t>
            </a:r>
            <a:r>
              <a:rPr lang="en-US" dirty="0">
                <a:latin typeface="Segoe UI" panose="020B0502040204020203" pitchFamily="34" charset="0"/>
              </a:rPr>
              <a:t> computing has evolved beyond the buzz of social media networks to become an important strategic platform for driving business decisions, actions, and outcomes across the enterprise. Internally, the value of social computing can be seen in improved productivity, streamlined communications, retention and engagement of employees, process innovation and agility, and much more. Externally, social computing can provide a competitive edge, enhance customer experiences, and provide an opportunity to track, analyze, and effectively react to communications that affect brand value. </a:t>
            </a:r>
          </a:p>
          <a:p>
            <a:pPr defTabSz="923087"/>
            <a:endParaRPr lang="en-US" dirty="0"/>
          </a:p>
          <a:p>
            <a:r>
              <a:rPr lang="en-US" b="1" dirty="0">
                <a:latin typeface="Segoe UI" panose="020B0502040204020203" pitchFamily="34" charset="0"/>
              </a:rPr>
              <a:t>QUOTES</a:t>
            </a:r>
            <a:endParaRPr lang="en-US" dirty="0">
              <a:latin typeface="Segoe UI" panose="020B0502040204020203" pitchFamily="34" charset="0"/>
            </a:endParaRPr>
          </a:p>
          <a:p>
            <a:r>
              <a:rPr lang="en-US" dirty="0">
                <a:latin typeface="Segoe UI" panose="020B0502040204020203" pitchFamily="34" charset="0"/>
              </a:rPr>
              <a:t>“The nexus of four converging forces is redefining the delivery of business solutions and the IT functions that support those solutions. Social collaboration, mobility, information and cloud forces are converging to create a consumer-driven ecosystem filled with emerging business opportunities and paradigm shifts.</a:t>
            </a:r>
          </a:p>
          <a:p>
            <a:r>
              <a:rPr lang="en-US" dirty="0">
                <a:latin typeface="Segoe UI" panose="020B0502040204020203" pitchFamily="34" charset="0"/>
              </a:rPr>
              <a:t>“An engaged customer is a loyal customer. A disengaged customer discards or circumvents quickly. The ‘customer’ may be an actual buyer of a product or service, but can also be an employee, partner, citizen, patient or line of business. If organizations don't understand and deliver what these ‘customers’ need, they will look for it elsewhere.”</a:t>
            </a:r>
          </a:p>
          <a:p>
            <a:pPr lvl="1"/>
            <a:r>
              <a:rPr lang="en-US" i="1" dirty="0">
                <a:latin typeface="Segoe UI" panose="020B0502040204020203" pitchFamily="34" charset="0"/>
              </a:rPr>
              <a:t>Agenda Overview for the Nexus of Forces, 2013</a:t>
            </a:r>
            <a:endParaRPr lang="en-US" dirty="0">
              <a:latin typeface="Segoe UI" panose="020B0502040204020203" pitchFamily="34" charset="0"/>
            </a:endParaRPr>
          </a:p>
          <a:p>
            <a:pPr lvl="1"/>
            <a:r>
              <a:rPr lang="en-US" dirty="0">
                <a:latin typeface="Segoe UI" panose="020B0502040204020203" pitchFamily="34" charset="0"/>
              </a:rPr>
              <a:t>Gartner, </a:t>
            </a:r>
            <a:r>
              <a:rPr lang="en-US" u="sng" dirty="0">
                <a:latin typeface="Segoe UI" panose="020B0502040204020203" pitchFamily="34" charset="0"/>
                <a:hlinkClick r:id="rId3"/>
              </a:rPr>
              <a:t>http://www.gartner.com/</a:t>
            </a:r>
            <a:r>
              <a:rPr lang="en-US" dirty="0">
                <a:latin typeface="Segoe UI" panose="020B0502040204020203" pitchFamily="34" charset="0"/>
              </a:rPr>
              <a:t> </a:t>
            </a:r>
          </a:p>
          <a:p>
            <a:endParaRPr lang="en-US" dirty="0">
              <a:latin typeface="Segoe UI" panose="020B0502040204020203" pitchFamily="34" charset="0"/>
            </a:endParaRPr>
          </a:p>
          <a:p>
            <a:r>
              <a:rPr lang="en-US" dirty="0">
                <a:latin typeface="Segoe UI" panose="020B0502040204020203" pitchFamily="34" charset="0"/>
              </a:rPr>
              <a:t>“With next-generation business intelligence engines, senior executives are transitioning from decision making aligned with traditional budget cycles to near-real-time decision making. These engines blend social media with other external and internal data sets, along with refined analytics, to help anticipate strategic risks and opportunities.”</a:t>
            </a:r>
          </a:p>
          <a:p>
            <a:pPr lvl="1"/>
            <a:r>
              <a:rPr lang="en-US" i="1" dirty="0">
                <a:latin typeface="Segoe UI" panose="020B0502040204020203" pitchFamily="34" charset="0"/>
              </a:rPr>
              <a:t>Business Trends 2013</a:t>
            </a:r>
            <a:endParaRPr lang="en-US" dirty="0">
              <a:latin typeface="Segoe UI" panose="020B0502040204020203" pitchFamily="34" charset="0"/>
            </a:endParaRPr>
          </a:p>
          <a:p>
            <a:pPr lvl="1"/>
            <a:r>
              <a:rPr lang="en-US" dirty="0">
                <a:latin typeface="Segoe UI" panose="020B0502040204020203" pitchFamily="34" charset="0"/>
              </a:rPr>
              <a:t>Deloitte, </a:t>
            </a:r>
            <a:r>
              <a:rPr lang="en-US" u="sng" dirty="0">
                <a:latin typeface="Segoe UI" panose="020B0502040204020203" pitchFamily="34" charset="0"/>
                <a:hlinkClick r:id="rId4"/>
              </a:rPr>
              <a:t>http://www.deloitte.com/</a:t>
            </a:r>
            <a:r>
              <a:rPr lang="en-US" dirty="0">
                <a:latin typeface="Segoe UI" panose="020B0502040204020203" pitchFamily="34" charset="0"/>
              </a:rPr>
              <a:t> </a:t>
            </a:r>
          </a:p>
          <a:p>
            <a:endParaRPr lang="en-US" dirty="0">
              <a:latin typeface="Segoe UI" panose="020B0502040204020203" pitchFamily="34" charset="0"/>
            </a:endParaRPr>
          </a:p>
          <a:p>
            <a:r>
              <a:rPr lang="en-US" dirty="0">
                <a:latin typeface="Segoe UI" panose="020B0502040204020203" pitchFamily="34" charset="0"/>
              </a:rPr>
              <a:t>“From increasing sales force effectiveness to adopting new strategies to attract talent, organizations are paving new roads by focusing social efforts in impactful ways—and measuring the results.”</a:t>
            </a:r>
          </a:p>
          <a:p>
            <a:pPr lvl="1"/>
            <a:r>
              <a:rPr lang="en-US" i="1" dirty="0">
                <a:latin typeface="Segoe UI" panose="020B0502040204020203" pitchFamily="34" charset="0"/>
              </a:rPr>
              <a:t>Social Business: What Companies Are Really Doing</a:t>
            </a:r>
            <a:endParaRPr lang="en-US" dirty="0">
              <a:latin typeface="Segoe UI" panose="020B0502040204020203" pitchFamily="34" charset="0"/>
            </a:endParaRPr>
          </a:p>
          <a:p>
            <a:pPr lvl="1"/>
            <a:r>
              <a:rPr lang="en-US" dirty="0">
                <a:latin typeface="Segoe UI" panose="020B0502040204020203" pitchFamily="34" charset="0"/>
              </a:rPr>
              <a:t>Deloitte, </a:t>
            </a:r>
            <a:r>
              <a:rPr lang="en-US" u="sng" dirty="0">
                <a:latin typeface="Segoe UI" panose="020B0502040204020203" pitchFamily="34" charset="0"/>
                <a:hlinkClick r:id="rId4"/>
              </a:rPr>
              <a:t>http://www.deloitte.com/</a:t>
            </a:r>
            <a:r>
              <a:rPr lang="en-US" dirty="0">
                <a:latin typeface="Segoe UI" panose="020B0502040204020203" pitchFamily="34" charset="0"/>
              </a:rPr>
              <a:t> </a:t>
            </a:r>
          </a:p>
          <a:p>
            <a:endParaRPr lang="en-US" dirty="0">
              <a:latin typeface="Segoe UI" panose="020B0502040204020203" pitchFamily="34" charset="0"/>
            </a:endParaRPr>
          </a:p>
          <a:p>
            <a:r>
              <a:rPr lang="en-US" dirty="0">
                <a:latin typeface="Segoe UI" panose="020B0502040204020203" pitchFamily="34" charset="0"/>
              </a:rPr>
              <a:t>“The amalgamation of several technologies, principally unified communications, Cloud computing, mobile computing and social networking tools, is at the heart of increased collaboration.”</a:t>
            </a:r>
          </a:p>
          <a:p>
            <a:pPr lvl="1"/>
            <a:r>
              <a:rPr lang="en-US" i="1" dirty="0">
                <a:latin typeface="Segoe UI" panose="020B0502040204020203" pitchFamily="34" charset="0"/>
              </a:rPr>
              <a:t>CFOs - who is looking after the store when you are away?</a:t>
            </a:r>
            <a:endParaRPr lang="en-US" dirty="0">
              <a:latin typeface="Segoe UI" panose="020B0502040204020203" pitchFamily="34" charset="0"/>
            </a:endParaRPr>
          </a:p>
          <a:p>
            <a:pPr lvl="1"/>
            <a:r>
              <a:rPr lang="en-US" dirty="0">
                <a:latin typeface="Segoe UI" panose="020B0502040204020203" pitchFamily="34" charset="0"/>
              </a:rPr>
              <a:t>FSN, </a:t>
            </a:r>
            <a:r>
              <a:rPr lang="en-US" u="sng" dirty="0">
                <a:latin typeface="Segoe UI" panose="020B0502040204020203" pitchFamily="34" charset="0"/>
                <a:hlinkClick r:id="rId5"/>
              </a:rPr>
              <a:t>http://www.fsn.co.uk/channel_kpi_environment/cfos_who_is_looking_after_the_store_when_you_are_away</a:t>
            </a:r>
            <a:r>
              <a:rPr lang="en-US" dirty="0">
                <a:latin typeface="Segoe UI" panose="020B0502040204020203" pitchFamily="34" charset="0"/>
              </a:rPr>
              <a:t> </a:t>
            </a:r>
          </a:p>
          <a:p>
            <a:endParaRPr lang="en-US" b="1" dirty="0">
              <a:latin typeface="Segoe UI" panose="020B0502040204020203" pitchFamily="34" charset="0"/>
            </a:endParaRPr>
          </a:p>
          <a:p>
            <a:endParaRPr lang="en-US" b="1" dirty="0">
              <a:latin typeface="Segoe UI" panose="020B0502040204020203" pitchFamily="34" charset="0"/>
            </a:endParaRPr>
          </a:p>
          <a:p>
            <a:r>
              <a:rPr lang="en-US" b="1" dirty="0">
                <a:latin typeface="Segoe UI" panose="020B0502040204020203" pitchFamily="34" charset="0"/>
              </a:rPr>
              <a:t>ADDITIONAL INFORMATION</a:t>
            </a:r>
            <a:endParaRPr lang="en-US" dirty="0">
              <a:latin typeface="Segoe UI" panose="020B0502040204020203" pitchFamily="34" charset="0"/>
            </a:endParaRPr>
          </a:p>
          <a:p>
            <a:pPr marL="173079" indent="-173079">
              <a:buFont typeface="Arial" panose="020B0604020202020204" pitchFamily="34" charset="0"/>
              <a:buChar char="•"/>
            </a:pPr>
            <a:r>
              <a:rPr lang="en-US" dirty="0">
                <a:latin typeface="Segoe UI" panose="020B0502040204020203" pitchFamily="34" charset="0"/>
              </a:rPr>
              <a:t>For still more on technology megatrends: </a:t>
            </a:r>
            <a:r>
              <a:rPr lang="en-US" u="sng" dirty="0">
                <a:latin typeface="Segoe UI" panose="020B0502040204020203" pitchFamily="34" charset="0"/>
                <a:hlinkClick r:id="rId6"/>
              </a:rPr>
              <a:t>http://mediaplant.net/report</a:t>
            </a:r>
            <a:r>
              <a:rPr lang="en-US" dirty="0">
                <a:latin typeface="Segoe UI" panose="020B0502040204020203" pitchFamily="34" charset="0"/>
              </a:rPr>
              <a:t>, see white paper “Dollars, Bits and Atoms: A Roadmap to the Future of Marketing”</a:t>
            </a:r>
          </a:p>
          <a:p>
            <a:endParaRPr lang="en-US" sz="1000"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2030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or Non-bulleted tex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269239" y="1411760"/>
            <a:ext cx="11653523" cy="1704996"/>
          </a:xfrm>
        </p:spPr>
        <p:txBody>
          <a:bodyPr/>
          <a:lstStyle>
            <a:lvl1pPr>
              <a:spcBef>
                <a:spcPts val="1176"/>
              </a:spcBef>
              <a:defRPr lang="en-US" sz="3921" b="0" i="0" kern="1200" spc="0" baseline="0" dirty="0" smtClean="0">
                <a:gradFill>
                  <a:gsLst>
                    <a:gs pos="1250">
                      <a:schemeClr val="accent2"/>
                    </a:gs>
                    <a:gs pos="100000">
                      <a:schemeClr val="accent2"/>
                    </a:gs>
                  </a:gsLst>
                  <a:lin ang="5400000" scaled="0"/>
                </a:gradFill>
                <a:latin typeface="+mj-lt"/>
                <a:ea typeface="+mn-ea"/>
                <a:cs typeface="+mn-cs"/>
              </a:defRPr>
            </a:lvl1pPr>
            <a:lvl2pPr>
              <a:defRPr sz="1961"/>
            </a:lvl2pPr>
            <a:lvl3pPr>
              <a:defRPr sz="1765"/>
            </a:lvl3pPr>
            <a:lvl4pPr>
              <a:defRPr sz="1568"/>
            </a:lvl4pPr>
            <a:lvl5pPr>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53818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6" name="Rectangle 5"/>
          <p:cNvSpPr/>
          <p:nvPr userDrawn="1"/>
        </p:nvSpPr>
        <p:spPr bwMode="auto">
          <a:xfrm>
            <a:off x="0" y="0"/>
            <a:ext cx="4482124"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1" y="289511"/>
            <a:ext cx="4212883" cy="2199897"/>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
        <p:nvSpPr>
          <p:cNvPr id="3" name="Footer Placeholder 2"/>
          <p:cNvSpPr>
            <a:spLocks noGrp="1"/>
          </p:cNvSpPr>
          <p:nvPr>
            <p:ph type="ftr" sz="quarter" idx="10"/>
          </p:nvPr>
        </p:nvSpPr>
        <p:spPr>
          <a:xfrm>
            <a:off x="269239" y="6430127"/>
            <a:ext cx="3859607" cy="364224"/>
          </a:xfrm>
        </p:spPr>
        <p:txBody>
          <a:bodyPr/>
          <a:lstStyle/>
          <a:p>
            <a:r>
              <a:rPr lang="en-US" dirty="0">
                <a:gradFill>
                  <a:gsLst>
                    <a:gs pos="0">
                      <a:srgbClr val="DDDDDD">
                        <a:lumMod val="75000"/>
                      </a:srgbClr>
                    </a:gs>
                    <a:gs pos="100000">
                      <a:srgbClr val="DDDDDD">
                        <a:lumMod val="75000"/>
                      </a:srgbClr>
                    </a:gs>
                  </a:gsLst>
                  <a:lin ang="5400000" scaled="0"/>
                </a:gradFill>
              </a:rPr>
              <a:t>Microsoft Confidential</a:t>
            </a: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348960473"/>
      </p:ext>
    </p:extLst>
  </p:cSld>
  <p:clrMapOvr>
    <a:masterClrMapping/>
  </p:clrMapOvr>
  <p:transition>
    <p:fade/>
  </p:transition>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69239" y="6430127"/>
            <a:ext cx="3859607" cy="364224"/>
          </a:xfrm>
        </p:spPr>
        <p:txBody>
          <a:bodyPr/>
          <a:lstStyle/>
          <a:p>
            <a:r>
              <a:rPr lang="en-US" dirty="0">
                <a:gradFill>
                  <a:gsLst>
                    <a:gs pos="0">
                      <a:srgbClr val="DDDDDD">
                        <a:lumMod val="75000"/>
                      </a:srgbClr>
                    </a:gs>
                    <a:gs pos="100000">
                      <a:srgbClr val="DDDDDD">
                        <a:lumMod val="75000"/>
                      </a:srgbClr>
                    </a:gs>
                  </a:gsLst>
                  <a:lin ang="5400000" scaled="0"/>
                </a:gradFill>
              </a:rPr>
              <a:t>Microsoft Confidential</a:t>
            </a: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350" t="271" r="604" b="225"/>
          <a:stretch/>
        </p:blipFill>
        <p:spPr>
          <a:xfrm>
            <a:off x="0" y="0"/>
            <a:ext cx="4479805" cy="6858000"/>
          </a:xfrm>
          <a:prstGeom prst="rect">
            <a:avLst/>
          </a:prstGeom>
        </p:spPr>
      </p:pic>
    </p:spTree>
    <p:extLst>
      <p:ext uri="{BB962C8B-B14F-4D97-AF65-F5344CB8AC3E}">
        <p14:creationId xmlns:p14="http://schemas.microsoft.com/office/powerpoint/2010/main" val="658657532"/>
      </p:ext>
    </p:extLst>
  </p:cSld>
  <p:clrMapOvr>
    <a:masterClrMapping/>
  </p:clrMapOvr>
  <p:transition>
    <p:fade/>
  </p:transition>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40" t="183" r="7978" b="588"/>
          <a:stretch/>
        </p:blipFill>
        <p:spPr>
          <a:xfrm>
            <a:off x="0" y="0"/>
            <a:ext cx="4482124" cy="6857999"/>
          </a:xfrm>
          <a:prstGeom prst="rect">
            <a:avLst/>
          </a:prstGeom>
        </p:spPr>
      </p:pic>
      <p:sp>
        <p:nvSpPr>
          <p:cNvPr id="3" name="Footer Placeholder 2"/>
          <p:cNvSpPr>
            <a:spLocks noGrp="1"/>
          </p:cNvSpPr>
          <p:nvPr>
            <p:ph type="ftr" sz="quarter" idx="10"/>
          </p:nvPr>
        </p:nvSpPr>
        <p:spPr>
          <a:xfrm>
            <a:off x="269239" y="6430127"/>
            <a:ext cx="3859607" cy="364224"/>
          </a:xfrm>
        </p:spPr>
        <p:txBody>
          <a:bodyPr/>
          <a:lstStyle/>
          <a:p>
            <a:r>
              <a:rPr lang="en-US" dirty="0">
                <a:gradFill>
                  <a:gsLst>
                    <a:gs pos="0">
                      <a:srgbClr val="DDDDDD">
                        <a:lumMod val="75000"/>
                      </a:srgbClr>
                    </a:gs>
                    <a:gs pos="100000">
                      <a:srgbClr val="DDDDDD">
                        <a:lumMod val="75000"/>
                      </a:srgbClr>
                    </a:gs>
                  </a:gsLst>
                  <a:lin ang="5400000" scaled="0"/>
                </a:gradFill>
              </a:rPr>
              <a:t>Microsoft Confidential</a:t>
            </a: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273049293"/>
      </p:ext>
    </p:extLst>
  </p:cSld>
  <p:clrMapOvr>
    <a:masterClrMapping/>
  </p:clrMapOvr>
  <p:transition>
    <p:fade/>
  </p:transition>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6" name="Rectangle 5"/>
          <p:cNvSpPr/>
          <p:nvPr userDrawn="1"/>
        </p:nvSpPr>
        <p:spPr bwMode="auto">
          <a:xfrm>
            <a:off x="0" y="0"/>
            <a:ext cx="4482124"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2"/>
          <p:cNvSpPr txBox="1">
            <a:spLocks/>
          </p:cNvSpPr>
          <p:nvPr userDrawn="1"/>
        </p:nvSpPr>
        <p:spPr>
          <a:xfrm>
            <a:off x="269241" y="289511"/>
            <a:ext cx="4212883" cy="1629553"/>
          </a:xfrm>
          <a:prstGeom prst="rect">
            <a:avLst/>
          </a:prstGeom>
        </p:spPr>
        <p:txBody>
          <a:bodyPr vert="horz" wrap="square" lIns="143413" tIns="0" rIns="143413" bIns="0" rtlCol="0" anchor="t">
            <a:spAutoFit/>
          </a:bodyPr>
          <a:lstStyle>
            <a:lvl1pPr algn="l" defTabSz="932651" rtl="0" eaLnBrk="1" latinLnBrk="0" hangingPunct="1">
              <a:lnSpc>
                <a:spcPct val="90000"/>
              </a:lnSpc>
              <a:spcBef>
                <a:spcPct val="0"/>
              </a:spcBef>
              <a:buNone/>
              <a:defRPr lang="en-US" sz="5400"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921">
                <a:gradFill>
                  <a:gsLst>
                    <a:gs pos="0">
                      <a:srgbClr val="FFFFFF"/>
                    </a:gs>
                    <a:gs pos="100000">
                      <a:srgbClr val="FFFFFF"/>
                    </a:gs>
                  </a:gsLst>
                  <a:lin ang="5400000" scaled="1"/>
                </a:gradFill>
              </a:rPr>
              <a:t>BMW drives sales with smart social media campaign</a:t>
            </a:r>
          </a:p>
        </p:txBody>
      </p:sp>
      <p:sp>
        <p:nvSpPr>
          <p:cNvPr id="3" name="Footer Placeholder 2"/>
          <p:cNvSpPr>
            <a:spLocks noGrp="1"/>
          </p:cNvSpPr>
          <p:nvPr>
            <p:ph type="ftr" sz="quarter" idx="10"/>
          </p:nvPr>
        </p:nvSpPr>
        <p:spPr>
          <a:xfrm>
            <a:off x="269239" y="6430127"/>
            <a:ext cx="3859607" cy="364224"/>
          </a:xfrm>
        </p:spPr>
        <p:txBody>
          <a:bodyPr/>
          <a:lstStyle/>
          <a:p>
            <a:r>
              <a:rPr lang="en-US" dirty="0">
                <a:gradFill>
                  <a:gsLst>
                    <a:gs pos="0">
                      <a:srgbClr val="DDDDDD">
                        <a:lumMod val="75000"/>
                      </a:srgbClr>
                    </a:gs>
                    <a:gs pos="100000">
                      <a:srgbClr val="DDDDDD">
                        <a:lumMod val="75000"/>
                      </a:srgbClr>
                    </a:gs>
                  </a:gsLst>
                  <a:lin ang="5400000" scaled="0"/>
                </a:gradFill>
              </a:rPr>
              <a:t>Microsoft Confidential</a:t>
            </a: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grpSp>
        <p:nvGrpSpPr>
          <p:cNvPr id="16" name="Group 15"/>
          <p:cNvGrpSpPr/>
          <p:nvPr userDrawn="1"/>
        </p:nvGrpSpPr>
        <p:grpSpPr>
          <a:xfrm>
            <a:off x="231889" y="3430388"/>
            <a:ext cx="4026129" cy="2984554"/>
            <a:chOff x="236538" y="3498678"/>
            <a:chExt cx="4106861" cy="3043969"/>
          </a:xfrm>
        </p:grpSpPr>
        <p:sp>
          <p:nvSpPr>
            <p:cNvPr id="17" name="TextBox 16"/>
            <p:cNvSpPr txBox="1"/>
            <p:nvPr/>
          </p:nvSpPr>
          <p:spPr>
            <a:xfrm>
              <a:off x="236538" y="3498678"/>
              <a:ext cx="4106861" cy="1876690"/>
            </a:xfrm>
            <a:prstGeom prst="rect">
              <a:avLst/>
            </a:prstGeom>
          </p:spPr>
          <p:txBody>
            <a:bodyPr vert="horz" wrap="square" lIns="93260" tIns="93260" rIns="93260" bIns="93260" rtlCol="0" anchor="t">
              <a:noAutofit/>
            </a:bodyPr>
            <a:lstStyle/>
            <a:p>
              <a:pPr marL="112048" indent="-112048" defTabSz="1087896">
                <a:lnSpc>
                  <a:spcPct val="90000"/>
                </a:lnSpc>
                <a:spcBef>
                  <a:spcPts val="588"/>
                </a:spcBef>
              </a:pPr>
              <a:r>
                <a:rPr lang="en-US" sz="1765" dirty="0">
                  <a:gradFill>
                    <a:gsLst>
                      <a:gs pos="0">
                        <a:srgbClr val="FFFFFF"/>
                      </a:gs>
                      <a:gs pos="100000">
                        <a:srgbClr val="FFFFFF"/>
                      </a:gs>
                    </a:gsLst>
                    <a:lin ang="5400000" scaled="1"/>
                  </a:gradFill>
                  <a:cs typeface="Segoe UI" panose="020B0502040204020203" pitchFamily="34" charset="0"/>
                </a:rPr>
                <a:t>“	By using Windows Azure to make audience data available in Microsoft Dynamics CRM, we enhanced the business continuity of our marketing campaign and developed more than 900 new sales prospects.”</a:t>
              </a:r>
            </a:p>
          </p:txBody>
        </p:sp>
        <p:sp>
          <p:nvSpPr>
            <p:cNvPr id="18" name="TextBox 17"/>
            <p:cNvSpPr txBox="1"/>
            <p:nvPr/>
          </p:nvSpPr>
          <p:spPr>
            <a:xfrm>
              <a:off x="584200" y="5556120"/>
              <a:ext cx="3635534" cy="985838"/>
            </a:xfrm>
            <a:prstGeom prst="rect">
              <a:avLst/>
            </a:prstGeom>
            <a:noFill/>
            <a:ln w="9525">
              <a:noFill/>
              <a:miter lim="800000"/>
              <a:headEnd/>
              <a:tailEnd/>
            </a:ln>
          </p:spPr>
          <p:txBody>
            <a:bodyPr vert="horz" wrap="square" lIns="1188720" tIns="93260" rIns="93260" bIns="0" rtlCol="0" anchor="b">
              <a:noAutofit/>
            </a:bodyPr>
            <a:lstStyle/>
            <a:p>
              <a:pPr marL="171185" indent="-171185" defTabSz="1087896">
                <a:lnSpc>
                  <a:spcPct val="90000"/>
                </a:lnSpc>
                <a:spcBef>
                  <a:spcPts val="588"/>
                </a:spcBef>
              </a:pPr>
              <a:r>
                <a:rPr lang="en-US" sz="1765" dirty="0" err="1">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t>Beata</a:t>
              </a:r>
              <a:r>
                <a:rPr lang="en-US" sz="1765" dirty="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t> </a:t>
              </a:r>
              <a:r>
                <a:rPr lang="en-US" sz="1765" dirty="0" err="1">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t>Bujalska</a:t>
              </a:r>
              <a:r>
                <a:rPr lang="en-US" sz="1765" dirty="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t> </a:t>
              </a:r>
            </a:p>
            <a:p>
              <a:pPr defTabSz="1087896">
                <a:lnSpc>
                  <a:spcPct val="90000"/>
                </a:lnSpc>
                <a:spcBef>
                  <a:spcPts val="196"/>
                </a:spcBef>
              </a:pPr>
              <a:r>
                <a:rPr lang="en-US" sz="1372" dirty="0" err="1">
                  <a:gradFill>
                    <a:gsLst>
                      <a:gs pos="0">
                        <a:srgbClr val="FFFFFF"/>
                      </a:gs>
                      <a:gs pos="100000">
                        <a:srgbClr val="FFFFFF"/>
                      </a:gs>
                    </a:gsLst>
                    <a:lin ang="5400000" scaled="1"/>
                  </a:gradFill>
                </a:rPr>
                <a:t>eMarketing</a:t>
              </a:r>
              <a:r>
                <a:rPr lang="en-US" sz="1372" dirty="0">
                  <a:gradFill>
                    <a:gsLst>
                      <a:gs pos="0">
                        <a:srgbClr val="FFFFFF"/>
                      </a:gs>
                      <a:gs pos="100000">
                        <a:srgbClr val="FFFFFF"/>
                      </a:gs>
                    </a:gsLst>
                    <a:lin ang="5400000" scaled="1"/>
                  </a:gradFill>
                </a:rPr>
                <a:t> Analyst, </a:t>
              </a:r>
              <a:br>
                <a:rPr lang="en-US" sz="1372" dirty="0">
                  <a:gradFill>
                    <a:gsLst>
                      <a:gs pos="0">
                        <a:srgbClr val="FFFFFF"/>
                      </a:gs>
                      <a:gs pos="100000">
                        <a:srgbClr val="FFFFFF"/>
                      </a:gs>
                    </a:gsLst>
                    <a:lin ang="5400000" scaled="1"/>
                  </a:gradFill>
                </a:rPr>
              </a:br>
              <a:r>
                <a:rPr lang="en-US" sz="1372" dirty="0">
                  <a:gradFill>
                    <a:gsLst>
                      <a:gs pos="0">
                        <a:srgbClr val="FFFFFF"/>
                      </a:gs>
                      <a:gs pos="100000">
                        <a:srgbClr val="FFFFFF"/>
                      </a:gs>
                    </a:gsLst>
                    <a:lin ang="5400000" scaled="1"/>
                  </a:gradFill>
                </a:rPr>
                <a:t>BMW Latin America</a:t>
              </a:r>
            </a:p>
          </p:txBody>
        </p:sp>
        <p:pic>
          <p:nvPicPr>
            <p:cNvPr id="19" name="Picture 4"/>
            <p:cNvPicPr>
              <a:picLocks noChangeAspect="1" noChangeArrowheads="1"/>
            </p:cNvPicPr>
            <p:nvPr/>
          </p:nvPicPr>
          <p:blipFill rotWithShape="1">
            <a:blip r:embed="rId2" cstate="print">
              <a:grayscl/>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rcRect l="20459" r="12172" b="1168"/>
            <a:stretch/>
          </p:blipFill>
          <p:spPr bwMode="auto">
            <a:xfrm flipH="1">
              <a:off x="446088" y="5375368"/>
              <a:ext cx="1166812" cy="116727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4110648338"/>
      </p:ext>
    </p:extLst>
  </p:cSld>
  <p:clrMapOvr>
    <a:masterClrMapping/>
  </p:clrMapOvr>
  <p:transition>
    <p:fade/>
  </p:transition>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4751363" y="2084173"/>
            <a:ext cx="7171399" cy="1704996"/>
          </a:xfrm>
        </p:spPr>
        <p:txBody>
          <a:bodyPr/>
          <a:lstStyle>
            <a:lvl1pPr>
              <a:spcBef>
                <a:spcPts val="1176"/>
              </a:spcBef>
              <a:defRPr lang="en-US" sz="3921" b="0" i="0" kern="1200" spc="0" baseline="0" dirty="0" smtClean="0">
                <a:gradFill>
                  <a:gsLst>
                    <a:gs pos="1250">
                      <a:schemeClr val="accent2"/>
                    </a:gs>
                    <a:gs pos="100000">
                      <a:schemeClr val="accent2"/>
                    </a:gs>
                  </a:gsLst>
                  <a:lin ang="5400000" scaled="0"/>
                </a:gradFill>
                <a:latin typeface="+mj-lt"/>
                <a:ea typeface="+mn-ea"/>
                <a:cs typeface="+mn-cs"/>
              </a:defRPr>
            </a:lvl1pPr>
            <a:lvl2pPr>
              <a:defRPr sz="1961"/>
            </a:lvl2pPr>
            <a:lvl3pPr>
              <a:defRPr sz="1765"/>
            </a:lvl3pPr>
            <a:lvl4pPr>
              <a:defRPr sz="1568"/>
            </a:lvl4pPr>
            <a:lvl5pPr>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4752256" y="289511"/>
            <a:ext cx="7172825" cy="1466427"/>
          </a:xfrm>
        </p:spPr>
        <p:txBody>
          <a:bodyPr/>
          <a:lstStyle/>
          <a:p>
            <a:r>
              <a:rPr lang="en-US"/>
              <a:t>Click to edit Master title style</a:t>
            </a:r>
            <a:endParaRPr lang="en-US" dirty="0"/>
          </a:p>
        </p:txBody>
      </p:sp>
    </p:spTree>
    <p:extLst>
      <p:ext uri="{BB962C8B-B14F-4D97-AF65-F5344CB8AC3E}">
        <p14:creationId xmlns:p14="http://schemas.microsoft.com/office/powerpoint/2010/main" val="17847755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3" name="Slide Number Placeholder 2"/>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871909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ECTION | DEMO BLUE 1">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03" y="-1257549"/>
            <a:ext cx="12171597" cy="8115548"/>
          </a:xfrm>
          <a:prstGeom prst="rect">
            <a:avLst/>
          </a:prstGeom>
        </p:spPr>
      </p:pic>
      <p:sp>
        <p:nvSpPr>
          <p:cNvPr id="16" name="Rectangle 15"/>
          <p:cNvSpPr/>
          <p:nvPr userDrawn="1"/>
        </p:nvSpPr>
        <p:spPr bwMode="auto">
          <a:xfrm>
            <a:off x="8337064" y="4773828"/>
            <a:ext cx="3854937" cy="208417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7" cy="917862"/>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a:t>Click to edit Master text styles</a:t>
            </a:r>
          </a:p>
        </p:txBody>
      </p:sp>
      <p:sp>
        <p:nvSpPr>
          <p:cNvPr id="3" name="Text Placeholder 2"/>
          <p:cNvSpPr>
            <a:spLocks noGrp="1"/>
          </p:cNvSpPr>
          <p:nvPr>
            <p:ph type="body" sz="quarter" idx="14"/>
          </p:nvPr>
        </p:nvSpPr>
        <p:spPr bwMode="ltGray">
          <a:xfrm>
            <a:off x="8337064" y="4773830"/>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305945" y="6076640"/>
            <a:ext cx="1785586" cy="656910"/>
          </a:xfrm>
          <a:prstGeom prst="rect">
            <a:avLst/>
          </a:prstGeom>
        </p:spPr>
      </p:pic>
    </p:spTree>
    <p:extLst>
      <p:ext uri="{BB962C8B-B14F-4D97-AF65-F5344CB8AC3E}">
        <p14:creationId xmlns:p14="http://schemas.microsoft.com/office/powerpoint/2010/main" val="1404976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ECTION | DEMO BLU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4" y="4773828"/>
            <a:ext cx="3854937" cy="208417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7" cy="917862"/>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a:t>Click to edit Master text styles</a:t>
            </a:r>
          </a:p>
        </p:txBody>
      </p:sp>
      <p:sp>
        <p:nvSpPr>
          <p:cNvPr id="3" name="Text Placeholder 2"/>
          <p:cNvSpPr>
            <a:spLocks noGrp="1"/>
          </p:cNvSpPr>
          <p:nvPr>
            <p:ph type="body" sz="quarter" idx="14"/>
          </p:nvPr>
        </p:nvSpPr>
        <p:spPr bwMode="ltGray">
          <a:xfrm>
            <a:off x="8337064" y="4773830"/>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305945" y="6076640"/>
            <a:ext cx="1785586" cy="656910"/>
          </a:xfrm>
          <a:prstGeom prst="rect">
            <a:avLst/>
          </a:prstGeom>
        </p:spPr>
      </p:pic>
    </p:spTree>
    <p:extLst>
      <p:ext uri="{BB962C8B-B14F-4D97-AF65-F5344CB8AC3E}">
        <p14:creationId xmlns:p14="http://schemas.microsoft.com/office/powerpoint/2010/main" val="459561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ECTION | DEMO BLU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4" y="4773828"/>
            <a:ext cx="3854937" cy="208417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267683" y="4773829"/>
            <a:ext cx="8069380" cy="1649103"/>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a:t>Click to edit Master text styles</a:t>
            </a:r>
          </a:p>
        </p:txBody>
      </p:sp>
      <p:sp>
        <p:nvSpPr>
          <p:cNvPr id="3" name="Text Placeholder 2"/>
          <p:cNvSpPr>
            <a:spLocks noGrp="1"/>
          </p:cNvSpPr>
          <p:nvPr>
            <p:ph type="body" sz="quarter" idx="14"/>
          </p:nvPr>
        </p:nvSpPr>
        <p:spPr bwMode="ltGray">
          <a:xfrm>
            <a:off x="8337063" y="4773830"/>
            <a:ext cx="3854937"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305945" y="6076640"/>
            <a:ext cx="1785586" cy="656910"/>
          </a:xfrm>
          <a:prstGeom prst="rect">
            <a:avLst/>
          </a:prstGeom>
        </p:spPr>
      </p:pic>
    </p:spTree>
    <p:extLst>
      <p:ext uri="{BB962C8B-B14F-4D97-AF65-F5344CB8AC3E}">
        <p14:creationId xmlns:p14="http://schemas.microsoft.com/office/powerpoint/2010/main" val="1180661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ECTION | DEMO BLU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877276"/>
            <a:ext cx="3854938" cy="2980724"/>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2"/>
            <a:ext cx="3854937" cy="3877275"/>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89746" y="273260"/>
            <a:ext cx="3765192" cy="2380941"/>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a:t>Click to edit Master text styles</a:t>
            </a:r>
          </a:p>
        </p:txBody>
      </p:sp>
      <p:sp>
        <p:nvSpPr>
          <p:cNvPr id="3" name="Text Placeholder 2"/>
          <p:cNvSpPr>
            <a:spLocks noGrp="1"/>
          </p:cNvSpPr>
          <p:nvPr>
            <p:ph type="body" sz="quarter" idx="14"/>
          </p:nvPr>
        </p:nvSpPr>
        <p:spPr bwMode="ltGray">
          <a:xfrm>
            <a:off x="89746" y="3877277"/>
            <a:ext cx="3765192"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4392" y="6078802"/>
            <a:ext cx="1785586" cy="656910"/>
          </a:xfrm>
          <a:prstGeom prst="rect">
            <a:avLst/>
          </a:prstGeom>
        </p:spPr>
      </p:pic>
    </p:spTree>
    <p:extLst>
      <p:ext uri="{BB962C8B-B14F-4D97-AF65-F5344CB8AC3E}">
        <p14:creationId xmlns:p14="http://schemas.microsoft.com/office/powerpoint/2010/main" val="1610817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411760"/>
            <a:ext cx="11653523" cy="1704996"/>
          </a:xfrm>
        </p:spPr>
        <p:txBody>
          <a:bodyPr/>
          <a:lstStyle>
            <a:lvl1pPr marL="0" indent="0">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FontTx/>
              <a:buNone/>
              <a:defRPr sz="1961"/>
            </a:lvl2pPr>
            <a:lvl3pPr marL="331444" indent="-164943">
              <a:buFont typeface="Arial" pitchFamily="34" charset="0"/>
              <a:buChar char="•"/>
              <a:tabLst>
                <a:tab pos="331444" algn="l"/>
              </a:tabLst>
              <a:defRPr/>
            </a:lvl3pPr>
            <a:lvl4pPr marL="508837" indent="-177393">
              <a:buFont typeface="Arial" pitchFamily="34" charset="0"/>
              <a:buChar char="•"/>
              <a:defRPr/>
            </a:lvl4pPr>
            <a:lvl5pPr marL="619317" indent="-11048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58223176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ECTION | DEMO BLU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877276"/>
            <a:ext cx="3854938" cy="2980724"/>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2"/>
            <a:ext cx="3854937" cy="3877275"/>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89746" y="273260"/>
            <a:ext cx="3765192" cy="2380941"/>
          </a:xfrm>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a:t>Click to edit Master text styles</a:t>
            </a:r>
          </a:p>
        </p:txBody>
      </p:sp>
      <p:sp>
        <p:nvSpPr>
          <p:cNvPr id="3" name="Text Placeholder 2"/>
          <p:cNvSpPr>
            <a:spLocks noGrp="1"/>
          </p:cNvSpPr>
          <p:nvPr>
            <p:ph type="body" sz="quarter" idx="14"/>
          </p:nvPr>
        </p:nvSpPr>
        <p:spPr bwMode="ltGray">
          <a:xfrm>
            <a:off x="89747" y="3857658"/>
            <a:ext cx="3585699"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4392" y="6078802"/>
            <a:ext cx="1785586" cy="656910"/>
          </a:xfrm>
          <a:prstGeom prst="rect">
            <a:avLst/>
          </a:prstGeom>
        </p:spPr>
      </p:pic>
    </p:spTree>
    <p:extLst>
      <p:ext uri="{BB962C8B-B14F-4D97-AF65-F5344CB8AC3E}">
        <p14:creationId xmlns:p14="http://schemas.microsoft.com/office/powerpoint/2010/main" val="296419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ECTION | DEMO BLU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4773828"/>
            <a:ext cx="3854938" cy="208417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2"/>
            <a:ext cx="3854937" cy="4773828"/>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5294"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89746" y="273260"/>
            <a:ext cx="3765192" cy="2380941"/>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a:t>Click to edit Master text styles</a:t>
            </a:r>
          </a:p>
        </p:txBody>
      </p:sp>
      <p:sp>
        <p:nvSpPr>
          <p:cNvPr id="3" name="Text Placeholder 2"/>
          <p:cNvSpPr>
            <a:spLocks noGrp="1"/>
          </p:cNvSpPr>
          <p:nvPr>
            <p:ph type="body" sz="quarter" idx="14"/>
          </p:nvPr>
        </p:nvSpPr>
        <p:spPr bwMode="ltGray">
          <a:xfrm>
            <a:off x="89747" y="4773830"/>
            <a:ext cx="3585699"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4392" y="6078802"/>
            <a:ext cx="1785586" cy="656910"/>
          </a:xfrm>
          <a:prstGeom prst="rect">
            <a:avLst/>
          </a:prstGeom>
        </p:spPr>
      </p:pic>
    </p:spTree>
    <p:extLst>
      <p:ext uri="{BB962C8B-B14F-4D97-AF65-F5344CB8AC3E}">
        <p14:creationId xmlns:p14="http://schemas.microsoft.com/office/powerpoint/2010/main" val="1623236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372104"/>
          </a:xfrm>
          <a:noFill/>
        </p:spPr>
        <p:txBody>
          <a:bodyPr tIns="91431" bIns="91431" anchor="t" anchorCtr="0"/>
          <a:lstStyle>
            <a:lvl1pPr>
              <a:defRPr sz="8627" b="0" spc="-147"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060643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376049"/>
          </a:xfrm>
          <a:noFill/>
        </p:spPr>
        <p:txBody>
          <a:bodyPr vert="horz" wrap="square" lIns="146289" tIns="91431" rIns="146289" bIns="91431" rtlCol="0" anchor="t" anchorCtr="0">
            <a:spAutoFit/>
          </a:bodyPr>
          <a:lstStyle>
            <a:lvl1pPr algn="l" defTabSz="914278" rtl="0" eaLnBrk="1" latinLnBrk="0" hangingPunct="1">
              <a:lnSpc>
                <a:spcPct val="90000"/>
              </a:lnSpc>
              <a:spcBef>
                <a:spcPct val="0"/>
              </a:spcBef>
              <a:buNone/>
              <a:defRPr lang="en-US" sz="8627" b="0" kern="1200" cap="none" spc="-147" baseline="0" dirty="0">
                <a:ln w="3175">
                  <a:noFill/>
                </a:ln>
                <a:solidFill>
                  <a:schemeClr val="bg1"/>
                </a:solidFill>
                <a:effectLst/>
                <a:latin typeface="+mj-lt"/>
                <a:ea typeface="+mn-ea"/>
                <a:cs typeface="Segoe UI" pitchFamily="34" charset="0"/>
              </a:defRPr>
            </a:lvl1pPr>
          </a:lstStyle>
          <a:p>
            <a:pPr lvl="0"/>
            <a:r>
              <a:rPr lang="en-US" dirty="0"/>
              <a:t>Section title</a:t>
            </a:r>
          </a:p>
        </p:txBody>
      </p:sp>
    </p:spTree>
    <p:extLst>
      <p:ext uri="{BB962C8B-B14F-4D97-AF65-F5344CB8AC3E}">
        <p14:creationId xmlns:p14="http://schemas.microsoft.com/office/powerpoint/2010/main" val="27161540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372104"/>
          </a:xfrm>
          <a:noFill/>
        </p:spPr>
        <p:txBody>
          <a:bodyPr tIns="91431" bIns="91431" anchor="t" anchorCtr="0"/>
          <a:lstStyle>
            <a:lvl1pPr algn="l" defTabSz="914278" rtl="0" eaLnBrk="1" latinLnBrk="0" hangingPunct="1">
              <a:lnSpc>
                <a:spcPct val="90000"/>
              </a:lnSpc>
              <a:spcBef>
                <a:spcPct val="0"/>
              </a:spcBef>
              <a:buNone/>
              <a:defRPr lang="en-US" sz="8627" b="0" kern="1200" cap="none" spc="-147" baseline="0" dirty="0">
                <a:ln w="3175">
                  <a:noFill/>
                </a:ln>
                <a:solidFill>
                  <a:schemeClr val="bg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7977552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1737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7711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2092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14013"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609608"/>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693"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34" indent="0">
              <a:buNone/>
              <a:defRPr>
                <a:gradFill>
                  <a:gsLst>
                    <a:gs pos="1250">
                      <a:srgbClr val="000000"/>
                    </a:gs>
                    <a:gs pos="100000">
                      <a:srgbClr val="000000"/>
                    </a:gs>
                  </a:gsLst>
                  <a:lin ang="5400000" scaled="0"/>
                </a:gradFill>
                <a:latin typeface="Segoe UI" pitchFamily="34" charset="0"/>
                <a:cs typeface="Segoe UI" pitchFamily="34" charset="0"/>
              </a:defRPr>
            </a:lvl3pPr>
            <a:lvl4pPr marL="798439"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191"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173014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8"/>
            <a:ext cx="11653523" cy="2214645"/>
          </a:xfrm>
          <a:prstGeom prst="rect">
            <a:avLst/>
          </a:prstGeom>
        </p:spPr>
        <p:txBody>
          <a:bodyPr/>
          <a:lstStyle>
            <a:lvl1pPr marL="284762" indent="-284762">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87" indent="-275425">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48" indent="-284762">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23" indent="-224075">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098" indent="-224075">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42" tIns="77721" rIns="155442" bIns="77721"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030058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5" name="Title 4"/>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269239" y="1411760"/>
            <a:ext cx="11653523" cy="1704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117552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S END SLIDE 2013">
    <p:bg>
      <p:bgPr>
        <a:solidFill>
          <a:schemeClr val="bg1"/>
        </a:solidFill>
        <a:effectLst/>
      </p:bgPr>
    </p:bg>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67684" y="6171645"/>
            <a:ext cx="10758655" cy="395288"/>
          </a:xfrm>
          <a:prstGeom prst="rect">
            <a:avLst/>
          </a:prstGeom>
          <a:noFill/>
          <a:ln w="12700">
            <a:noFill/>
            <a:miter lim="800000"/>
            <a:headEnd type="none" w="sm" len="sm"/>
            <a:tailEnd type="none" w="sm" len="sm"/>
          </a:ln>
          <a:effectLst/>
        </p:spPr>
        <p:txBody>
          <a:bodyPr vert="horz" wrap="square" lIns="179267" tIns="143413" rIns="179267" bIns="143413" numCol="1" anchor="t" anchorCtr="0" compatLnSpc="1">
            <a:prstTxWarp prst="textNoShape">
              <a:avLst/>
            </a:prstTxWarp>
            <a:spAutoFit/>
          </a:bodyPr>
          <a:lstStyle/>
          <a:p>
            <a:pPr defTabSz="913835" eaLnBrk="0" hangingPunct="0"/>
            <a:r>
              <a:rPr lang="en-US" sz="686" dirty="0">
                <a:gradFill>
                  <a:gsLst>
                    <a:gs pos="0">
                      <a:srgbClr val="292929"/>
                    </a:gs>
                    <a:gs pos="100000">
                      <a:srgbClr val="292929"/>
                    </a:gs>
                  </a:gsLst>
                  <a:lin ang="5400000" scaled="0"/>
                </a:gradFill>
                <a:cs typeface="Segoe UI" pitchFamily="34" charset="0"/>
              </a:rPr>
              <a:t>© 2013 Microsoft Corporation. All rights reserved. </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2" y="3084859"/>
            <a:ext cx="3223861" cy="688282"/>
          </a:xfrm>
          <a:prstGeom prst="rect">
            <a:avLst/>
          </a:prstGeom>
        </p:spPr>
      </p:pic>
    </p:spTree>
    <p:extLst>
      <p:ext uri="{BB962C8B-B14F-4D97-AF65-F5344CB8AC3E}">
        <p14:creationId xmlns:p14="http://schemas.microsoft.com/office/powerpoint/2010/main" val="12473994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a:t>Click to add subtitle</a:t>
            </a:r>
          </a:p>
        </p:txBody>
      </p:sp>
    </p:spTree>
    <p:extLst>
      <p:ext uri="{BB962C8B-B14F-4D97-AF65-F5344CB8AC3E}">
        <p14:creationId xmlns:p14="http://schemas.microsoft.com/office/powerpoint/2010/main" val="13818328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14192" rtl="0" eaLnBrk="1" latinLnBrk="0" hangingPunct="1">
              <a:lnSpc>
                <a:spcPct val="90000"/>
              </a:lnSpc>
              <a:spcBef>
                <a:spcPct val="0"/>
              </a:spcBef>
              <a:buNone/>
              <a:defRPr lang="en-US" sz="5293" b="0" kern="1200" cap="none" spc="-100"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a:t>Click to edit master title style</a:t>
            </a:r>
          </a:p>
        </p:txBody>
      </p:sp>
    </p:spTree>
    <p:extLst>
      <p:ext uri="{BB962C8B-B14F-4D97-AF65-F5344CB8AC3E}">
        <p14:creationId xmlns:p14="http://schemas.microsoft.com/office/powerpoint/2010/main" val="81151723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40" y="1190735"/>
            <a:ext cx="11653523" cy="1704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40611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olor Block Header&amp; Subtext">
    <p:spTree>
      <p:nvGrpSpPr>
        <p:cNvPr id="1" name=""/>
        <p:cNvGrpSpPr/>
        <p:nvPr/>
      </p:nvGrpSpPr>
      <p:grpSpPr>
        <a:xfrm>
          <a:off x="0" y="0"/>
          <a:ext cx="0" cy="0"/>
          <a:chOff x="0" y="0"/>
          <a:chExt cx="0" cy="0"/>
        </a:xfrm>
      </p:grpSpPr>
      <p:sp>
        <p:nvSpPr>
          <p:cNvPr id="2" name="Rectangle 1"/>
          <p:cNvSpPr/>
          <p:nvPr/>
        </p:nvSpPr>
        <p:spPr bwMode="white">
          <a:xfrm>
            <a:off x="-9525" y="0"/>
            <a:ext cx="4500810" cy="6858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11366" fontAlgn="base">
              <a:spcBef>
                <a:spcPct val="0"/>
              </a:spcBef>
              <a:spcAft>
                <a:spcPct val="0"/>
              </a:spcAft>
            </a:pPr>
            <a:endParaRPr lang="en-US" sz="2193"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020" y="6093181"/>
            <a:ext cx="2165148" cy="502642"/>
          </a:xfrm>
          <a:prstGeom prst="rect">
            <a:avLst/>
          </a:prstGeom>
        </p:spPr>
      </p:pic>
    </p:spTree>
    <p:extLst>
      <p:ext uri="{BB962C8B-B14F-4D97-AF65-F5344CB8AC3E}">
        <p14:creationId xmlns:p14="http://schemas.microsoft.com/office/powerpoint/2010/main" val="582327306"/>
      </p:ext>
    </p:extLst>
  </p:cSld>
  <p:clrMapOvr>
    <a:masterClrMapping/>
  </p:clrMapOvr>
  <p:extLst>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80893" tIns="53325" rIns="53325" bIns="53325">
            <a:noAutofit/>
          </a:bodyPr>
          <a:lstStyle>
            <a:lvl1pPr marL="0" indent="0">
              <a:buNone/>
              <a:defRPr sz="2800">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a:t>Click to add subtitle</a:t>
            </a:r>
          </a:p>
        </p:txBody>
      </p:sp>
    </p:spTree>
    <p:extLst>
      <p:ext uri="{BB962C8B-B14F-4D97-AF65-F5344CB8AC3E}">
        <p14:creationId xmlns:p14="http://schemas.microsoft.com/office/powerpoint/2010/main" val="151772590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a:t>Click to add subtitle</a:t>
            </a:r>
          </a:p>
        </p:txBody>
      </p:sp>
    </p:spTree>
    <p:extLst>
      <p:ext uri="{BB962C8B-B14F-4D97-AF65-F5344CB8AC3E}">
        <p14:creationId xmlns:p14="http://schemas.microsoft.com/office/powerpoint/2010/main" val="3830497326"/>
      </p:ext>
    </p:extLst>
  </p:cSld>
  <p:clrMapOvr>
    <a:masterClrMapping/>
  </p:clrMapOvr>
  <p:transition>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91"/>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2" y="573607"/>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a:t>Click to add subtitle</a:t>
            </a:r>
          </a:p>
        </p:txBody>
      </p:sp>
    </p:spTree>
    <p:extLst>
      <p:ext uri="{BB962C8B-B14F-4D97-AF65-F5344CB8AC3E}">
        <p14:creationId xmlns:p14="http://schemas.microsoft.com/office/powerpoint/2010/main" val="5126812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411760"/>
            <a:ext cx="11653523" cy="1704569"/>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331444" indent="-164943">
              <a:buFont typeface="Arial" pitchFamily="34" charset="0"/>
              <a:buChar char="•"/>
              <a:tabLst>
                <a:tab pos="331444" algn="l"/>
              </a:tabLst>
              <a:defRPr/>
            </a:lvl3pPr>
            <a:lvl4pPr marL="508837" indent="-177393">
              <a:buFont typeface="Arial" pitchFamily="34" charset="0"/>
              <a:buChar char="•"/>
              <a:defRPr/>
            </a:lvl4pPr>
            <a:lvl5pPr marL="619317" indent="-11048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9078849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WO 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2084644"/>
            <a:ext cx="5378548" cy="2317572"/>
          </a:xfrm>
        </p:spPr>
        <p:txBody>
          <a:bodyPr wrap="square">
            <a:spAutoFit/>
          </a:bodyPr>
          <a:lstStyle>
            <a:lvl1pPr marL="0" indent="0">
              <a:spcBef>
                <a:spcPts val="1200"/>
              </a:spcBef>
              <a:buClr>
                <a:schemeClr val="tx1"/>
              </a:buClr>
              <a:buFont typeface="Wingdings" pitchFamily="2" charset="2"/>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None/>
              <a:defRPr sz="1961"/>
            </a:lvl2pPr>
            <a:lvl3pPr marL="227186" indent="0">
              <a:buNone/>
              <a:tabLst/>
              <a:defRPr sz="1961"/>
            </a:lvl3pPr>
            <a:lvl4pPr marL="451261" indent="0">
              <a:buNone/>
              <a:defRPr/>
            </a:lvl4pPr>
            <a:lvl5pPr marL="6722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2084644"/>
            <a:ext cx="5378548" cy="2317572"/>
          </a:xfrm>
        </p:spPr>
        <p:txBody>
          <a:bodyPr wrap="square">
            <a:spAutoFit/>
          </a:bodyPr>
          <a:lstStyle>
            <a:lvl1pPr marL="0" indent="0">
              <a:spcBef>
                <a:spcPts val="1200"/>
              </a:spcBef>
              <a:buClr>
                <a:schemeClr val="tx1"/>
              </a:buClr>
              <a:buFont typeface="Wingdings" pitchFamily="2" charset="2"/>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None/>
              <a:defRPr sz="1961"/>
            </a:lvl2pPr>
            <a:lvl3pPr marL="227186" indent="0">
              <a:buNone/>
              <a:tabLst/>
              <a:defRPr sz="1961"/>
            </a:lvl3pPr>
            <a:lvl4pPr marL="451261" indent="0">
              <a:buNone/>
              <a:defRPr/>
            </a:lvl4pPr>
            <a:lvl5pPr marL="6722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3"/>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4811108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2084173"/>
            <a:ext cx="5378548" cy="2317572"/>
          </a:xfrm>
        </p:spPr>
        <p:txBody>
          <a:bodyPr wrap="square">
            <a:spAutoFit/>
          </a:bodyPr>
          <a:lstStyle>
            <a:lvl1pPr marL="0" indent="0">
              <a:spcBef>
                <a:spcPts val="1200"/>
              </a:spcBef>
              <a:buClr>
                <a:schemeClr val="tx1"/>
              </a:buClr>
              <a:buFont typeface="Wingdings" pitchFamily="2" charset="2"/>
              <a:buNone/>
              <a:defRPr sz="3921"/>
            </a:lvl1pPr>
            <a:lvl2pPr marL="0" indent="0">
              <a:buNone/>
              <a:defRPr sz="1961"/>
            </a:lvl2pPr>
            <a:lvl3pPr marL="227186" indent="0">
              <a:buNone/>
              <a:tabLst/>
              <a:defRPr sz="1961"/>
            </a:lvl3pPr>
            <a:lvl4pPr marL="451261" indent="0">
              <a:buNone/>
              <a:defRPr/>
            </a:lvl4pPr>
            <a:lvl5pPr marL="6722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2084173"/>
            <a:ext cx="5378548" cy="2317572"/>
          </a:xfrm>
        </p:spPr>
        <p:txBody>
          <a:bodyPr wrap="square">
            <a:spAutoFit/>
          </a:bodyPr>
          <a:lstStyle>
            <a:lvl1pPr marL="0" indent="0">
              <a:spcBef>
                <a:spcPts val="1200"/>
              </a:spcBef>
              <a:buClr>
                <a:schemeClr val="tx1"/>
              </a:buClr>
              <a:buFont typeface="Wingdings" pitchFamily="2" charset="2"/>
              <a:buNone/>
              <a:defRPr sz="3921"/>
            </a:lvl1pPr>
            <a:lvl2pPr marL="0" indent="0">
              <a:buNone/>
              <a:defRPr sz="1961"/>
            </a:lvl2pPr>
            <a:lvl3pPr marL="227186" indent="0">
              <a:buNone/>
              <a:tabLst/>
              <a:defRPr sz="1961"/>
            </a:lvl3pPr>
            <a:lvl4pPr marL="451261" indent="0">
              <a:buNone/>
              <a:defRPr/>
            </a:lvl4pPr>
            <a:lvl5pPr marL="6722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3"/>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40300967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269239" y="6430127"/>
            <a:ext cx="3859607" cy="364224"/>
          </a:xfrm>
        </p:spPr>
        <p:txBody>
          <a:bodyPr/>
          <a:lstStyle/>
          <a:p>
            <a:r>
              <a:rPr lang="en-US" dirty="0">
                <a:gradFill>
                  <a:gsLst>
                    <a:gs pos="0">
                      <a:srgbClr val="DDDDDD">
                        <a:lumMod val="75000"/>
                      </a:srgbClr>
                    </a:gs>
                    <a:gs pos="100000">
                      <a:srgbClr val="DDDDDD">
                        <a:lumMod val="75000"/>
                      </a:srgbClr>
                    </a:gs>
                  </a:gsLst>
                  <a:lin ang="5400000" scaled="0"/>
                </a:gradFill>
              </a:rPr>
              <a:t>Microsoft Confidential</a:t>
            </a: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662720779"/>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269239" y="6430127"/>
            <a:ext cx="3859607" cy="364224"/>
          </a:xfrm>
        </p:spPr>
        <p:txBody>
          <a:bodyPr/>
          <a:lstStyle/>
          <a:p>
            <a:r>
              <a:rPr lang="en-US" dirty="0">
                <a:gradFill>
                  <a:gsLst>
                    <a:gs pos="0">
                      <a:srgbClr val="DDDDDD">
                        <a:lumMod val="75000"/>
                      </a:srgbClr>
                    </a:gs>
                    <a:gs pos="100000">
                      <a:srgbClr val="DDDDDD">
                        <a:lumMod val="75000"/>
                      </a:srgbClr>
                    </a:gs>
                  </a:gsLst>
                  <a:lin ang="5400000" scaled="0"/>
                </a:gradFill>
              </a:rPr>
              <a:t>Microsoft Confidential</a:t>
            </a: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229057416"/>
      </p:ext>
    </p:extLst>
  </p:cSld>
  <p:clrMapOvr>
    <a:masterClrMapping/>
  </p:clrMapOvr>
  <p:transition>
    <p:fade/>
  </p:transition>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69239" y="6430127"/>
            <a:ext cx="3859607" cy="364224"/>
          </a:xfrm>
        </p:spPr>
        <p:txBody>
          <a:bodyPr/>
          <a:lstStyle/>
          <a:p>
            <a:r>
              <a:rPr lang="en-US" dirty="0">
                <a:gradFill>
                  <a:gsLst>
                    <a:gs pos="0">
                      <a:srgbClr val="DDDDDD">
                        <a:lumMod val="75000"/>
                      </a:srgbClr>
                    </a:gs>
                    <a:gs pos="100000">
                      <a:srgbClr val="DDDDDD">
                        <a:lumMod val="75000"/>
                      </a:srgbClr>
                    </a:gs>
                  </a:gsLst>
                  <a:lin ang="5400000" scaled="0"/>
                </a:gradFill>
              </a:rPr>
              <a:t>Microsoft Confidential</a:t>
            </a: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grpSp>
        <p:nvGrpSpPr>
          <p:cNvPr id="10" name="Group 9"/>
          <p:cNvGrpSpPr/>
          <p:nvPr userDrawn="1"/>
        </p:nvGrpSpPr>
        <p:grpSpPr>
          <a:xfrm>
            <a:off x="0" y="0"/>
            <a:ext cx="4482124" cy="6858000"/>
            <a:chOff x="0" y="0"/>
            <a:chExt cx="4572000" cy="6994525"/>
          </a:xfrm>
        </p:grpSpPr>
        <p:sp>
          <p:nvSpPr>
            <p:cNvPr id="11" name="Rectangle 10"/>
            <p:cNvSpPr/>
            <p:nvPr userDrawn="1"/>
          </p:nvSpPr>
          <p:spPr bwMode="auto">
            <a:xfrm>
              <a:off x="0" y="0"/>
              <a:ext cx="4572000" cy="69945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4"/>
            <p:cNvSpPr txBox="1">
              <a:spLocks/>
            </p:cNvSpPr>
            <p:nvPr userDrawn="1"/>
          </p:nvSpPr>
          <p:spPr>
            <a:xfrm>
              <a:off x="274640" y="295274"/>
              <a:ext cx="4034470" cy="1495620"/>
            </a:xfrm>
            <a:prstGeom prst="rect">
              <a:avLst/>
            </a:prstGeom>
          </p:spPr>
          <p:txBody>
            <a:bodyPr vert="horz" wrap="square" lIns="146289" tIns="0" rIns="146289" bIns="0" rtlCol="0" anchor="t">
              <a:spAutoFit/>
            </a:bodyPr>
            <a:lstStyle>
              <a:lvl1pPr algn="l" defTabSz="932651" rtl="0" eaLnBrk="1" latinLnBrk="0" hangingPunct="1">
                <a:lnSpc>
                  <a:spcPct val="90000"/>
                </a:lnSpc>
                <a:spcBef>
                  <a:spcPct val="0"/>
                </a:spcBef>
                <a:buNone/>
                <a:defRPr lang="en-US" sz="5400"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5294">
                  <a:gradFill>
                    <a:gsLst>
                      <a:gs pos="0">
                        <a:srgbClr val="FFFFFF"/>
                      </a:gs>
                      <a:gs pos="100000">
                        <a:srgbClr val="FFFFFF"/>
                      </a:gs>
                    </a:gsLst>
                    <a:lin ang="5400000" scaled="1"/>
                  </a:gradFill>
                </a:rPr>
                <a:t>CRM for </a:t>
              </a:r>
              <a:br>
                <a:rPr sz="5294">
                  <a:gradFill>
                    <a:gsLst>
                      <a:gs pos="0">
                        <a:srgbClr val="FFFFFF"/>
                      </a:gs>
                      <a:gs pos="100000">
                        <a:srgbClr val="FFFFFF"/>
                      </a:gs>
                    </a:gsLst>
                    <a:lin ang="5400000" scaled="1"/>
                  </a:gradFill>
                </a:rPr>
              </a:br>
              <a:r>
                <a:rPr sz="5294">
                  <a:gradFill>
                    <a:gsLst>
                      <a:gs pos="0">
                        <a:srgbClr val="FFFFFF"/>
                      </a:gs>
                      <a:gs pos="100000">
                        <a:srgbClr val="FFFFFF"/>
                      </a:gs>
                    </a:gsLst>
                    <a:lin ang="5400000" scaled="1"/>
                  </a:gradFill>
                </a:rPr>
                <a:t>all devices</a:t>
              </a:r>
            </a:p>
          </p:txBody>
        </p:sp>
        <p:pic>
          <p:nvPicPr>
            <p:cNvPr id="13" name="Picture 12"/>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9235" y="6094395"/>
              <a:ext cx="2152665" cy="499672"/>
            </a:xfrm>
            <a:prstGeom prst="rect">
              <a:avLst/>
            </a:prstGeom>
          </p:spPr>
        </p:pic>
      </p:grpSp>
    </p:spTree>
    <p:extLst>
      <p:ext uri="{BB962C8B-B14F-4D97-AF65-F5344CB8AC3E}">
        <p14:creationId xmlns:p14="http://schemas.microsoft.com/office/powerpoint/2010/main" val="3027865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1"/>
            <a:ext cx="11655840" cy="733299"/>
          </a:xfrm>
          <a:prstGeom prst="rect">
            <a:avLst/>
          </a:prstGeom>
        </p:spPr>
        <p:txBody>
          <a:bodyPr vert="horz" wrap="square" lIns="146289" tIns="0" rIns="146289"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269241" y="1411760"/>
            <a:ext cx="11653521" cy="1704996"/>
          </a:xfrm>
          <a:prstGeom prst="rect">
            <a:avLst/>
          </a:prstGeom>
        </p:spPr>
        <p:txBody>
          <a:bodyPr vert="horz" wrap="square" lIns="146289" tIns="0" rIns="146289"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269239" y="6566933"/>
            <a:ext cx="3859607" cy="364224"/>
          </a:xfrm>
          <a:prstGeom prst="rect">
            <a:avLst/>
          </a:prstGeom>
        </p:spPr>
        <p:txBody>
          <a:bodyPr vert="horz" lIns="0" tIns="45716" rIns="91431" bIns="45716" rtlCol="0" anchor="ctr"/>
          <a:lstStyle>
            <a:lvl1pPr algn="l">
              <a:defRPr sz="1176">
                <a:gradFill>
                  <a:gsLst>
                    <a:gs pos="0">
                      <a:schemeClr val="bg2">
                        <a:lumMod val="75000"/>
                      </a:schemeClr>
                    </a:gs>
                    <a:gs pos="100000">
                      <a:schemeClr val="bg2">
                        <a:lumMod val="75000"/>
                      </a:schemeClr>
                    </a:gs>
                  </a:gsLst>
                  <a:lin ang="5400000" scaled="0"/>
                </a:gradFill>
              </a:defRPr>
            </a:lvl1pPr>
          </a:lstStyle>
          <a:p>
            <a:pPr defTabSz="914278"/>
            <a:endParaRPr lang="en-US" dirty="0">
              <a:gradFill>
                <a:gsLst>
                  <a:gs pos="0">
                    <a:srgbClr val="DDDDDD">
                      <a:lumMod val="75000"/>
                    </a:srgbClr>
                  </a:gs>
                  <a:gs pos="100000">
                    <a:srgbClr val="DDDDDD">
                      <a:lumMod val="75000"/>
                    </a:srgbClr>
                  </a:gs>
                </a:gsLst>
                <a:lin ang="5400000" scaled="0"/>
              </a:gradFill>
            </a:endParaRPr>
          </a:p>
        </p:txBody>
      </p:sp>
      <p:sp>
        <p:nvSpPr>
          <p:cNvPr id="5" name="Slide Number Placeholder 4"/>
          <p:cNvSpPr>
            <a:spLocks noGrp="1"/>
          </p:cNvSpPr>
          <p:nvPr>
            <p:ph type="sldNum" sz="quarter" idx="4"/>
          </p:nvPr>
        </p:nvSpPr>
        <p:spPr>
          <a:xfrm>
            <a:off x="9077859" y="6564685"/>
            <a:ext cx="2844904" cy="364224"/>
          </a:xfrm>
          <a:prstGeom prst="rect">
            <a:avLst/>
          </a:prstGeom>
        </p:spPr>
        <p:txBody>
          <a:bodyPr vert="horz" lIns="91431" tIns="45716" rIns="0" bIns="45716" rtlCol="0" anchor="ctr"/>
          <a:lstStyle>
            <a:lvl1pPr algn="r">
              <a:defRPr sz="1176">
                <a:gradFill>
                  <a:gsLst>
                    <a:gs pos="0">
                      <a:schemeClr val="bg2">
                        <a:lumMod val="75000"/>
                      </a:schemeClr>
                    </a:gs>
                    <a:gs pos="100000">
                      <a:schemeClr val="bg2">
                        <a:lumMod val="75000"/>
                      </a:schemeClr>
                    </a:gs>
                  </a:gsLst>
                  <a:lin ang="5400000" scaled="0"/>
                </a:gradFill>
              </a:defRPr>
            </a:lvl1pPr>
          </a:lstStyle>
          <a:p>
            <a:pPr defTabSz="914278"/>
            <a:fld id="{25B1B22E-D3C8-4129-8E85-2E5037E3E69B}" type="slidenum">
              <a:rPr lang="en-US" smtClean="0">
                <a:gradFill>
                  <a:gsLst>
                    <a:gs pos="0">
                      <a:srgbClr val="DDDDDD">
                        <a:lumMod val="75000"/>
                      </a:srgbClr>
                    </a:gs>
                    <a:gs pos="100000">
                      <a:srgbClr val="DDDDDD">
                        <a:lumMod val="75000"/>
                      </a:srgbClr>
                    </a:gs>
                  </a:gsLst>
                  <a:lin ang="5400000" scaled="0"/>
                </a:gradFill>
              </a:rPr>
              <a:pPr defTabSz="914278"/>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61807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ransition>
    <p:fade/>
  </p:transition>
  <p:txStyles>
    <p:titleStyle>
      <a:lvl1pPr algn="l" defTabSz="914278" rtl="0" eaLnBrk="1" latinLnBrk="0" hangingPunct="1">
        <a:lnSpc>
          <a:spcPct val="90000"/>
        </a:lnSpc>
        <a:spcBef>
          <a:spcPct val="0"/>
        </a:spcBef>
        <a:buNone/>
        <a:defRPr lang="en-US" sz="5294"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14278" rtl="0" eaLnBrk="1" fontAlgn="auto" latinLnBrk="0" hangingPunct="1">
        <a:lnSpc>
          <a:spcPct val="90000"/>
        </a:lnSpc>
        <a:spcBef>
          <a:spcPts val="1176"/>
        </a:spcBef>
        <a:spcAft>
          <a:spcPts val="0"/>
        </a:spcAft>
        <a:buClrTx/>
        <a:buSzPct val="90000"/>
        <a:buFont typeface="Arial" pitchFamily="34" charset="0"/>
        <a:buNone/>
        <a:tabLst/>
        <a:defRPr sz="3921" b="0" kern="1200" spc="0" baseline="0">
          <a:gradFill>
            <a:gsLst>
              <a:gs pos="1250">
                <a:schemeClr val="tx1"/>
              </a:gs>
              <a:gs pos="100000">
                <a:schemeClr val="tx1"/>
              </a:gs>
            </a:gsLst>
            <a:lin ang="5400000" scaled="0"/>
          </a:gradFill>
          <a:latin typeface="+mj-lt"/>
          <a:ea typeface="+mn-ea"/>
          <a:cs typeface="+mn-cs"/>
        </a:defRPr>
      </a:lvl1pPr>
      <a:lvl2pPr marL="4669" marR="0" indent="0" algn="l" defTabSz="914278"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2pPr>
      <a:lvl3pPr marL="0" marR="0" indent="0" algn="l" defTabSz="914278"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3pPr>
      <a:lvl4pPr marL="1008336" marR="0" indent="-1008336" algn="l" defTabSz="914278"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chemeClr val="tx1"/>
              </a:gs>
              <a:gs pos="100000">
                <a:schemeClr val="tx1"/>
              </a:gs>
            </a:gsLst>
            <a:lin ang="5400000" scaled="0"/>
          </a:gradFill>
          <a:latin typeface="+mn-lt"/>
          <a:ea typeface="+mn-ea"/>
          <a:cs typeface="+mn-cs"/>
        </a:defRPr>
      </a:lvl4pPr>
      <a:lvl5pPr marL="1008336" marR="0" indent="-1008336" algn="l" defTabSz="914278"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chemeClr val="tx1"/>
              </a:gs>
              <a:gs pos="100000">
                <a:schemeClr val="tx1"/>
              </a:gs>
            </a:gsLst>
            <a:lin ang="5400000" scaled="0"/>
          </a:gradFill>
          <a:latin typeface="+mn-lt"/>
          <a:ea typeface="+mn-ea"/>
          <a:cs typeface="+mn-cs"/>
        </a:defRPr>
      </a:lvl5pPr>
      <a:lvl6pPr marL="2514262"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02"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540"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681"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78" rtl="0" eaLnBrk="1" latinLnBrk="0" hangingPunct="1">
        <a:defRPr sz="1765" kern="1200">
          <a:solidFill>
            <a:schemeClr val="tx1"/>
          </a:solidFill>
          <a:latin typeface="+mn-lt"/>
          <a:ea typeface="+mn-ea"/>
          <a:cs typeface="+mn-cs"/>
        </a:defRPr>
      </a:lvl1pPr>
      <a:lvl2pPr marL="457138" algn="l" defTabSz="914278" rtl="0" eaLnBrk="1" latinLnBrk="0" hangingPunct="1">
        <a:defRPr sz="1765" kern="1200">
          <a:solidFill>
            <a:schemeClr val="tx1"/>
          </a:solidFill>
          <a:latin typeface="+mn-lt"/>
          <a:ea typeface="+mn-ea"/>
          <a:cs typeface="+mn-cs"/>
        </a:defRPr>
      </a:lvl2pPr>
      <a:lvl3pPr marL="914278" algn="l" defTabSz="914278" rtl="0" eaLnBrk="1" latinLnBrk="0" hangingPunct="1">
        <a:defRPr sz="1765" kern="1200">
          <a:solidFill>
            <a:schemeClr val="tx1"/>
          </a:solidFill>
          <a:latin typeface="+mn-lt"/>
          <a:ea typeface="+mn-ea"/>
          <a:cs typeface="+mn-cs"/>
        </a:defRPr>
      </a:lvl3pPr>
      <a:lvl4pPr marL="1371416" algn="l" defTabSz="914278" rtl="0" eaLnBrk="1" latinLnBrk="0" hangingPunct="1">
        <a:defRPr sz="1765" kern="1200">
          <a:solidFill>
            <a:schemeClr val="tx1"/>
          </a:solidFill>
          <a:latin typeface="+mn-lt"/>
          <a:ea typeface="+mn-ea"/>
          <a:cs typeface="+mn-cs"/>
        </a:defRPr>
      </a:lvl4pPr>
      <a:lvl5pPr marL="1828555" algn="l" defTabSz="914278" rtl="0" eaLnBrk="1" latinLnBrk="0" hangingPunct="1">
        <a:defRPr sz="1765" kern="1200">
          <a:solidFill>
            <a:schemeClr val="tx1"/>
          </a:solidFill>
          <a:latin typeface="+mn-lt"/>
          <a:ea typeface="+mn-ea"/>
          <a:cs typeface="+mn-cs"/>
        </a:defRPr>
      </a:lvl5pPr>
      <a:lvl6pPr marL="2285694" algn="l" defTabSz="914278" rtl="0" eaLnBrk="1" latinLnBrk="0" hangingPunct="1">
        <a:defRPr sz="1765" kern="1200">
          <a:solidFill>
            <a:schemeClr val="tx1"/>
          </a:solidFill>
          <a:latin typeface="+mn-lt"/>
          <a:ea typeface="+mn-ea"/>
          <a:cs typeface="+mn-cs"/>
        </a:defRPr>
      </a:lvl6pPr>
      <a:lvl7pPr marL="2742832" algn="l" defTabSz="914278" rtl="0" eaLnBrk="1" latinLnBrk="0" hangingPunct="1">
        <a:defRPr sz="1765" kern="1200">
          <a:solidFill>
            <a:schemeClr val="tx1"/>
          </a:solidFill>
          <a:latin typeface="+mn-lt"/>
          <a:ea typeface="+mn-ea"/>
          <a:cs typeface="+mn-cs"/>
        </a:defRPr>
      </a:lvl7pPr>
      <a:lvl8pPr marL="3199971" algn="l" defTabSz="914278" rtl="0" eaLnBrk="1" latinLnBrk="0" hangingPunct="1">
        <a:defRPr sz="1765" kern="1200">
          <a:solidFill>
            <a:schemeClr val="tx1"/>
          </a:solidFill>
          <a:latin typeface="+mn-lt"/>
          <a:ea typeface="+mn-ea"/>
          <a:cs typeface="+mn-cs"/>
        </a:defRPr>
      </a:lvl8pPr>
      <a:lvl9pPr marL="3657111" algn="l" defTabSz="914278"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0" y="5046649"/>
            <a:ext cx="12188887" cy="1508811"/>
          </a:xfrm>
        </p:spPr>
        <p:txBody>
          <a:bodyPr/>
          <a:lstStyle/>
          <a:p>
            <a:pPr>
              <a:spcBef>
                <a:spcPts val="1176"/>
              </a:spcBef>
              <a:buSzPct val="90000"/>
            </a:pPr>
            <a:r>
              <a:rPr lang="en-US" b="1" dirty="0">
                <a:solidFill>
                  <a:srgbClr val="002060"/>
                </a:solidFill>
              </a:rPr>
              <a:t>Optevia Social Housing Essentials</a:t>
            </a:r>
            <a:br>
              <a:rPr lang="en-US" dirty="0"/>
            </a:br>
            <a:r>
              <a:rPr lang="en-US" sz="2800" b="1" spc="0" dirty="0">
                <a:ln>
                  <a:noFill/>
                </a:ln>
                <a:solidFill>
                  <a:srgbClr val="002060"/>
                </a:solidFill>
                <a:latin typeface="Segoe UI Light" pitchFamily="34" charset="0"/>
              </a:rPr>
              <a:t>For organisations managing and developing social and affordable housing, it’s occupants and their needs</a:t>
            </a:r>
            <a:endParaRPr lang="en-US" b="1" dirty="0">
              <a:solidFill>
                <a:srgbClr val="002060"/>
              </a:solidFill>
            </a:endParaRPr>
          </a:p>
        </p:txBody>
      </p:sp>
      <p:grpSp>
        <p:nvGrpSpPr>
          <p:cNvPr id="2" name="Group 1"/>
          <p:cNvGrpSpPr/>
          <p:nvPr/>
        </p:nvGrpSpPr>
        <p:grpSpPr>
          <a:xfrm>
            <a:off x="1" y="487"/>
            <a:ext cx="6030556" cy="2404375"/>
            <a:chOff x="0" y="0"/>
            <a:chExt cx="6151481" cy="2452588"/>
          </a:xfrm>
        </p:grpSpPr>
        <p:sp>
          <p:nvSpPr>
            <p:cNvPr id="9" name="white gradient"/>
            <p:cNvSpPr/>
            <p:nvPr/>
          </p:nvSpPr>
          <p:spPr>
            <a:xfrm>
              <a:off x="1" y="0"/>
              <a:ext cx="6151480" cy="2423160"/>
            </a:xfrm>
            <a:prstGeom prst="rect">
              <a:avLst/>
            </a:prstGeom>
            <a:solidFill>
              <a:schemeClr val="tx2"/>
            </a:solidFill>
          </p:spPr>
          <p:txBody>
            <a:bodyPr vert="horz" lIns="91427" tIns="73141" rIns="91427" bIns="73141" rtlCol="0" anchor="t">
              <a:noAutofit/>
            </a:bodyPr>
            <a:lstStyle/>
            <a:p>
              <a:pPr defTabSz="914278">
                <a:spcBef>
                  <a:spcPct val="0"/>
                </a:spcBef>
              </a:pPr>
              <a:r>
                <a:rPr lang="en-IN" dirty="0">
                  <a:ln w="3175">
                    <a:noFill/>
                  </a:ln>
                  <a:solidFill>
                    <a:prstClr val="white"/>
                  </a:solidFill>
                  <a:ea typeface="Segoe UI" pitchFamily="34" charset="0"/>
                  <a:cs typeface="Segoe UI" pitchFamily="34" charset="0"/>
                </a:rPr>
                <a:t> </a:t>
              </a:r>
            </a:p>
          </p:txBody>
        </p:sp>
        <p:sp>
          <p:nvSpPr>
            <p:cNvPr id="4" name="TextBox 3"/>
            <p:cNvSpPr txBox="1"/>
            <p:nvPr/>
          </p:nvSpPr>
          <p:spPr>
            <a:xfrm>
              <a:off x="0" y="612252"/>
              <a:ext cx="3831297" cy="1840336"/>
            </a:xfrm>
            <a:prstGeom prst="rect">
              <a:avLst/>
            </a:prstGeom>
          </p:spPr>
          <p:txBody>
            <a:bodyPr vert="horz" wrap="square" lIns="179285" tIns="179285" rIns="143428" bIns="179285" rtlCol="0" anchor="t">
              <a:noAutofit/>
            </a:bodyPr>
            <a:lstStyle>
              <a:defPPr>
                <a:defRPr lang="en-US"/>
              </a:defPPr>
              <a:lvl1pPr>
                <a:defRPr sz="2800">
                  <a:ln w="3175">
                    <a:noFill/>
                  </a:ln>
                  <a:solidFill>
                    <a:prstClr val="white"/>
                  </a:solidFill>
                  <a:latin typeface="+mj-lt"/>
                  <a:ea typeface="Segoe UI" pitchFamily="34" charset="0"/>
                  <a:cs typeface="Segoe UI" pitchFamily="34" charset="0"/>
                </a:defRPr>
              </a:lvl1pPr>
            </a:lstStyle>
            <a:p>
              <a:pPr defTabSz="914278"/>
              <a:r>
                <a:rPr lang="en-IN" b="1" dirty="0">
                  <a:gradFill>
                    <a:gsLst>
                      <a:gs pos="100000">
                        <a:srgbClr val="FFFFFF"/>
                      </a:gs>
                      <a:gs pos="0">
                        <a:srgbClr val="FFFFFF"/>
                      </a:gs>
                    </a:gsLst>
                    <a:lin ang="5400000" scaled="0"/>
                  </a:gradFill>
                  <a:latin typeface="Segoe UI Semilight" panose="020B0402040204020203" pitchFamily="34" charset="0"/>
                  <a:ea typeface="+mn-ea"/>
                  <a:cs typeface="Segoe UI Semilight" panose="020B0402040204020203" pitchFamily="34" charset="0"/>
                </a:rPr>
                <a:t>Customer Services</a:t>
              </a:r>
            </a:p>
            <a:p>
              <a:pPr defTabSz="914278"/>
              <a:r>
                <a:rPr lang="en-IN" sz="1800" b="1" dirty="0">
                  <a:gradFill>
                    <a:gsLst>
                      <a:gs pos="100000">
                        <a:srgbClr val="FFFFFF"/>
                      </a:gs>
                      <a:gs pos="0">
                        <a:srgbClr val="FFFFFF"/>
                      </a:gs>
                    </a:gsLst>
                    <a:lin ang="5400000" scaled="0"/>
                  </a:gradFill>
                  <a:latin typeface="Segoe UI"/>
                </a:rPr>
                <a:t>Single view of the customer, enabling wide variety of customer requests to be dealt with at the point of contact</a:t>
              </a:r>
            </a:p>
            <a:p>
              <a:pPr defTabSz="914278"/>
              <a:r>
                <a:rPr lang="en-IN" dirty="0">
                  <a:gradFill>
                    <a:gsLst>
                      <a:gs pos="100000">
                        <a:srgbClr val="FFFFFF"/>
                      </a:gs>
                      <a:gs pos="0">
                        <a:srgbClr val="FFFFFF"/>
                      </a:gs>
                    </a:gsLst>
                    <a:lin ang="5400000" scaled="0"/>
                  </a:gradFill>
                </a:rPr>
                <a:t> </a:t>
              </a:r>
            </a:p>
            <a:p>
              <a:pPr defTabSz="914278"/>
              <a:endParaRPr lang="en-US" dirty="0">
                <a:gradFill>
                  <a:gsLst>
                    <a:gs pos="100000">
                      <a:srgbClr val="FFFFFF"/>
                    </a:gs>
                    <a:gs pos="0">
                      <a:srgbClr val="FFFFFF"/>
                    </a:gs>
                  </a:gsLst>
                  <a:lin ang="5400000" scaled="0"/>
                </a:gradFill>
              </a:endParaRPr>
            </a:p>
          </p:txBody>
        </p:sp>
      </p:grpSp>
      <p:grpSp>
        <p:nvGrpSpPr>
          <p:cNvPr id="3" name="Group 2"/>
          <p:cNvGrpSpPr/>
          <p:nvPr/>
        </p:nvGrpSpPr>
        <p:grpSpPr>
          <a:xfrm>
            <a:off x="6094731" y="487"/>
            <a:ext cx="6094156" cy="2404375"/>
            <a:chOff x="6216942" y="0"/>
            <a:chExt cx="6216357" cy="2452588"/>
          </a:xfrm>
        </p:grpSpPr>
        <p:sp>
          <p:nvSpPr>
            <p:cNvPr id="29" name="white gradient"/>
            <p:cNvSpPr/>
            <p:nvPr/>
          </p:nvSpPr>
          <p:spPr>
            <a:xfrm>
              <a:off x="6216942" y="0"/>
              <a:ext cx="6216357" cy="2423160"/>
            </a:xfrm>
            <a:prstGeom prst="rect">
              <a:avLst/>
            </a:prstGeom>
            <a:solidFill>
              <a:srgbClr val="92D050"/>
            </a:solidFill>
          </p:spPr>
          <p:txBody>
            <a:bodyPr vert="horz" lIns="91427" tIns="73141" rIns="91427" bIns="73141" rtlCol="0" anchor="t">
              <a:noAutofit/>
            </a:bodyPr>
            <a:lstStyle/>
            <a:p>
              <a:pPr defTabSz="914278">
                <a:spcBef>
                  <a:spcPct val="0"/>
                </a:spcBef>
              </a:pPr>
              <a:r>
                <a:rPr lang="en-IN" dirty="0">
                  <a:ln w="3175">
                    <a:noFill/>
                  </a:ln>
                  <a:solidFill>
                    <a:prstClr val="white"/>
                  </a:solidFill>
                  <a:ea typeface="Segoe UI" pitchFamily="34" charset="0"/>
                  <a:cs typeface="Segoe UI" pitchFamily="34" charset="0"/>
                </a:rPr>
                <a:t> </a:t>
              </a:r>
            </a:p>
          </p:txBody>
        </p:sp>
        <p:sp>
          <p:nvSpPr>
            <p:cNvPr id="26" name="TextBox 25"/>
            <p:cNvSpPr txBox="1"/>
            <p:nvPr/>
          </p:nvSpPr>
          <p:spPr>
            <a:xfrm>
              <a:off x="6230412" y="612252"/>
              <a:ext cx="3726388" cy="1840336"/>
            </a:xfrm>
            <a:prstGeom prst="rect">
              <a:avLst/>
            </a:prstGeom>
          </p:spPr>
          <p:txBody>
            <a:bodyPr vert="horz" wrap="square" lIns="179285" tIns="179285" rIns="143428" bIns="179285" rtlCol="0" anchor="t">
              <a:noAutofit/>
            </a:bodyPr>
            <a:lstStyle/>
            <a:p>
              <a:pPr defTabSz="914278"/>
              <a:r>
                <a:rPr lang="en-IN" sz="2800" b="1" dirty="0">
                  <a:gradFill>
                    <a:gsLst>
                      <a:gs pos="100000">
                        <a:srgbClr val="FFFFFF"/>
                      </a:gs>
                      <a:gs pos="0">
                        <a:srgbClr val="FFFFFF"/>
                      </a:gs>
                    </a:gsLst>
                    <a:lin ang="5400000" scaled="0"/>
                  </a:gradFill>
                  <a:latin typeface="Segoe UI Semilight" panose="020B0402040204020203" pitchFamily="34" charset="0"/>
                  <a:cs typeface="Segoe UI Semilight" panose="020B0402040204020203" pitchFamily="34" charset="0"/>
                </a:rPr>
                <a:t>Self-Service Portal</a:t>
              </a:r>
            </a:p>
            <a:p>
              <a:pPr defTabSz="914278">
                <a:spcBef>
                  <a:spcPct val="0"/>
                </a:spcBef>
              </a:pPr>
              <a:r>
                <a:rPr lang="en-IN" b="1" dirty="0">
                  <a:gradFill>
                    <a:gsLst>
                      <a:gs pos="100000">
                        <a:srgbClr val="FFFFFF"/>
                      </a:gs>
                      <a:gs pos="0">
                        <a:srgbClr val="FFFFFF"/>
                      </a:gs>
                    </a:gsLst>
                    <a:lin ang="5400000" scaled="0"/>
                  </a:gradFill>
                  <a:ea typeface="Segoe UI" pitchFamily="34" charset="0"/>
                  <a:cs typeface="Segoe UI" pitchFamily="34" charset="0"/>
                </a:rPr>
                <a:t>Delighting customers </a:t>
              </a:r>
              <a:br>
                <a:rPr lang="en-IN" b="1" dirty="0">
                  <a:gradFill>
                    <a:gsLst>
                      <a:gs pos="100000">
                        <a:srgbClr val="FFFFFF"/>
                      </a:gs>
                      <a:gs pos="0">
                        <a:srgbClr val="FFFFFF"/>
                      </a:gs>
                    </a:gsLst>
                    <a:lin ang="5400000" scaled="0"/>
                  </a:gradFill>
                  <a:ea typeface="Segoe UI" pitchFamily="34" charset="0"/>
                  <a:cs typeface="Segoe UI" pitchFamily="34" charset="0"/>
                </a:rPr>
              </a:br>
              <a:r>
                <a:rPr lang="en-IN" b="1" dirty="0">
                  <a:gradFill>
                    <a:gsLst>
                      <a:gs pos="100000">
                        <a:srgbClr val="FFFFFF"/>
                      </a:gs>
                      <a:gs pos="0">
                        <a:srgbClr val="FFFFFF"/>
                      </a:gs>
                    </a:gsLst>
                    <a:lin ang="5400000" scaled="0"/>
                  </a:gradFill>
                  <a:ea typeface="Segoe UI" pitchFamily="34" charset="0"/>
                  <a:cs typeface="Segoe UI" pitchFamily="34" charset="0"/>
                </a:rPr>
                <a:t>with access direct to CRM services anytime, anywhere</a:t>
              </a:r>
            </a:p>
            <a:p>
              <a:pPr defTabSz="914278"/>
              <a:endParaRPr lang="en-IN" sz="2800" dirty="0">
                <a:ln w="3175">
                  <a:noFill/>
                </a:ln>
                <a:gradFill>
                  <a:gsLst>
                    <a:gs pos="100000">
                      <a:srgbClr val="FFFFFF"/>
                    </a:gs>
                    <a:gs pos="0">
                      <a:srgbClr val="FFFFFF"/>
                    </a:gs>
                  </a:gsLst>
                  <a:lin ang="5400000" scaled="0"/>
                </a:gradFill>
                <a:latin typeface="Segoe UI Light"/>
                <a:ea typeface="Segoe UI" pitchFamily="34" charset="0"/>
                <a:cs typeface="Segoe UI" pitchFamily="34" charset="0"/>
              </a:endParaRPr>
            </a:p>
            <a:p>
              <a:pPr marL="171417" indent="-171417" defTabSz="914278">
                <a:buFont typeface="Wingdings" pitchFamily="2" charset="2"/>
                <a:buChar char="§"/>
              </a:pPr>
              <a:endParaRPr lang="en-US" dirty="0">
                <a:gradFill>
                  <a:gsLst>
                    <a:gs pos="100000">
                      <a:srgbClr val="FFFFFF"/>
                    </a:gs>
                    <a:gs pos="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3110" y="2435366"/>
            <a:ext cx="6033667" cy="2438579"/>
            <a:chOff x="-3174" y="2483703"/>
            <a:chExt cx="6154655" cy="2487478"/>
          </a:xfrm>
        </p:grpSpPr>
        <p:sp>
          <p:nvSpPr>
            <p:cNvPr id="48" name="white gradient"/>
            <p:cNvSpPr/>
            <p:nvPr/>
          </p:nvSpPr>
          <p:spPr>
            <a:xfrm>
              <a:off x="-3174" y="2483703"/>
              <a:ext cx="6154655" cy="2423160"/>
            </a:xfrm>
            <a:prstGeom prst="rect">
              <a:avLst/>
            </a:prstGeom>
            <a:solidFill>
              <a:srgbClr val="00BCF2"/>
            </a:solidFill>
          </p:spPr>
          <p:txBody>
            <a:bodyPr vert="horz" lIns="91427" tIns="73141" rIns="91427" bIns="73141" rtlCol="0" anchor="t">
              <a:noAutofit/>
            </a:bodyPr>
            <a:lstStyle/>
            <a:p>
              <a:pPr defTabSz="914278">
                <a:spcBef>
                  <a:spcPct val="0"/>
                </a:spcBef>
              </a:pPr>
              <a:r>
                <a:rPr lang="en-IN" dirty="0">
                  <a:ln w="3175">
                    <a:noFill/>
                  </a:ln>
                  <a:solidFill>
                    <a:prstClr val="white"/>
                  </a:solidFill>
                  <a:ea typeface="Segoe UI" pitchFamily="34" charset="0"/>
                  <a:cs typeface="Segoe UI" pitchFamily="34" charset="0"/>
                </a:rPr>
                <a:t> </a:t>
              </a:r>
            </a:p>
          </p:txBody>
        </p:sp>
        <p:sp>
          <p:nvSpPr>
            <p:cNvPr id="51" name="TextBox 50"/>
            <p:cNvSpPr txBox="1"/>
            <p:nvPr/>
          </p:nvSpPr>
          <p:spPr>
            <a:xfrm>
              <a:off x="2402441" y="3009702"/>
              <a:ext cx="3749040" cy="1961479"/>
            </a:xfrm>
            <a:prstGeom prst="rect">
              <a:avLst/>
            </a:prstGeom>
          </p:spPr>
          <p:txBody>
            <a:bodyPr vert="horz" wrap="square" lIns="179285" tIns="179285" rIns="143428" bIns="179285" rtlCol="0" anchor="t">
              <a:noAutofit/>
            </a:bodyPr>
            <a:lstStyle/>
            <a:p>
              <a:pPr defTabSz="914278"/>
              <a:r>
                <a:rPr lang="en-IN" sz="2800" b="1" dirty="0">
                  <a:gradFill>
                    <a:gsLst>
                      <a:gs pos="100000">
                        <a:srgbClr val="FFFFFF"/>
                      </a:gs>
                      <a:gs pos="0">
                        <a:srgbClr val="FFFFFF"/>
                      </a:gs>
                    </a:gsLst>
                    <a:lin ang="5400000" scaled="0"/>
                  </a:gradFill>
                  <a:latin typeface="Segoe UI Semilight" panose="020B0402040204020203" pitchFamily="34" charset="0"/>
                  <a:cs typeface="Segoe UI Semilight" panose="020B0402040204020203" pitchFamily="34" charset="0"/>
                </a:rPr>
                <a:t>Out on the Estate</a:t>
              </a:r>
            </a:p>
            <a:p>
              <a:pPr defTabSz="914278">
                <a:spcBef>
                  <a:spcPct val="0"/>
                </a:spcBef>
              </a:pPr>
              <a:r>
                <a:rPr lang="en-IN" b="1" dirty="0">
                  <a:gradFill>
                    <a:gsLst>
                      <a:gs pos="100000">
                        <a:srgbClr val="FFFFFF"/>
                      </a:gs>
                      <a:gs pos="0">
                        <a:srgbClr val="FFFFFF"/>
                      </a:gs>
                    </a:gsLst>
                    <a:lin ang="5400000" scaled="0"/>
                  </a:gradFill>
                  <a:ea typeface="Segoe UI" pitchFamily="34" charset="0"/>
                  <a:cs typeface="Segoe UI" pitchFamily="34" charset="0"/>
                </a:rPr>
                <a:t>Work allocated to queues and picked up using mobile apps while near to customers</a:t>
              </a:r>
              <a:endParaRPr lang="en-US" sz="1400" b="1" dirty="0">
                <a:gradFill>
                  <a:gsLst>
                    <a:gs pos="100000">
                      <a:srgbClr val="FFFFFF"/>
                    </a:gs>
                    <a:gs pos="0">
                      <a:srgbClr val="FFFFFF"/>
                    </a:gs>
                  </a:gsLst>
                  <a:lin ang="5400000" scaled="0"/>
                </a:gradFill>
                <a:ea typeface="Segoe UI" pitchFamily="34" charset="0"/>
                <a:cs typeface="Segoe UI" pitchFamily="34" charset="0"/>
              </a:endParaRPr>
            </a:p>
            <a:p>
              <a:pPr defTabSz="914278"/>
              <a:endParaRPr lang="en-IN" sz="2800" dirty="0">
                <a:ln w="3175">
                  <a:noFill/>
                </a:ln>
                <a:gradFill>
                  <a:gsLst>
                    <a:gs pos="100000">
                      <a:srgbClr val="FFFFFF"/>
                    </a:gs>
                    <a:gs pos="0">
                      <a:srgbClr val="FFFFFF"/>
                    </a:gs>
                  </a:gsLst>
                  <a:lin ang="5400000" scaled="0"/>
                </a:gradFill>
                <a:latin typeface="Segoe UI Light"/>
                <a:ea typeface="Segoe UI" pitchFamily="34" charset="0"/>
                <a:cs typeface="Segoe UI" pitchFamily="34" charset="0"/>
              </a:endParaRPr>
            </a:p>
            <a:p>
              <a:pPr marL="171417" indent="-171417" defTabSz="914278">
                <a:buFont typeface="Wingdings" pitchFamily="2" charset="2"/>
                <a:buChar char="§"/>
              </a:pPr>
              <a:endParaRPr lang="en-US" sz="1600" dirty="0">
                <a:gradFill>
                  <a:gsLst>
                    <a:gs pos="100000">
                      <a:srgbClr val="FFFFFF"/>
                    </a:gs>
                    <a:gs pos="0">
                      <a:srgbClr val="FFFFFF"/>
                    </a:gs>
                  </a:gsLst>
                  <a:lin ang="5400000" scaled="0"/>
                </a:gradFill>
                <a:ea typeface="Segoe UI" pitchFamily="34" charset="0"/>
                <a:cs typeface="Segoe UI" pitchFamily="34" charset="0"/>
              </a:endParaRPr>
            </a:p>
          </p:txBody>
        </p:sp>
      </p:grpSp>
      <p:grpSp>
        <p:nvGrpSpPr>
          <p:cNvPr id="8" name="Group 7"/>
          <p:cNvGrpSpPr/>
          <p:nvPr/>
        </p:nvGrpSpPr>
        <p:grpSpPr>
          <a:xfrm>
            <a:off x="6094716" y="2435365"/>
            <a:ext cx="6097285" cy="2460222"/>
            <a:chOff x="6216927" y="2483702"/>
            <a:chExt cx="6219548" cy="2509555"/>
          </a:xfrm>
        </p:grpSpPr>
        <p:sp>
          <p:nvSpPr>
            <p:cNvPr id="17" name="white gradient"/>
            <p:cNvSpPr/>
            <p:nvPr/>
          </p:nvSpPr>
          <p:spPr>
            <a:xfrm>
              <a:off x="6216927" y="2483702"/>
              <a:ext cx="6219548" cy="2423160"/>
            </a:xfrm>
            <a:prstGeom prst="rect">
              <a:avLst/>
            </a:prstGeom>
            <a:solidFill>
              <a:srgbClr val="FFC000"/>
            </a:solidFill>
            <a:ln w="3175">
              <a:noFill/>
            </a:ln>
            <a:effectLst/>
          </p:spPr>
          <p:txBody>
            <a:bodyPr vert="horz" wrap="square" lIns="91427" tIns="73141" rIns="91427" bIns="73141" rtlCol="0" anchor="t" anchorCtr="0">
              <a:noAutofit/>
            </a:bodyPr>
            <a:lstStyle/>
            <a:p>
              <a:pPr defTabSz="914278">
                <a:spcBef>
                  <a:spcPct val="0"/>
                </a:spcBef>
              </a:pPr>
              <a:endParaRPr lang="en-IN" dirty="0">
                <a:solidFill>
                  <a:prstClr val="white"/>
                </a:solidFill>
                <a:ea typeface="Segoe UI" pitchFamily="34" charset="0"/>
                <a:cs typeface="Segoe UI" pitchFamily="34" charset="0"/>
              </a:endParaRPr>
            </a:p>
          </p:txBody>
        </p:sp>
        <p:sp>
          <p:nvSpPr>
            <p:cNvPr id="7" name="TextBox 6"/>
            <p:cNvSpPr txBox="1"/>
            <p:nvPr/>
          </p:nvSpPr>
          <p:spPr>
            <a:xfrm>
              <a:off x="8687435" y="3004413"/>
              <a:ext cx="3745865" cy="1988844"/>
            </a:xfrm>
            <a:prstGeom prst="rect">
              <a:avLst/>
            </a:prstGeom>
          </p:spPr>
          <p:txBody>
            <a:bodyPr vert="horz" wrap="square" lIns="179285" tIns="179285" rIns="143428" bIns="179285" rtlCol="0" anchor="t">
              <a:noAutofit/>
            </a:bodyPr>
            <a:lstStyle/>
            <a:p>
              <a:pPr defTabSz="914278"/>
              <a:r>
                <a:rPr lang="en-IN" sz="2800" b="1" dirty="0">
                  <a:gradFill>
                    <a:gsLst>
                      <a:gs pos="100000">
                        <a:srgbClr val="FFFFFF"/>
                      </a:gs>
                      <a:gs pos="0">
                        <a:srgbClr val="FFFFFF"/>
                      </a:gs>
                    </a:gsLst>
                    <a:lin ang="5400000" scaled="0"/>
                  </a:gradFill>
                  <a:latin typeface="Segoe UI Semilight" panose="020B0402040204020203" pitchFamily="34" charset="0"/>
                  <a:cs typeface="Segoe UI Semilight" panose="020B0402040204020203" pitchFamily="34" charset="0"/>
                </a:rPr>
                <a:t>Property Sales and Marketing</a:t>
              </a:r>
            </a:p>
            <a:p>
              <a:pPr defTabSz="914278">
                <a:spcBef>
                  <a:spcPct val="0"/>
                </a:spcBef>
              </a:pPr>
              <a:r>
                <a:rPr lang="en-IN" b="1" dirty="0">
                  <a:gradFill>
                    <a:gsLst>
                      <a:gs pos="100000">
                        <a:srgbClr val="FFFFFF"/>
                      </a:gs>
                      <a:gs pos="0">
                        <a:srgbClr val="FFFFFF"/>
                      </a:gs>
                    </a:gsLst>
                    <a:lin ang="5400000" scaled="0"/>
                  </a:gradFill>
                  <a:ea typeface="Segoe UI" pitchFamily="34" charset="0"/>
                  <a:cs typeface="Segoe UI" pitchFamily="34" charset="0"/>
                </a:rPr>
                <a:t>From web site and marketing  through to viewings, assessment and completion </a:t>
              </a: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66" y="771109"/>
            <a:ext cx="1793214" cy="1012633"/>
          </a:xfrm>
          <a:prstGeom prst="rect">
            <a:avLst/>
          </a:prstGeom>
        </p:spPr>
      </p:pic>
      <p:grpSp>
        <p:nvGrpSpPr>
          <p:cNvPr id="31" name="Group 30"/>
          <p:cNvGrpSpPr/>
          <p:nvPr/>
        </p:nvGrpSpPr>
        <p:grpSpPr>
          <a:xfrm>
            <a:off x="10129540" y="600702"/>
            <a:ext cx="1083180" cy="1163743"/>
            <a:chOff x="4418104" y="2123833"/>
            <a:chExt cx="1002775" cy="1077078"/>
          </a:xfrm>
        </p:grpSpPr>
        <p:sp>
          <p:nvSpPr>
            <p:cNvPr id="32" name="Freeform 62"/>
            <p:cNvSpPr>
              <a:spLocks noEditPoints="1"/>
            </p:cNvSpPr>
            <p:nvPr/>
          </p:nvSpPr>
          <p:spPr bwMode="black">
            <a:xfrm>
              <a:off x="4681412" y="2743122"/>
              <a:ext cx="457909" cy="457789"/>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defTabSz="914072"/>
              <a:endParaRPr lang="en-US" sz="1600" dirty="0">
                <a:solidFill>
                  <a:srgbClr val="505050"/>
                </a:solidFill>
              </a:endParaRPr>
            </a:p>
          </p:txBody>
        </p:sp>
        <p:pic>
          <p:nvPicPr>
            <p:cNvPr id="33" name="Picture 3" descr="C:\Users\Dallas - Work\Desktop\sign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18104" y="2123833"/>
              <a:ext cx="1002775" cy="544983"/>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5" descr="C:\Users\Chris\Desktop\EPG_CEO_PPT\Brand Assets\EPG\FY13 ITDM conversation icons\FY13 ITDM conversation icons\cloud_icon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426" y="3082820"/>
            <a:ext cx="1354476" cy="101553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Chris\Desktop\EPG_CEO_PPT\Brand Assets\EPG\FY13 ITDM conversation icons\FY13 ITDM conversation icons\socialenterprise_icon_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888" y="2945838"/>
            <a:ext cx="1369440" cy="1440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390" t="19591" r="213" b="21316"/>
          <a:stretch/>
        </p:blipFill>
        <p:spPr>
          <a:xfrm>
            <a:off x="9761071" y="487"/>
            <a:ext cx="2427817" cy="2375526"/>
          </a:xfrm>
          <a:prstGeom prst="rect">
            <a:avLst/>
          </a:prstGeom>
          <a:noFill/>
          <a:ln>
            <a:noFill/>
          </a:ln>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t="5309" r="1519" b="40665"/>
          <a:stretch/>
        </p:blipFill>
        <p:spPr>
          <a:xfrm>
            <a:off x="6094716" y="2435364"/>
            <a:ext cx="2421320" cy="2375526"/>
          </a:xfrm>
          <a:prstGeom prst="rect">
            <a:avLst/>
          </a:prstGeom>
          <a:noFill/>
          <a:ln>
            <a:noFill/>
          </a:ln>
        </p:spPr>
      </p:pic>
      <p:pic>
        <p:nvPicPr>
          <p:cNvPr id="27"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142" r="508" b="37096"/>
          <a:stretch/>
        </p:blipFill>
        <p:spPr bwMode="auto">
          <a:xfrm>
            <a:off x="3764985" y="2229"/>
            <a:ext cx="2265571" cy="2373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10" cstate="screen">
            <a:extLst>
              <a:ext uri="{28A0092B-C50C-407E-A947-70E740481C1C}">
                <a14:useLocalDpi xmlns:a14="http://schemas.microsoft.com/office/drawing/2010/main"/>
              </a:ext>
            </a:extLst>
          </a:blip>
          <a:srcRect l="41792" t="12553" r="18641" b="27557"/>
          <a:stretch/>
        </p:blipFill>
        <p:spPr>
          <a:xfrm>
            <a:off x="2" y="2435365"/>
            <a:ext cx="2354591" cy="2375526"/>
          </a:xfrm>
          <a:prstGeom prst="rect">
            <a:avLst/>
          </a:prstGeom>
        </p:spPr>
      </p:pic>
    </p:spTree>
    <p:extLst>
      <p:ext uri="{BB962C8B-B14F-4D97-AF65-F5344CB8AC3E}">
        <p14:creationId xmlns:p14="http://schemas.microsoft.com/office/powerpoint/2010/main" val="117115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1+#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35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3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35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35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nodeType="with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20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20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20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xit" presetSubtype="0" fill="hold" nodeType="withEffect">
                                  <p:stCondLst>
                                    <p:cond delay="185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par>
                                <p:cTn id="48" presetID="10" presetClass="exit" presetSubtype="0" fill="hold" nodeType="withEffect">
                                  <p:stCondLst>
                                    <p:cond delay="185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par>
                                <p:cTn id="51" presetID="10" presetClass="exit" presetSubtype="0" fill="hold" nodeType="withEffect">
                                  <p:stCondLst>
                                    <p:cond delay="1850"/>
                                  </p:stCondLst>
                                  <p:childTnLst>
                                    <p:animEffect transition="out" filter="fade">
                                      <p:cBhvr>
                                        <p:cTn id="52" dur="500"/>
                                        <p:tgtEl>
                                          <p:spTgt spid="44"/>
                                        </p:tgtEl>
                                      </p:cBhvr>
                                    </p:animEffect>
                                    <p:set>
                                      <p:cBhvr>
                                        <p:cTn id="53" dur="1" fill="hold">
                                          <p:stCondLst>
                                            <p:cond delay="499"/>
                                          </p:stCondLst>
                                        </p:cTn>
                                        <p:tgtEl>
                                          <p:spTgt spid="44"/>
                                        </p:tgtEl>
                                        <p:attrNameLst>
                                          <p:attrName>style.visibility</p:attrName>
                                        </p:attrNameLst>
                                      </p:cBhvr>
                                      <p:to>
                                        <p:strVal val="hidden"/>
                                      </p:to>
                                    </p:set>
                                  </p:childTnLst>
                                </p:cTn>
                              </p:par>
                              <p:par>
                                <p:cTn id="54" presetID="10" presetClass="exit" presetSubtype="0" fill="hold" nodeType="withEffect">
                                  <p:stCondLst>
                                    <p:cond delay="185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BS_Template_16x9_Blue">
  <a:themeElements>
    <a:clrScheme name="MBS - COLOR PALLET">
      <a:dk1>
        <a:srgbClr val="292929"/>
      </a:dk1>
      <a:lt1>
        <a:srgbClr val="FFFFFF"/>
      </a:lt1>
      <a:dk2>
        <a:srgbClr val="002050"/>
      </a:dk2>
      <a:lt2>
        <a:srgbClr val="DDDDDD"/>
      </a:lt2>
      <a:accent1>
        <a:srgbClr val="002050"/>
      </a:accent1>
      <a:accent2>
        <a:srgbClr val="00187A"/>
      </a:accent2>
      <a:accent3>
        <a:srgbClr val="68217A"/>
      </a:accent3>
      <a:accent4>
        <a:srgbClr val="442359"/>
      </a:accent4>
      <a:accent5>
        <a:srgbClr val="E81123"/>
      </a:accent5>
      <a:accent6>
        <a:srgbClr val="BA141A"/>
      </a:accent6>
      <a:hlink>
        <a:srgbClr val="00187A"/>
      </a:hlink>
      <a:folHlink>
        <a:srgbClr val="6821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813</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Segoe UI</vt:lpstr>
      <vt:lpstr>Segoe UI Light</vt:lpstr>
      <vt:lpstr>Segoe UI Semibold</vt:lpstr>
      <vt:lpstr>Segoe UI Semilight</vt:lpstr>
      <vt:lpstr>Wingdings</vt:lpstr>
      <vt:lpstr>MBS_Template_16x9_Blue</vt:lpstr>
      <vt:lpstr>Optevia Social Housing Essentials For organisations managing and developing social and affordable housing, it’s occupants and their needs</vt:lpstr>
    </vt:vector>
  </TitlesOfParts>
  <Company>Optevia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Lyon</dc:creator>
  <cp:lastModifiedBy>Fiona Phelps</cp:lastModifiedBy>
  <cp:revision>4</cp:revision>
  <dcterms:created xsi:type="dcterms:W3CDTF">2016-05-04T16:29:24Z</dcterms:created>
  <dcterms:modified xsi:type="dcterms:W3CDTF">2016-07-15T10:01:38Z</dcterms:modified>
</cp:coreProperties>
</file>