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71" r:id="rId3"/>
    <p:sldId id="273" r:id="rId4"/>
    <p:sldId id="272" r:id="rId5"/>
    <p:sldId id="279" r:id="rId6"/>
    <p:sldId id="267" r:id="rId7"/>
    <p:sldId id="268" r:id="rId8"/>
    <p:sldId id="269" r:id="rId9"/>
    <p:sldId id="276" r:id="rId10"/>
    <p:sldId id="278" r:id="rId11"/>
    <p:sldId id="277"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08" autoAdjust="0"/>
    <p:restoredTop sz="62425" autoAdjust="0"/>
  </p:normalViewPr>
  <p:slideViewPr>
    <p:cSldViewPr snapToGrid="0">
      <p:cViewPr varScale="1">
        <p:scale>
          <a:sx n="62" d="100"/>
          <a:sy n="62" d="100"/>
        </p:scale>
        <p:origin x="8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mie\AppData\Roaming\Microsoft\Excel\Book1%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GB"/>
              <a:t>Customer satisfaction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16076115485601E-2"/>
          <c:y val="9.6962962962963001E-2"/>
          <c:w val="0.93320614610673702"/>
          <c:h val="0.80910313988529203"/>
        </c:manualLayout>
      </c:layout>
      <c:barChart>
        <c:barDir val="col"/>
        <c:grouping val="clustered"/>
        <c:varyColors val="0"/>
        <c:ser>
          <c:idx val="0"/>
          <c:order val="0"/>
          <c:tx>
            <c:strRef>
              <c:f>Sheet1!$B$2</c:f>
              <c:strCache>
                <c:ptCount val="1"/>
                <c:pt idx="0">
                  <c:v>BC</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Sheet1!$A$3:$A$7</c:f>
              <c:strCache>
                <c:ptCount val="5"/>
                <c:pt idx="0">
                  <c:v>May</c:v>
                </c:pt>
                <c:pt idx="1">
                  <c:v>June</c:v>
                </c:pt>
                <c:pt idx="2">
                  <c:v>July</c:v>
                </c:pt>
                <c:pt idx="3">
                  <c:v>August</c:v>
                </c:pt>
                <c:pt idx="4">
                  <c:v>September</c:v>
                </c:pt>
              </c:strCache>
            </c:strRef>
          </c:cat>
          <c:val>
            <c:numRef>
              <c:f>Sheet1!$B$3:$B$7</c:f>
              <c:numCache>
                <c:formatCode>General</c:formatCode>
                <c:ptCount val="5"/>
                <c:pt idx="0">
                  <c:v>69.19</c:v>
                </c:pt>
                <c:pt idx="1">
                  <c:v>77.290000000000006</c:v>
                </c:pt>
                <c:pt idx="2">
                  <c:v>75.7</c:v>
                </c:pt>
                <c:pt idx="3">
                  <c:v>75.77</c:v>
                </c:pt>
                <c:pt idx="4">
                  <c:v>75.099999999999994</c:v>
                </c:pt>
              </c:numCache>
            </c:numRef>
          </c:val>
          <c:extLst>
            <c:ext xmlns:c16="http://schemas.microsoft.com/office/drawing/2014/chart" uri="{C3380CC4-5D6E-409C-BE32-E72D297353CC}">
              <c16:uniqueId val="{00000000-378F-40B0-BE5E-4ABB6F278E25}"/>
            </c:ext>
          </c:extLst>
        </c:ser>
        <c:ser>
          <c:idx val="1"/>
          <c:order val="1"/>
          <c:tx>
            <c:strRef>
              <c:f>Sheet1!$C$2</c:f>
              <c:strCache>
                <c:ptCount val="1"/>
                <c:pt idx="0">
                  <c:v>AC</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Sheet1!$A$3:$A$7</c:f>
              <c:strCache>
                <c:ptCount val="5"/>
                <c:pt idx="0">
                  <c:v>May</c:v>
                </c:pt>
                <c:pt idx="1">
                  <c:v>June</c:v>
                </c:pt>
                <c:pt idx="2">
                  <c:v>July</c:v>
                </c:pt>
                <c:pt idx="3">
                  <c:v>August</c:v>
                </c:pt>
                <c:pt idx="4">
                  <c:v>September</c:v>
                </c:pt>
              </c:strCache>
            </c:strRef>
          </c:cat>
          <c:val>
            <c:numRef>
              <c:f>Sheet1!$C$3:$C$7</c:f>
              <c:numCache>
                <c:formatCode>General</c:formatCode>
                <c:ptCount val="5"/>
                <c:pt idx="0">
                  <c:v>82.11</c:v>
                </c:pt>
                <c:pt idx="1">
                  <c:v>77.42</c:v>
                </c:pt>
                <c:pt idx="2">
                  <c:v>79.56</c:v>
                </c:pt>
                <c:pt idx="3">
                  <c:v>80.48</c:v>
                </c:pt>
                <c:pt idx="4">
                  <c:v>81</c:v>
                </c:pt>
              </c:numCache>
            </c:numRef>
          </c:val>
          <c:extLst>
            <c:ext xmlns:c16="http://schemas.microsoft.com/office/drawing/2014/chart" uri="{C3380CC4-5D6E-409C-BE32-E72D297353CC}">
              <c16:uniqueId val="{00000001-378F-40B0-BE5E-4ABB6F278E25}"/>
            </c:ext>
          </c:extLst>
        </c:ser>
        <c:dLbls>
          <c:showLegendKey val="0"/>
          <c:showVal val="0"/>
          <c:showCatName val="0"/>
          <c:showSerName val="0"/>
          <c:showPercent val="0"/>
          <c:showBubbleSize val="0"/>
        </c:dLbls>
        <c:gapWidth val="100"/>
        <c:overlap val="-24"/>
        <c:axId val="-2132058592"/>
        <c:axId val="-2132055264"/>
      </c:barChart>
      <c:catAx>
        <c:axId val="-2132058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055264"/>
        <c:crosses val="autoZero"/>
        <c:auto val="1"/>
        <c:lblAlgn val="ctr"/>
        <c:lblOffset val="100"/>
        <c:noMultiLvlLbl val="0"/>
      </c:catAx>
      <c:valAx>
        <c:axId val="-213205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05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A8E3D-4DB7-43C7-8DFF-C0A287F2DF70}" type="datetimeFigureOut">
              <a:rPr lang="en-GB" smtClean="0"/>
              <a:t>15/07/2016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36CA8-524C-4144-B38E-49D2C1C3DB34}" type="slidenum">
              <a:rPr lang="en-GB" smtClean="0"/>
              <a:t>‹#›</a:t>
            </a:fld>
            <a:endParaRPr lang="en-GB"/>
          </a:p>
        </p:txBody>
      </p:sp>
    </p:spTree>
    <p:extLst>
      <p:ext uri="{BB962C8B-B14F-4D97-AF65-F5344CB8AC3E}">
        <p14:creationId xmlns:p14="http://schemas.microsoft.com/office/powerpoint/2010/main" val="53621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F1ACABE-F7DD-4425-A489-6AC0E3C16DD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9061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10</a:t>
            </a:fld>
            <a:endParaRPr lang="en-GB"/>
          </a:p>
        </p:txBody>
      </p:sp>
    </p:spTree>
    <p:extLst>
      <p:ext uri="{BB962C8B-B14F-4D97-AF65-F5344CB8AC3E}">
        <p14:creationId xmlns:p14="http://schemas.microsoft.com/office/powerpoint/2010/main" val="167147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to replace the current portal</a:t>
            </a:r>
            <a:r>
              <a:rPr lang="en-GB" baseline="0" dirty="0"/>
              <a:t> offering with </a:t>
            </a:r>
            <a:r>
              <a:rPr lang="en-GB" baseline="0" dirty="0" err="1"/>
              <a:t>ADXstudio</a:t>
            </a:r>
            <a:r>
              <a:rPr lang="en-GB" baseline="0" dirty="0"/>
              <a:t>, current portal is just flat data with simple </a:t>
            </a:r>
            <a:r>
              <a:rPr lang="en-GB" baseline="0" dirty="0" err="1"/>
              <a:t>webforms</a:t>
            </a:r>
            <a:r>
              <a:rPr lang="en-GB" baseline="0" dirty="0"/>
              <a:t> that generate an email.  </a:t>
            </a:r>
          </a:p>
          <a:p>
            <a:endParaRPr lang="en-GB" baseline="0" dirty="0"/>
          </a:p>
          <a:p>
            <a:r>
              <a:rPr lang="en-GB" baseline="0" dirty="0"/>
              <a:t>Currently use a stand alone module to manage ASB, looking to replace this with Dynamics.  Reduce costs (licensing, backups, support </a:t>
            </a:r>
            <a:r>
              <a:rPr lang="en-GB" baseline="0" dirty="0" err="1"/>
              <a:t>etc</a:t>
            </a:r>
            <a:r>
              <a:rPr lang="en-GB" baseline="0" dirty="0"/>
              <a:t>…), improve visibility of customers and services.  Improve user experience (one solution, mobile etc..). </a:t>
            </a:r>
          </a:p>
          <a:p>
            <a:endParaRPr lang="en-GB" baseline="0" dirty="0"/>
          </a:p>
          <a:p>
            <a:endParaRPr lang="en-GB" baseline="0" dirty="0"/>
          </a:p>
          <a:p>
            <a:r>
              <a:rPr lang="en-GB" baseline="0" dirty="0"/>
              <a:t>What makes an implementation successful is changing the mind-set of how IT procurement works, with Dynamics in place it needs to be considered before purchasing another solution. (ASB, grant funding, property sales, voids, rent “case management”  and even repairs with Field Service) can all be run within Dynamics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11</a:t>
            </a:fld>
            <a:endParaRPr lang="en-GB"/>
          </a:p>
        </p:txBody>
      </p:sp>
    </p:spTree>
    <p:extLst>
      <p:ext uri="{BB962C8B-B14F-4D97-AF65-F5344CB8AC3E}">
        <p14:creationId xmlns:p14="http://schemas.microsoft.com/office/powerpoint/2010/main" val="224467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F1ACABE-F7DD-4425-A489-6AC0E3C16DD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739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2</a:t>
            </a:fld>
            <a:endParaRPr lang="en-GB"/>
          </a:p>
        </p:txBody>
      </p:sp>
    </p:spTree>
    <p:extLst>
      <p:ext uri="{BB962C8B-B14F-4D97-AF65-F5344CB8AC3E}">
        <p14:creationId xmlns:p14="http://schemas.microsoft.com/office/powerpoint/2010/main" val="316331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3</a:t>
            </a:fld>
            <a:endParaRPr lang="en-GB"/>
          </a:p>
        </p:txBody>
      </p:sp>
    </p:spTree>
    <p:extLst>
      <p:ext uri="{BB962C8B-B14F-4D97-AF65-F5344CB8AC3E}">
        <p14:creationId xmlns:p14="http://schemas.microsoft.com/office/powerpoint/2010/main" val="250301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4</a:t>
            </a:fld>
            <a:endParaRPr lang="en-GB"/>
          </a:p>
        </p:txBody>
      </p:sp>
    </p:spTree>
    <p:extLst>
      <p:ext uri="{BB962C8B-B14F-4D97-AF65-F5344CB8AC3E}">
        <p14:creationId xmlns:p14="http://schemas.microsoft.com/office/powerpoint/2010/main" val="207301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5</a:t>
            </a:fld>
            <a:endParaRPr lang="en-GB"/>
          </a:p>
        </p:txBody>
      </p:sp>
    </p:spTree>
    <p:extLst>
      <p:ext uri="{BB962C8B-B14F-4D97-AF65-F5344CB8AC3E}">
        <p14:creationId xmlns:p14="http://schemas.microsoft.com/office/powerpoint/2010/main" val="358307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6</a:t>
            </a:fld>
            <a:endParaRPr lang="en-GB"/>
          </a:p>
        </p:txBody>
      </p:sp>
    </p:spTree>
    <p:extLst>
      <p:ext uri="{BB962C8B-B14F-4D97-AF65-F5344CB8AC3E}">
        <p14:creationId xmlns:p14="http://schemas.microsoft.com/office/powerpoint/2010/main" val="387673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7</a:t>
            </a:fld>
            <a:endParaRPr lang="en-GB"/>
          </a:p>
        </p:txBody>
      </p:sp>
    </p:spTree>
    <p:extLst>
      <p:ext uri="{BB962C8B-B14F-4D97-AF65-F5344CB8AC3E}">
        <p14:creationId xmlns:p14="http://schemas.microsoft.com/office/powerpoint/2010/main" val="226925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8</a:t>
            </a:fld>
            <a:endParaRPr lang="en-GB"/>
          </a:p>
        </p:txBody>
      </p:sp>
    </p:spTree>
    <p:extLst>
      <p:ext uri="{BB962C8B-B14F-4D97-AF65-F5344CB8AC3E}">
        <p14:creationId xmlns:p14="http://schemas.microsoft.com/office/powerpoint/2010/main" val="320580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D36CA8-524C-4144-B38E-49D2C1C3DB34}" type="slidenum">
              <a:rPr lang="en-GB" smtClean="0"/>
              <a:t>9</a:t>
            </a:fld>
            <a:endParaRPr lang="en-GB"/>
          </a:p>
        </p:txBody>
      </p:sp>
    </p:spTree>
    <p:extLst>
      <p:ext uri="{BB962C8B-B14F-4D97-AF65-F5344CB8AC3E}">
        <p14:creationId xmlns:p14="http://schemas.microsoft.com/office/powerpoint/2010/main" val="130628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F55612-E90E-45AB-988C-E31A6A950DCB}"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170581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F55612-E90E-45AB-988C-E31A6A950DCB}"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302635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F55612-E90E-45AB-988C-E31A6A950DCB}"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408886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F55612-E90E-45AB-988C-E31A6A950DCB}"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133607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F55612-E90E-45AB-988C-E31A6A950DCB}"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346162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F55612-E90E-45AB-988C-E31A6A950DCB}" type="datetimeFigureOut">
              <a:rPr lang="en-GB" smtClean="0"/>
              <a:t>15/07/2016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384813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F55612-E90E-45AB-988C-E31A6A950DCB}" type="datetimeFigureOut">
              <a:rPr lang="en-GB" smtClean="0"/>
              <a:t>15/07/2016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426284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900">
                <a:solidFill>
                  <a:srgbClr val="0072C6"/>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66815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55612-E90E-45AB-988C-E31A6A950DCB}" type="datetimeFigureOut">
              <a:rPr lang="en-GB" smtClean="0"/>
              <a:t>15/07/2016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113748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F55612-E90E-45AB-988C-E31A6A950DCB}" type="datetimeFigureOut">
              <a:rPr lang="en-GB" smtClean="0"/>
              <a:t>15/07/2016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307009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F55612-E90E-45AB-988C-E31A6A950DCB}" type="datetimeFigureOut">
              <a:rPr lang="en-GB" smtClean="0"/>
              <a:t>15/07/2016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28502F-7837-4D75-B36C-B43965F4668E}" type="slidenum">
              <a:rPr lang="en-GB" smtClean="0"/>
              <a:t>‹#›</a:t>
            </a:fld>
            <a:endParaRPr lang="en-GB"/>
          </a:p>
        </p:txBody>
      </p:sp>
    </p:spTree>
    <p:extLst>
      <p:ext uri="{BB962C8B-B14F-4D97-AF65-F5344CB8AC3E}">
        <p14:creationId xmlns:p14="http://schemas.microsoft.com/office/powerpoint/2010/main" val="371813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55612-E90E-45AB-988C-E31A6A950DCB}" type="datetimeFigureOut">
              <a:rPr lang="en-GB" smtClean="0"/>
              <a:t>15/07/2016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8502F-7837-4D75-B36C-B43965F4668E}" type="slidenum">
              <a:rPr lang="en-GB" smtClean="0"/>
              <a:t>‹#›</a:t>
            </a:fld>
            <a:endParaRPr lang="en-GB"/>
          </a:p>
        </p:txBody>
      </p:sp>
    </p:spTree>
    <p:extLst>
      <p:ext uri="{BB962C8B-B14F-4D97-AF65-F5344CB8AC3E}">
        <p14:creationId xmlns:p14="http://schemas.microsoft.com/office/powerpoint/2010/main" val="602880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amie.barker@Optevia.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gif"/><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49224" y="828083"/>
            <a:ext cx="10799064" cy="2387600"/>
          </a:xfrm>
        </p:spPr>
        <p:txBody>
          <a:bodyPr>
            <a:normAutofit fontScale="90000"/>
          </a:bodyPr>
          <a:lstStyle/>
          <a:p>
            <a:pPr algn="l"/>
            <a:br>
              <a:rPr lang="en-GB" dirty="0">
                <a:solidFill>
                  <a:srgbClr val="002060"/>
                </a:solidFill>
                <a:latin typeface="Segoe UI Light" panose="020B0502040204020203" pitchFamily="34" charset="0"/>
                <a:cs typeface="Segoe UI Light" panose="020B0502040204020203" pitchFamily="34" charset="0"/>
              </a:rPr>
            </a:br>
            <a:r>
              <a:rPr lang="en-GB" dirty="0">
                <a:solidFill>
                  <a:srgbClr val="002060"/>
                </a:solidFill>
                <a:latin typeface="Segoe UI Light" panose="020B0502040204020203" pitchFamily="34" charset="0"/>
                <a:cs typeface="Segoe UI Light" panose="020B0502040204020203" pitchFamily="34" charset="0"/>
              </a:rPr>
              <a:t>Customer Showcase:</a:t>
            </a:r>
            <a:br>
              <a:rPr lang="en-GB" dirty="0">
                <a:solidFill>
                  <a:srgbClr val="002060"/>
                </a:solidFill>
                <a:latin typeface="Segoe UI Light" panose="020B0502040204020203" pitchFamily="34" charset="0"/>
                <a:cs typeface="Segoe UI Light" panose="020B0502040204020203" pitchFamily="34" charset="0"/>
              </a:rPr>
            </a:br>
            <a:r>
              <a:rPr lang="en-GB" dirty="0">
                <a:solidFill>
                  <a:srgbClr val="002060"/>
                </a:solidFill>
                <a:latin typeface="Segoe UI Light" panose="020B0502040204020203" pitchFamily="34" charset="0"/>
                <a:cs typeface="Segoe UI Light" panose="020B0502040204020203" pitchFamily="34" charset="0"/>
              </a:rPr>
              <a:t>Town &amp; Country Housing Group</a:t>
            </a:r>
            <a:endParaRPr lang="en-US" sz="4800" dirty="0">
              <a:solidFill>
                <a:srgbClr val="002060"/>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7629677" y="4283195"/>
            <a:ext cx="4172607" cy="1138773"/>
          </a:xfrm>
          <a:prstGeom prst="rect">
            <a:avLst/>
          </a:prstGeom>
          <a:no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rgbClr val="002060"/>
                </a:solidFill>
                <a:effectLst/>
                <a:uLnTx/>
                <a:uFillTx/>
                <a:latin typeface="Segoe UI Light" panose="020B0502040204020203" pitchFamily="34" charset="0"/>
                <a:cs typeface="Segoe UI Light" panose="020B0502040204020203" pitchFamily="34" charset="0"/>
              </a:rPr>
              <a:t>Jamie</a:t>
            </a:r>
            <a:r>
              <a:rPr kumimoji="0" lang="en-GB" sz="4400" b="0" i="0" u="none" strike="noStrike" kern="0" cap="none" spc="0" normalizeH="0" noProof="0" dirty="0">
                <a:ln>
                  <a:noFill/>
                </a:ln>
                <a:solidFill>
                  <a:srgbClr val="002060"/>
                </a:solidFill>
                <a:effectLst/>
                <a:uLnTx/>
                <a:uFillTx/>
                <a:latin typeface="Segoe UI Light" panose="020B0502040204020203" pitchFamily="34" charset="0"/>
                <a:cs typeface="Segoe UI Light" panose="020B0502040204020203" pitchFamily="34" charset="0"/>
              </a:rPr>
              <a:t> Barker</a:t>
            </a:r>
            <a:endParaRPr kumimoji="0" lang="en-US" sz="4400" b="0" i="0" u="none" strike="noStrike" kern="0" cap="none" spc="0" normalizeH="0" baseline="0" noProof="0" dirty="0">
              <a:ln>
                <a:noFill/>
              </a:ln>
              <a:solidFill>
                <a:srgbClr val="002060"/>
              </a:solidFill>
              <a:effectLst/>
              <a:uLnTx/>
              <a:uFillTx/>
              <a:latin typeface="Segoe UI Light" panose="020B0502040204020203" pitchFamily="34" charset="0"/>
              <a:cs typeface="Segoe UI Light"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Segoe UI Light" panose="020B0502040204020203" pitchFamily="34" charset="0"/>
                <a:cs typeface="Segoe UI Light" panose="020B0502040204020203" pitchFamily="34" charset="0"/>
              </a:rPr>
              <a:t>6</a:t>
            </a:r>
            <a:r>
              <a:rPr kumimoji="0" lang="en-GB" sz="2400" b="0" i="0" u="none" strike="noStrike" kern="0" cap="none" spc="0" normalizeH="0" baseline="30000" noProof="0" dirty="0">
                <a:ln>
                  <a:noFill/>
                </a:ln>
                <a:solidFill>
                  <a:srgbClr val="002060"/>
                </a:solidFill>
                <a:effectLst/>
                <a:uLnTx/>
                <a:uFillTx/>
                <a:latin typeface="Segoe UI Light" panose="020B0502040204020203" pitchFamily="34" charset="0"/>
                <a:cs typeface="Segoe UI Light" panose="020B0502040204020203" pitchFamily="34" charset="0"/>
              </a:rPr>
              <a:t>th</a:t>
            </a:r>
            <a:r>
              <a:rPr kumimoji="0" lang="en-GB" sz="2400" b="0" i="0" u="none" strike="noStrike" kern="0" cap="none" spc="0" normalizeH="0" noProof="0" dirty="0">
                <a:ln>
                  <a:noFill/>
                </a:ln>
                <a:solidFill>
                  <a:srgbClr val="002060"/>
                </a:solidFill>
                <a:effectLst/>
                <a:uLnTx/>
                <a:uFillTx/>
                <a:latin typeface="Segoe UI Light" panose="020B0502040204020203" pitchFamily="34" charset="0"/>
                <a:cs typeface="Segoe UI Light" panose="020B0502040204020203" pitchFamily="34" charset="0"/>
              </a:rPr>
              <a:t> July </a:t>
            </a:r>
            <a:r>
              <a:rPr kumimoji="0" lang="en-GB" sz="2400" b="0" i="0" u="none" strike="noStrike" kern="0" cap="none" spc="0" normalizeH="0" baseline="0" noProof="0" dirty="0">
                <a:ln>
                  <a:noFill/>
                </a:ln>
                <a:solidFill>
                  <a:srgbClr val="002060"/>
                </a:solidFill>
                <a:effectLst/>
                <a:uLnTx/>
                <a:uFillTx/>
                <a:latin typeface="Segoe UI Light" panose="020B0502040204020203" pitchFamily="34" charset="0"/>
                <a:cs typeface="Segoe UI Light" panose="020B0502040204020203" pitchFamily="34" charset="0"/>
              </a:rPr>
              <a:t>2016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586" y="5792986"/>
            <a:ext cx="1676400" cy="530352"/>
          </a:xfrm>
          <a:prstGeom prst="rect">
            <a:avLst/>
          </a:prstGeom>
        </p:spPr>
      </p:pic>
    </p:spTree>
    <p:extLst>
      <p:ext uri="{BB962C8B-B14F-4D97-AF65-F5344CB8AC3E}">
        <p14:creationId xmlns:p14="http://schemas.microsoft.com/office/powerpoint/2010/main" val="337910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1325563"/>
          </a:xfrm>
        </p:spPr>
        <p:txBody>
          <a:bodyPr/>
          <a:lstStyle/>
          <a:p>
            <a:r>
              <a:rPr lang="en-GB" dirty="0">
                <a:solidFill>
                  <a:srgbClr val="7030A0"/>
                </a:solidFill>
                <a:latin typeface="Segoe UI Light" panose="020B0502040204020203" pitchFamily="34" charset="0"/>
                <a:cs typeface="Segoe UI Light" panose="020B0502040204020203" pitchFamily="34" charset="0"/>
              </a:rPr>
              <a:t>This year so far</a:t>
            </a:r>
          </a:p>
        </p:txBody>
      </p:sp>
      <p:sp>
        <p:nvSpPr>
          <p:cNvPr id="3" name="Content Placeholder 2"/>
          <p:cNvSpPr>
            <a:spLocks noGrp="1"/>
          </p:cNvSpPr>
          <p:nvPr>
            <p:ph idx="1"/>
          </p:nvPr>
        </p:nvSpPr>
        <p:spPr/>
        <p:txBody>
          <a:bodyPr>
            <a:normAutofit fontScale="92500" lnSpcReduction="20000"/>
          </a:bodyPr>
          <a:lstStyle/>
          <a:p>
            <a:r>
              <a:rPr lang="en-GB" dirty="0"/>
              <a:t>Insourced defect management</a:t>
            </a:r>
            <a:br>
              <a:rPr lang="en-GB" dirty="0"/>
            </a:br>
            <a:endParaRPr lang="en-GB" dirty="0"/>
          </a:p>
          <a:p>
            <a:r>
              <a:rPr lang="en-GB" dirty="0"/>
              <a:t>Complaints process</a:t>
            </a:r>
            <a:br>
              <a:rPr lang="en-GB" dirty="0"/>
            </a:br>
            <a:endParaRPr lang="en-GB" dirty="0"/>
          </a:p>
          <a:p>
            <a:r>
              <a:rPr lang="en-GB" dirty="0"/>
              <a:t>Moved the new tenancy audit process to CRM</a:t>
            </a:r>
            <a:br>
              <a:rPr lang="en-GB" dirty="0"/>
            </a:br>
            <a:endParaRPr lang="en-GB" dirty="0"/>
          </a:p>
          <a:p>
            <a:r>
              <a:rPr lang="en-GB" dirty="0"/>
              <a:t>Introduced Resco CRM mobile </a:t>
            </a:r>
            <a:br>
              <a:rPr lang="en-GB" dirty="0"/>
            </a:br>
            <a:endParaRPr lang="en-GB" dirty="0"/>
          </a:p>
          <a:p>
            <a:r>
              <a:rPr lang="en-GB" dirty="0"/>
              <a:t>Updated to 2016 </a:t>
            </a:r>
            <a:br>
              <a:rPr lang="en-GB" dirty="0"/>
            </a:br>
            <a:endParaRPr lang="en-GB" dirty="0"/>
          </a:p>
          <a:p>
            <a:pPr marL="0" indent="0">
              <a:buNone/>
            </a:pPr>
            <a:br>
              <a:rPr lang="en-GB" dirty="0"/>
            </a:br>
            <a:endParaRPr lang="en-GB" dirty="0"/>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586" y="5792986"/>
            <a:ext cx="1676400" cy="530352"/>
          </a:xfrm>
          <a:prstGeom prst="rect">
            <a:avLst/>
          </a:prstGeom>
        </p:spPr>
      </p:pic>
    </p:spTree>
    <p:extLst>
      <p:ext uri="{BB962C8B-B14F-4D97-AF65-F5344CB8AC3E}">
        <p14:creationId xmlns:p14="http://schemas.microsoft.com/office/powerpoint/2010/main" val="86704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1325563"/>
          </a:xfrm>
        </p:spPr>
        <p:txBody>
          <a:bodyPr/>
          <a:lstStyle/>
          <a:p>
            <a:r>
              <a:rPr lang="en-GB" dirty="0">
                <a:solidFill>
                  <a:srgbClr val="7030A0"/>
                </a:solidFill>
                <a:latin typeface="Segoe UI Light" panose="020B0502040204020203" pitchFamily="34" charset="0"/>
                <a:cs typeface="Segoe UI Light" panose="020B0502040204020203" pitchFamily="34" charset="0"/>
              </a:rPr>
              <a:t>What's to come</a:t>
            </a:r>
          </a:p>
        </p:txBody>
      </p:sp>
      <p:sp>
        <p:nvSpPr>
          <p:cNvPr id="3" name="Content Placeholder 2"/>
          <p:cNvSpPr>
            <a:spLocks noGrp="1"/>
          </p:cNvSpPr>
          <p:nvPr>
            <p:ph idx="1"/>
          </p:nvPr>
        </p:nvSpPr>
        <p:spPr/>
        <p:txBody>
          <a:bodyPr>
            <a:normAutofit/>
          </a:bodyPr>
          <a:lstStyle/>
          <a:p>
            <a:r>
              <a:rPr lang="en-GB" dirty="0"/>
              <a:t>Dynamics CRM portal</a:t>
            </a:r>
            <a:br>
              <a:rPr lang="en-GB" dirty="0"/>
            </a:br>
            <a:endParaRPr lang="en-GB" dirty="0"/>
          </a:p>
          <a:p>
            <a:r>
              <a:rPr lang="en-GB" dirty="0"/>
              <a:t>Replace Anti-Social Behaviour</a:t>
            </a:r>
            <a:br>
              <a:rPr lang="en-GB" dirty="0"/>
            </a:br>
            <a:endParaRPr lang="en-GB" dirty="0"/>
          </a:p>
          <a:p>
            <a:r>
              <a:rPr lang="en-GB" dirty="0"/>
              <a:t>Safe guarding</a:t>
            </a:r>
            <a:br>
              <a:rPr lang="en-GB" dirty="0"/>
            </a:br>
            <a:endParaRPr lang="en-GB" dirty="0"/>
          </a:p>
          <a:p>
            <a:pPr marL="0" indent="0">
              <a:buNone/>
            </a:pPr>
            <a:br>
              <a:rPr lang="en-GB" dirty="0"/>
            </a:br>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586" y="5792986"/>
            <a:ext cx="1676400" cy="530352"/>
          </a:xfrm>
          <a:prstGeom prst="rect">
            <a:avLst/>
          </a:prstGeom>
        </p:spPr>
      </p:pic>
    </p:spTree>
    <p:extLst>
      <p:ext uri="{BB962C8B-B14F-4D97-AF65-F5344CB8AC3E}">
        <p14:creationId xmlns:p14="http://schemas.microsoft.com/office/powerpoint/2010/main" val="15075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06425" y="1874757"/>
            <a:ext cx="10799763" cy="3300493"/>
          </a:xfrm>
        </p:spPr>
        <p:txBody>
          <a:bodyPr>
            <a:normAutofit fontScale="90000"/>
          </a:bodyPr>
          <a:lstStyle/>
          <a:p>
            <a:pPr algn="l"/>
            <a:br>
              <a:rPr lang="en-GB" dirty="0">
                <a:solidFill>
                  <a:schemeClr val="bg1"/>
                </a:solidFill>
                <a:latin typeface="Segoe UI Light" panose="020B0502040204020203" pitchFamily="34" charset="0"/>
                <a:cs typeface="Segoe UI Light" panose="020B0502040204020203" pitchFamily="34" charset="0"/>
              </a:rPr>
            </a:br>
            <a:br>
              <a:rPr lang="en-GB" dirty="0">
                <a:solidFill>
                  <a:schemeClr val="bg1"/>
                </a:solidFill>
                <a:latin typeface="Segoe UI Light" panose="020B0502040204020203" pitchFamily="34" charset="0"/>
                <a:cs typeface="Segoe UI Light" panose="020B0502040204020203" pitchFamily="34" charset="0"/>
              </a:rPr>
            </a:br>
            <a:br>
              <a:rPr lang="en-GB" dirty="0">
                <a:solidFill>
                  <a:schemeClr val="bg1"/>
                </a:solidFill>
                <a:latin typeface="Segoe UI Light" panose="020B0502040204020203" pitchFamily="34" charset="0"/>
                <a:cs typeface="Segoe UI Light" panose="020B0502040204020203" pitchFamily="34" charset="0"/>
              </a:rPr>
            </a:br>
            <a:br>
              <a:rPr lang="en-GB" dirty="0">
                <a:solidFill>
                  <a:schemeClr val="bg1"/>
                </a:solidFill>
                <a:latin typeface="Segoe UI Light" panose="020B0502040204020203" pitchFamily="34" charset="0"/>
                <a:cs typeface="Segoe UI Light" panose="020B0502040204020203" pitchFamily="34" charset="0"/>
              </a:rPr>
            </a:br>
            <a:br>
              <a:rPr lang="en-GB" dirty="0">
                <a:solidFill>
                  <a:schemeClr val="bg1"/>
                </a:solidFill>
                <a:latin typeface="Segoe UI Light" panose="020B0502040204020203" pitchFamily="34" charset="0"/>
                <a:cs typeface="Segoe UI Light" panose="020B0502040204020203" pitchFamily="34" charset="0"/>
              </a:rPr>
            </a:br>
            <a:br>
              <a:rPr lang="en-GB" dirty="0">
                <a:solidFill>
                  <a:schemeClr val="bg1"/>
                </a:solidFill>
                <a:latin typeface="Segoe UI Light" panose="020B0502040204020203" pitchFamily="34" charset="0"/>
                <a:cs typeface="Segoe UI Light" panose="020B0502040204020203" pitchFamily="34" charset="0"/>
              </a:rPr>
            </a:br>
            <a:br>
              <a:rPr lang="en-GB" dirty="0">
                <a:solidFill>
                  <a:srgbClr val="002060"/>
                </a:solidFill>
                <a:latin typeface="Segoe UI Light" panose="020B0502040204020203" pitchFamily="34" charset="0"/>
                <a:cs typeface="Segoe UI Light" panose="020B0502040204020203" pitchFamily="34" charset="0"/>
              </a:rPr>
            </a:br>
            <a:r>
              <a:rPr lang="en-GB" sz="4000" dirty="0">
                <a:solidFill>
                  <a:srgbClr val="002060"/>
                </a:solidFill>
                <a:latin typeface="Segoe UI Light"/>
                <a:cs typeface="Segoe UI Light" panose="020B0502040204020203" pitchFamily="34" charset="0"/>
                <a:hlinkClick r:id="rId3"/>
              </a:rPr>
              <a:t>jamie.barker@Optevia.com</a:t>
            </a:r>
            <a:r>
              <a:rPr lang="en-GB" sz="4000" dirty="0">
                <a:solidFill>
                  <a:srgbClr val="002060"/>
                </a:solidFill>
                <a:latin typeface="Segoe UI Light"/>
                <a:cs typeface="Segoe UI Light" panose="020B0502040204020203" pitchFamily="34" charset="0"/>
              </a:rPr>
              <a:t> </a:t>
            </a:r>
            <a:br>
              <a:rPr lang="en-GB" dirty="0">
                <a:solidFill>
                  <a:srgbClr val="002060"/>
                </a:solidFill>
                <a:latin typeface="Segoe UI Light" panose="020B0502040204020203" pitchFamily="34" charset="0"/>
                <a:cs typeface="Segoe UI Light" panose="020B0502040204020203" pitchFamily="34" charset="0"/>
              </a:rPr>
            </a:br>
            <a:r>
              <a:rPr lang="en-GB" sz="4000" dirty="0">
                <a:solidFill>
                  <a:srgbClr val="002060"/>
                </a:solidFill>
                <a:latin typeface="Segoe UI Light"/>
                <a:cs typeface="Segoe UI Light" panose="020B0502040204020203" pitchFamily="34" charset="0"/>
              </a:rPr>
              <a:t>07930279853</a:t>
            </a:r>
            <a:br>
              <a:rPr lang="en-GB" sz="4000" dirty="0">
                <a:solidFill>
                  <a:srgbClr val="FFFFFF"/>
                </a:solidFill>
                <a:latin typeface="Segoe UI Light"/>
                <a:cs typeface="Segoe UI Light" panose="020B0502040204020203" pitchFamily="34" charset="0"/>
              </a:rPr>
            </a:br>
            <a:br>
              <a:rPr lang="en-GB" sz="4000" dirty="0">
                <a:solidFill>
                  <a:srgbClr val="FFFFFF"/>
                </a:solidFill>
                <a:latin typeface="Segoe UI Light"/>
                <a:cs typeface="Segoe UI Light" panose="020B0502040204020203" pitchFamily="34" charset="0"/>
              </a:rPr>
            </a:br>
            <a:endParaRPr lang="en-US" sz="4800" dirty="0">
              <a:solidFill>
                <a:schemeClr val="bg1"/>
              </a:solidFill>
              <a:latin typeface="Segoe UI Light" panose="020B0502040204020203" pitchFamily="34" charset="0"/>
              <a:cs typeface="Segoe UI Light" panose="020B0502040204020203" pitchFamily="34" charset="0"/>
            </a:endParaRPr>
          </a:p>
        </p:txBody>
      </p:sp>
      <p:sp>
        <p:nvSpPr>
          <p:cNvPr id="5" name="TextBox 4"/>
          <p:cNvSpPr txBox="1"/>
          <p:nvPr/>
        </p:nvSpPr>
        <p:spPr>
          <a:xfrm>
            <a:off x="-379670" y="5648750"/>
            <a:ext cx="3027680" cy="307777"/>
          </a:xfrm>
          <a:prstGeom prst="rect">
            <a:avLst/>
          </a:prstGeom>
          <a:noFill/>
        </p:spPr>
        <p:txBody>
          <a:bodyPr wrap="square" rtlCol="0" anchor="t">
            <a:spAutoFit/>
          </a:bodyPr>
          <a:lstStyle/>
          <a:p>
            <a:pPr algn="r">
              <a:defRPr/>
            </a:pPr>
            <a:endParaRPr kumimoji="0" lang="en-US" sz="1400" b="0" i="0" u="none" strike="noStrike" kern="0" cap="none" spc="0" normalizeH="0" baseline="0" noProof="0" dirty="0">
              <a:ln>
                <a:noFill/>
              </a:ln>
              <a:solidFill>
                <a:schemeClr val="bg1"/>
              </a:solidFill>
              <a:effectLst/>
              <a:uLnTx/>
              <a:uFillTx/>
              <a:latin typeface="Century Gothic" panose="020B0502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9586" y="5792986"/>
            <a:ext cx="1676400" cy="530352"/>
          </a:xfrm>
          <a:prstGeom prst="rect">
            <a:avLst/>
          </a:prstGeom>
        </p:spPr>
      </p:pic>
    </p:spTree>
    <p:extLst>
      <p:ext uri="{BB962C8B-B14F-4D97-AF65-F5344CB8AC3E}">
        <p14:creationId xmlns:p14="http://schemas.microsoft.com/office/powerpoint/2010/main" val="321724059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rotWithShape="1">
          <a:blip r:embed="rId3" cstate="screen">
            <a:extLst>
              <a:ext uri="{28A0092B-C50C-407E-A947-70E740481C1C}">
                <a14:useLocalDpi xmlns:a14="http://schemas.microsoft.com/office/drawing/2010/main"/>
              </a:ext>
            </a:extLst>
          </a:blip>
          <a:srcRect t="7127" r="9091" b="15976"/>
          <a:stretch/>
        </p:blipFill>
        <p:spPr>
          <a:xfrm>
            <a:off x="20" y="10"/>
            <a:ext cx="12191980"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Rectangle 5"/>
          <p:cNvSpPr>
            <a:spLocks noGrp="1" noRot="1" noChangeAspect="1" noMove="1" noResize="1" noEditPoints="1" noAdjustHandles="1" noChangeArrowheads="1" noChangeShapeType="1" noTextEdit="1"/>
          </p:cNvSpPr>
          <p:nvPr>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5221266" cy="1344975"/>
          </a:xfrm>
        </p:spPr>
        <p:txBody>
          <a:bodyPr>
            <a:normAutofit/>
          </a:bodyPr>
          <a:lstStyle/>
          <a:p>
            <a:r>
              <a:rPr lang="en-GB" sz="4000" dirty="0">
                <a:solidFill>
                  <a:srgbClr val="002060"/>
                </a:solidFill>
                <a:latin typeface="Segoe UI Light" panose="020B0502040204020203" pitchFamily="34" charset="0"/>
                <a:cs typeface="Segoe UI Light" panose="020B0502040204020203" pitchFamily="34" charset="0"/>
              </a:rPr>
              <a:t>Who are Town &amp; Country</a:t>
            </a:r>
          </a:p>
        </p:txBody>
      </p:sp>
      <p:sp>
        <p:nvSpPr>
          <p:cNvPr id="3" name="Content Placeholder 2"/>
          <p:cNvSpPr>
            <a:spLocks noGrp="1"/>
          </p:cNvSpPr>
          <p:nvPr>
            <p:ph idx="1"/>
          </p:nvPr>
        </p:nvSpPr>
        <p:spPr>
          <a:xfrm>
            <a:off x="594110" y="2121763"/>
            <a:ext cx="5235490" cy="3773010"/>
          </a:xfrm>
        </p:spPr>
        <p:txBody>
          <a:bodyPr>
            <a:normAutofit/>
          </a:bodyPr>
          <a:lstStyle/>
          <a:p>
            <a:r>
              <a:rPr lang="en-GB" sz="2400" dirty="0"/>
              <a:t>9,000 + homes in 22 Local Authorities</a:t>
            </a:r>
            <a:br>
              <a:rPr lang="en-GB" sz="2400" dirty="0"/>
            </a:br>
            <a:endParaRPr lang="en-GB" sz="2400" dirty="0"/>
          </a:p>
          <a:p>
            <a:r>
              <a:rPr lang="en-GB" sz="2400" dirty="0"/>
              <a:t>Institute of Customer Service accredited</a:t>
            </a:r>
            <a:br>
              <a:rPr lang="en-GB" sz="2400" dirty="0"/>
            </a:br>
            <a:endParaRPr lang="en-GB" sz="2400" dirty="0"/>
          </a:p>
          <a:p>
            <a:r>
              <a:rPr lang="en-GB" sz="2400" dirty="0"/>
              <a:t>2 Star Best Company</a:t>
            </a:r>
            <a:br>
              <a:rPr lang="en-GB" sz="2400" dirty="0"/>
            </a:br>
            <a:endParaRPr lang="en-GB" sz="2400" dirty="0"/>
          </a:p>
          <a:p>
            <a:r>
              <a:rPr lang="en-GB" sz="2400" dirty="0"/>
              <a:t>Investors in People</a:t>
            </a:r>
            <a:br>
              <a:rPr lang="en-GB" sz="2400" dirty="0"/>
            </a:br>
            <a:endParaRPr lang="en-GB" sz="2400" dirty="0"/>
          </a:p>
          <a:p>
            <a:endParaRPr lang="en-GB" sz="2400" dirty="0"/>
          </a:p>
        </p:txBody>
      </p:sp>
    </p:spTree>
    <p:extLst>
      <p:ext uri="{BB962C8B-B14F-4D97-AF65-F5344CB8AC3E}">
        <p14:creationId xmlns:p14="http://schemas.microsoft.com/office/powerpoint/2010/main" val="354013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1325563"/>
          </a:xfrm>
        </p:spPr>
        <p:txBody>
          <a:bodyPr/>
          <a:lstStyle/>
          <a:p>
            <a:r>
              <a:rPr lang="en-GB" dirty="0">
                <a:solidFill>
                  <a:srgbClr val="7030A0"/>
                </a:solidFill>
                <a:latin typeface="Segoe UI Light" panose="020B0502040204020203" pitchFamily="34" charset="0"/>
                <a:cs typeface="Segoe UI Light" panose="020B0502040204020203" pitchFamily="34" charset="0"/>
              </a:rPr>
              <a:t>Why CRM</a:t>
            </a:r>
          </a:p>
        </p:txBody>
      </p:sp>
      <p:pic>
        <p:nvPicPr>
          <p:cNvPr id="6" name="Picture 5"/>
          <p:cNvPicPr>
            <a:picLocks noChangeAspect="1"/>
          </p:cNvPicPr>
          <p:nvPr/>
        </p:nvPicPr>
        <p:blipFill>
          <a:blip r:embed="rId3"/>
          <a:stretch>
            <a:fillRect/>
          </a:stretch>
        </p:blipFill>
        <p:spPr>
          <a:xfrm rot="21345492">
            <a:off x="611805" y="2001483"/>
            <a:ext cx="2175677" cy="2417191"/>
          </a:xfrm>
          <a:prstGeom prst="rect">
            <a:avLst/>
          </a:prstGeom>
        </p:spPr>
      </p:pic>
      <p:pic>
        <p:nvPicPr>
          <p:cNvPr id="7" name="Picture 6"/>
          <p:cNvPicPr>
            <a:picLocks noChangeAspect="1"/>
          </p:cNvPicPr>
          <p:nvPr/>
        </p:nvPicPr>
        <p:blipFill>
          <a:blip r:embed="rId4"/>
          <a:stretch>
            <a:fillRect/>
          </a:stretch>
        </p:blipFill>
        <p:spPr>
          <a:xfrm rot="197562">
            <a:off x="3718052" y="2378229"/>
            <a:ext cx="4889500" cy="1663700"/>
          </a:xfrm>
          <a:prstGeom prst="rect">
            <a:avLst/>
          </a:prstGeom>
        </p:spPr>
      </p:pic>
      <p:pic>
        <p:nvPicPr>
          <p:cNvPr id="8" name="Picture 7"/>
          <p:cNvPicPr>
            <a:picLocks noChangeAspect="1"/>
          </p:cNvPicPr>
          <p:nvPr/>
        </p:nvPicPr>
        <p:blipFill>
          <a:blip r:embed="rId5"/>
          <a:stretch>
            <a:fillRect/>
          </a:stretch>
        </p:blipFill>
        <p:spPr>
          <a:xfrm rot="21017003">
            <a:off x="3045576" y="2649946"/>
            <a:ext cx="998244" cy="1020064"/>
          </a:xfrm>
          <a:prstGeom prst="rect">
            <a:avLst/>
          </a:prstGeom>
        </p:spPr>
      </p:pic>
      <p:pic>
        <p:nvPicPr>
          <p:cNvPr id="9" name="Picture 8"/>
          <p:cNvPicPr>
            <a:picLocks noChangeAspect="1"/>
          </p:cNvPicPr>
          <p:nvPr/>
        </p:nvPicPr>
        <p:blipFill>
          <a:blip r:embed="rId6"/>
          <a:stretch>
            <a:fillRect/>
          </a:stretch>
        </p:blipFill>
        <p:spPr>
          <a:xfrm>
            <a:off x="8080638" y="2756181"/>
            <a:ext cx="1266692" cy="90779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9586" y="5792986"/>
            <a:ext cx="1676400" cy="530352"/>
          </a:xfrm>
          <a:prstGeom prst="rect">
            <a:avLst/>
          </a:prstGeom>
        </p:spPr>
      </p:pic>
    </p:spTree>
    <p:extLst>
      <p:ext uri="{BB962C8B-B14F-4D97-AF65-F5344CB8AC3E}">
        <p14:creationId xmlns:p14="http://schemas.microsoft.com/office/powerpoint/2010/main" val="67163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1325563"/>
          </a:xfrm>
        </p:spPr>
        <p:txBody>
          <a:bodyPr/>
          <a:lstStyle/>
          <a:p>
            <a:r>
              <a:rPr lang="en-GB" dirty="0">
                <a:solidFill>
                  <a:srgbClr val="7030A0"/>
                </a:solidFill>
                <a:latin typeface="Segoe UI Light" panose="020B0502040204020203" pitchFamily="34" charset="0"/>
                <a:cs typeface="Segoe UI Light" panose="020B0502040204020203" pitchFamily="34" charset="0"/>
              </a:rPr>
              <a:t>So why Dynamics CRM</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817221">
            <a:off x="2481363" y="1466115"/>
            <a:ext cx="7504985" cy="422155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33810">
            <a:off x="2227949" y="1798918"/>
            <a:ext cx="7736100" cy="38680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881" y="1999080"/>
            <a:ext cx="5178907" cy="291054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5863" y="1327480"/>
            <a:ext cx="6885215" cy="4588350"/>
          </a:xfrm>
          <a:prstGeom prst="rect">
            <a:avLst/>
          </a:prstGeom>
        </p:spPr>
      </p:pic>
    </p:spTree>
    <p:extLst>
      <p:ext uri="{BB962C8B-B14F-4D97-AF65-F5344CB8AC3E}">
        <p14:creationId xmlns:p14="http://schemas.microsoft.com/office/powerpoint/2010/main" val="26519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1325563"/>
          </a:xfrm>
        </p:spPr>
        <p:txBody>
          <a:bodyPr/>
          <a:lstStyle/>
          <a:p>
            <a:r>
              <a:rPr lang="en-GB" dirty="0">
                <a:solidFill>
                  <a:srgbClr val="7030A0"/>
                </a:solidFill>
                <a:latin typeface="Segoe UI Light" panose="020B0502040204020203" pitchFamily="34" charset="0"/>
                <a:cs typeface="Segoe UI Light" panose="020B0502040204020203" pitchFamily="34" charset="0"/>
              </a:rPr>
              <a:t>So why Dynamics CRM</a:t>
            </a:r>
          </a:p>
        </p:txBody>
      </p:sp>
      <p:sp>
        <p:nvSpPr>
          <p:cNvPr id="3" name="Content Placeholder 2"/>
          <p:cNvSpPr>
            <a:spLocks noGrp="1"/>
          </p:cNvSpPr>
          <p:nvPr>
            <p:ph idx="1"/>
          </p:nvPr>
        </p:nvSpPr>
        <p:spPr>
          <a:xfrm>
            <a:off x="1126563" y="1560526"/>
            <a:ext cx="10515600" cy="4351338"/>
          </a:xfrm>
        </p:spPr>
        <p:txBody>
          <a:bodyPr/>
          <a:lstStyle/>
          <a:p>
            <a:r>
              <a:rPr lang="en-GB" dirty="0"/>
              <a:t>Provided the a framework without tying down</a:t>
            </a:r>
            <a:br>
              <a:rPr lang="en-GB" dirty="0"/>
            </a:br>
            <a:endParaRPr lang="en-GB" dirty="0"/>
          </a:p>
          <a:p>
            <a:r>
              <a:rPr lang="en-GB" dirty="0"/>
              <a:t>Microsoft roadmap</a:t>
            </a:r>
            <a:endParaRPr lang="en-GB" dirty="0">
              <a:solidFill>
                <a:srgbClr val="001BA0"/>
              </a:solidFill>
            </a:endParaRPr>
          </a:p>
          <a:p>
            <a:endParaRPr lang="en-GB" dirty="0"/>
          </a:p>
          <a:p>
            <a:r>
              <a:rPr lang="en-GB" dirty="0"/>
              <a:t>Most of the work done via configuration</a:t>
            </a:r>
            <a:br>
              <a:rPr lang="en-GB" dirty="0"/>
            </a:br>
            <a:endParaRPr lang="en-GB" dirty="0"/>
          </a:p>
          <a:p>
            <a:r>
              <a:rPr lang="en-GB" dirty="0"/>
              <a:t>Sheer volume of resource</a:t>
            </a:r>
            <a:br>
              <a:rPr lang="en-GB" dirty="0"/>
            </a:br>
            <a:endParaRPr lang="en-GB" dirty="0"/>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586" y="5792986"/>
            <a:ext cx="1676400" cy="530352"/>
          </a:xfrm>
          <a:prstGeom prst="rect">
            <a:avLst/>
          </a:prstGeom>
        </p:spPr>
      </p:pic>
    </p:spTree>
    <p:extLst>
      <p:ext uri="{BB962C8B-B14F-4D97-AF65-F5344CB8AC3E}">
        <p14:creationId xmlns:p14="http://schemas.microsoft.com/office/powerpoint/2010/main" val="13431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Impact</a:t>
            </a:r>
          </a:p>
        </p:txBody>
      </p:sp>
      <p:graphicFrame>
        <p:nvGraphicFramePr>
          <p:cNvPr id="3" name="Chart 2"/>
          <p:cNvGraphicFramePr>
            <a:graphicFrameLocks/>
          </p:cNvGraphicFramePr>
          <p:nvPr>
            <p:extLst>
              <p:ext uri="{D42A27DB-BD31-4B8C-83A1-F6EECF244321}">
                <p14:modId xmlns:p14="http://schemas.microsoft.com/office/powerpoint/2010/main" val="1074545639"/>
              </p:ext>
            </p:extLst>
          </p:nvPr>
        </p:nvGraphicFramePr>
        <p:xfrm>
          <a:off x="0" y="1428750"/>
          <a:ext cx="12192000" cy="5429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305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1325563"/>
          </a:xfrm>
        </p:spPr>
        <p:txBody>
          <a:bodyPr/>
          <a:lstStyle/>
          <a:p>
            <a:r>
              <a:rPr lang="en-GB" dirty="0">
                <a:solidFill>
                  <a:srgbClr val="7030A0"/>
                </a:solidFill>
                <a:latin typeface="Segoe UI Light" panose="020B0502040204020203" pitchFamily="34" charset="0"/>
                <a:cs typeface="Segoe UI Light" panose="020B0502040204020203" pitchFamily="34" charset="0"/>
              </a:rPr>
              <a:t>The first 6 months</a:t>
            </a:r>
          </a:p>
        </p:txBody>
      </p:sp>
      <p:sp>
        <p:nvSpPr>
          <p:cNvPr id="3" name="Content Placeholder 2"/>
          <p:cNvSpPr>
            <a:spLocks noGrp="1"/>
          </p:cNvSpPr>
          <p:nvPr>
            <p:ph idx="1"/>
          </p:nvPr>
        </p:nvSpPr>
        <p:spPr/>
        <p:txBody>
          <a:bodyPr/>
          <a:lstStyle/>
          <a:p>
            <a:r>
              <a:rPr lang="en-GB" dirty="0"/>
              <a:t>7% increase in overall satisfaction</a:t>
            </a:r>
            <a:br>
              <a:rPr lang="en-GB" dirty="0"/>
            </a:br>
            <a:endParaRPr lang="en-GB" dirty="0"/>
          </a:p>
          <a:p>
            <a:r>
              <a:rPr lang="en-GB" dirty="0"/>
              <a:t>Enquiry handling shot up to 90%</a:t>
            </a:r>
            <a:br>
              <a:rPr lang="en-GB" dirty="0"/>
            </a:br>
            <a:endParaRPr lang="en-GB" dirty="0"/>
          </a:p>
          <a:p>
            <a:r>
              <a:rPr lang="en-GB" dirty="0"/>
              <a:t>43% decrease in complaints</a:t>
            </a:r>
            <a:br>
              <a:rPr lang="en-GB" dirty="0"/>
            </a:br>
            <a:endParaRPr lang="en-GB" dirty="0"/>
          </a:p>
          <a:p>
            <a:r>
              <a:rPr lang="en-GB" dirty="0"/>
              <a:t>3 spreadsheets killed! </a:t>
            </a:r>
            <a:br>
              <a:rPr lang="en-GB" dirty="0"/>
            </a:br>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586" y="5792986"/>
            <a:ext cx="1676400" cy="530352"/>
          </a:xfrm>
          <a:prstGeom prst="rect">
            <a:avLst/>
          </a:prstGeom>
        </p:spPr>
      </p:pic>
    </p:spTree>
    <p:extLst>
      <p:ext uri="{BB962C8B-B14F-4D97-AF65-F5344CB8AC3E}">
        <p14:creationId xmlns:p14="http://schemas.microsoft.com/office/powerpoint/2010/main" val="280032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1325563"/>
          </a:xfrm>
        </p:spPr>
        <p:txBody>
          <a:bodyPr/>
          <a:lstStyle/>
          <a:p>
            <a:r>
              <a:rPr lang="en-GB" dirty="0">
                <a:solidFill>
                  <a:srgbClr val="7030A0"/>
                </a:solidFill>
                <a:latin typeface="Segoe UI Light" panose="020B0502040204020203" pitchFamily="34" charset="0"/>
                <a:cs typeface="Segoe UI Light" panose="020B0502040204020203" pitchFamily="34" charset="0"/>
              </a:rPr>
              <a:t>What staff said</a:t>
            </a:r>
          </a:p>
        </p:txBody>
      </p:sp>
      <p:sp>
        <p:nvSpPr>
          <p:cNvPr id="3" name="Content Placeholder 2"/>
          <p:cNvSpPr>
            <a:spLocks noGrp="1"/>
          </p:cNvSpPr>
          <p:nvPr>
            <p:ph idx="1"/>
          </p:nvPr>
        </p:nvSpPr>
        <p:spPr/>
        <p:txBody>
          <a:bodyPr/>
          <a:lstStyle/>
          <a:p>
            <a:endParaRPr lang="en-GB" dirty="0"/>
          </a:p>
        </p:txBody>
      </p:sp>
      <p:sp>
        <p:nvSpPr>
          <p:cNvPr id="4" name="Oval Callout 3"/>
          <p:cNvSpPr/>
          <p:nvPr/>
        </p:nvSpPr>
        <p:spPr>
          <a:xfrm>
            <a:off x="703258" y="4484291"/>
            <a:ext cx="1692000" cy="936000"/>
          </a:xfrm>
          <a:prstGeom prst="wedgeEllipseCallout">
            <a:avLst/>
          </a:prstGeom>
          <a:solidFill>
            <a:srgbClr val="00B0F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lnSpc>
                <a:spcPct val="90000"/>
              </a:lnSpc>
            </a:pPr>
            <a:r>
              <a:rPr lang="en-GB" sz="1600" dirty="0">
                <a:latin typeface="Segoe UI" panose="020B0502040204020203" pitchFamily="34" charset="0"/>
                <a:ea typeface="Segoe UI" panose="020B0502040204020203" pitchFamily="34" charset="0"/>
                <a:cs typeface="Segoe UI" panose="020B0502040204020203" pitchFamily="34" charset="0"/>
              </a:rPr>
              <a:t>Its quicker</a:t>
            </a:r>
          </a:p>
        </p:txBody>
      </p:sp>
      <p:sp>
        <p:nvSpPr>
          <p:cNvPr id="5" name="Oval Callout 4"/>
          <p:cNvSpPr/>
          <p:nvPr/>
        </p:nvSpPr>
        <p:spPr>
          <a:xfrm>
            <a:off x="8458358" y="1729233"/>
            <a:ext cx="3096000" cy="1836000"/>
          </a:xfrm>
          <a:prstGeom prst="wedgeEllipseCallout">
            <a:avLst/>
          </a:prstGeom>
          <a:solidFill>
            <a:srgbClr val="00B0F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lnSpc>
                <a:spcPct val="90000"/>
              </a:lnSpc>
            </a:pPr>
            <a:r>
              <a:rPr lang="en-GB" sz="1600" dirty="0">
                <a:latin typeface="Segoe UI" panose="020B0502040204020203" pitchFamily="34" charset="0"/>
                <a:ea typeface="Segoe UI" panose="020B0502040204020203" pitchFamily="34" charset="0"/>
                <a:cs typeface="Segoe UI" panose="020B0502040204020203" pitchFamily="34" charset="0"/>
              </a:rPr>
              <a:t>Much quicker and more straightforward – no having to input details already held on the system, such as address, tenancy start date etc.  </a:t>
            </a:r>
            <a:r>
              <a:rPr lang="en-GB" sz="1600" dirty="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Oval Callout 5"/>
          <p:cNvSpPr/>
          <p:nvPr/>
        </p:nvSpPr>
        <p:spPr>
          <a:xfrm>
            <a:off x="9160358" y="4669215"/>
            <a:ext cx="1692000" cy="936000"/>
          </a:xfrm>
          <a:prstGeom prst="wedgeEllipseCallout">
            <a:avLst/>
          </a:prstGeom>
          <a:solidFill>
            <a:srgbClr val="00B0F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lnSpc>
                <a:spcPct val="90000"/>
              </a:lnSpc>
            </a:pPr>
            <a:r>
              <a:rPr lang="en-GB" sz="1600" dirty="0">
                <a:latin typeface="Segoe UI" panose="020B0502040204020203" pitchFamily="34" charset="0"/>
                <a:ea typeface="Segoe UI" panose="020B0502040204020203" pitchFamily="34" charset="0"/>
                <a:cs typeface="Segoe UI" panose="020B0502040204020203" pitchFamily="34" charset="0"/>
              </a:rPr>
              <a:t>Its reduced my emails</a:t>
            </a:r>
          </a:p>
        </p:txBody>
      </p:sp>
      <p:sp>
        <p:nvSpPr>
          <p:cNvPr id="7" name="Oval Callout 6"/>
          <p:cNvSpPr/>
          <p:nvPr/>
        </p:nvSpPr>
        <p:spPr>
          <a:xfrm>
            <a:off x="6572039" y="3630722"/>
            <a:ext cx="2556197" cy="1487532"/>
          </a:xfrm>
          <a:prstGeom prst="wedgeEllipseCallout">
            <a:avLst/>
          </a:prstGeom>
          <a:solidFill>
            <a:srgbClr val="00B0F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lnSpc>
                <a:spcPct val="90000"/>
              </a:lnSpc>
            </a:pPr>
            <a:r>
              <a:rPr lang="en-GB" sz="1600" dirty="0">
                <a:latin typeface="Segoe UI" panose="020B0502040204020203" pitchFamily="34" charset="0"/>
                <a:ea typeface="Segoe UI" panose="020B0502040204020203" pitchFamily="34" charset="0"/>
                <a:cs typeface="Segoe UI" panose="020B0502040204020203" pitchFamily="34" charset="0"/>
              </a:rPr>
              <a:t>It has made staff take ownership of their work and  has made people accountable</a:t>
            </a:r>
          </a:p>
        </p:txBody>
      </p:sp>
      <p:sp>
        <p:nvSpPr>
          <p:cNvPr id="8" name="Oval Callout 7"/>
          <p:cNvSpPr/>
          <p:nvPr/>
        </p:nvSpPr>
        <p:spPr>
          <a:xfrm>
            <a:off x="4494375" y="1659812"/>
            <a:ext cx="3132000" cy="1944000"/>
          </a:xfrm>
          <a:prstGeom prst="wedgeEllipseCallout">
            <a:avLst/>
          </a:prstGeom>
          <a:solidFill>
            <a:srgbClr val="00B0F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lnSpc>
                <a:spcPct val="90000"/>
              </a:lnSpc>
            </a:pPr>
            <a:r>
              <a:rPr lang="en-GB" sz="1600" dirty="0">
                <a:latin typeface="Segoe UI" panose="020B0502040204020203" pitchFamily="34" charset="0"/>
                <a:ea typeface="Segoe UI" panose="020B0502040204020203" pitchFamily="34" charset="0"/>
                <a:cs typeface="Segoe UI" panose="020B0502040204020203" pitchFamily="34" charset="0"/>
              </a:rPr>
              <a:t>It has made the Customer Service Advisor job much easier as they can now see previous interactions and who is dealing a particular issue</a:t>
            </a:r>
          </a:p>
        </p:txBody>
      </p:sp>
      <p:sp>
        <p:nvSpPr>
          <p:cNvPr id="9" name="Oval Callout 8"/>
          <p:cNvSpPr/>
          <p:nvPr/>
        </p:nvSpPr>
        <p:spPr>
          <a:xfrm>
            <a:off x="694950" y="1777196"/>
            <a:ext cx="3204000" cy="2088000"/>
          </a:xfrm>
          <a:prstGeom prst="wedgeEllipseCallout">
            <a:avLst/>
          </a:prstGeom>
          <a:solidFill>
            <a:srgbClr val="00B0F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lnSpc>
                <a:spcPct val="90000"/>
              </a:lnSpc>
            </a:pPr>
            <a:r>
              <a:rPr lang="en-GB" sz="1600" dirty="0">
                <a:latin typeface="Segoe UI" panose="020B0502040204020203" pitchFamily="34" charset="0"/>
                <a:ea typeface="Segoe UI" panose="020B0502040204020203" pitchFamily="34" charset="0"/>
                <a:cs typeface="Segoe UI" panose="020B0502040204020203" pitchFamily="34" charset="0"/>
              </a:rPr>
              <a:t>CRM has created transparency amongst the Neighbourhood Housing Managers workload and helped me to understand the and the quality of their response</a:t>
            </a:r>
          </a:p>
        </p:txBody>
      </p:sp>
      <p:sp>
        <p:nvSpPr>
          <p:cNvPr id="10" name="Oval Callout 9"/>
          <p:cNvSpPr/>
          <p:nvPr/>
        </p:nvSpPr>
        <p:spPr>
          <a:xfrm>
            <a:off x="2763526" y="3966776"/>
            <a:ext cx="3708000" cy="2376000"/>
          </a:xfrm>
          <a:prstGeom prst="wedgeEllipseCallout">
            <a:avLst/>
          </a:prstGeom>
          <a:solidFill>
            <a:srgbClr val="00B0F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tIns="34290" rIns="36000" bIns="34290" rtlCol="0" anchor="ctr"/>
          <a:lstStyle/>
          <a:p>
            <a:pPr algn="ctr">
              <a:lnSpc>
                <a:spcPct val="90000"/>
              </a:lnSpc>
            </a:pPr>
            <a:r>
              <a:rPr lang="en-GB" sz="1600" dirty="0">
                <a:latin typeface="Segoe UI" panose="020B0502040204020203" pitchFamily="34" charset="0"/>
                <a:ea typeface="Segoe UI" panose="020B0502040204020203" pitchFamily="34" charset="0"/>
                <a:cs typeface="Segoe UI" panose="020B0502040204020203" pitchFamily="34" charset="0"/>
              </a:rPr>
              <a:t>CRM will enable me to allocate workload effectively and the workflows that are being designed into the system will also help me standardise our response to ensure consistency of service</a:t>
            </a:r>
          </a:p>
        </p:txBody>
      </p:sp>
    </p:spTree>
    <p:extLst>
      <p:ext uri="{BB962C8B-B14F-4D97-AF65-F5344CB8AC3E}">
        <p14:creationId xmlns:p14="http://schemas.microsoft.com/office/powerpoint/2010/main" val="231782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7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75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grpId="0" nodeType="afterEffect">
                                  <p:stCondLst>
                                    <p:cond delay="75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75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grpId="0" nodeType="afterEffect">
                                  <p:stCondLst>
                                    <p:cond delay="75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1325563"/>
          </a:xfrm>
        </p:spPr>
        <p:txBody>
          <a:bodyPr/>
          <a:lstStyle/>
          <a:p>
            <a:r>
              <a:rPr lang="en-GB" dirty="0">
                <a:solidFill>
                  <a:srgbClr val="7030A0"/>
                </a:solidFill>
                <a:latin typeface="Segoe UI Light" panose="020B0502040204020203" pitchFamily="34" charset="0"/>
                <a:cs typeface="Segoe UI Light" panose="020B0502040204020203" pitchFamily="34" charset="0"/>
              </a:rPr>
              <a:t>Approach</a:t>
            </a:r>
          </a:p>
        </p:txBody>
      </p:sp>
      <p:sp>
        <p:nvSpPr>
          <p:cNvPr id="3" name="Content Placeholder 2"/>
          <p:cNvSpPr>
            <a:spLocks noGrp="1"/>
          </p:cNvSpPr>
          <p:nvPr>
            <p:ph idx="1"/>
          </p:nvPr>
        </p:nvSpPr>
        <p:spPr/>
        <p:txBody>
          <a:bodyPr>
            <a:normAutofit fontScale="92500" lnSpcReduction="10000"/>
          </a:bodyPr>
          <a:lstStyle/>
          <a:p>
            <a:r>
              <a:rPr lang="en-GB" dirty="0"/>
              <a:t>Big ideas, small projects</a:t>
            </a:r>
            <a:br>
              <a:rPr lang="en-GB" dirty="0"/>
            </a:br>
            <a:endParaRPr lang="en-GB" dirty="0"/>
          </a:p>
          <a:p>
            <a:r>
              <a:rPr lang="en-GB" dirty="0"/>
              <a:t>New process/functionality dropped every 6/9 weeks</a:t>
            </a:r>
            <a:br>
              <a:rPr lang="en-GB" dirty="0"/>
            </a:br>
            <a:endParaRPr lang="en-GB" dirty="0"/>
          </a:p>
          <a:p>
            <a:r>
              <a:rPr lang="en-GB" dirty="0"/>
              <a:t>Small collaborative groups </a:t>
            </a:r>
            <a:br>
              <a:rPr lang="en-GB" dirty="0"/>
            </a:br>
            <a:endParaRPr lang="en-GB" dirty="0"/>
          </a:p>
          <a:p>
            <a:r>
              <a:rPr lang="en-GB" dirty="0"/>
              <a:t>Communicate</a:t>
            </a:r>
            <a:br>
              <a:rPr lang="en-GB" dirty="0"/>
            </a:br>
            <a:br>
              <a:rPr lang="en-GB" dirty="0"/>
            </a:br>
            <a:endParaRPr lang="en-GB" dirty="0"/>
          </a:p>
          <a:p>
            <a:pPr marL="0" indent="0">
              <a:buNone/>
            </a:pPr>
            <a:br>
              <a:rPr lang="en-GB" dirty="0"/>
            </a:br>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586" y="5792986"/>
            <a:ext cx="1676400" cy="530352"/>
          </a:xfrm>
          <a:prstGeom prst="rect">
            <a:avLst/>
          </a:prstGeom>
        </p:spPr>
      </p:pic>
    </p:spTree>
    <p:extLst>
      <p:ext uri="{BB962C8B-B14F-4D97-AF65-F5344CB8AC3E}">
        <p14:creationId xmlns:p14="http://schemas.microsoft.com/office/powerpoint/2010/main" val="187853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330</Words>
  <Application>Microsoft Office PowerPoint</Application>
  <PresentationFormat>Widescreen</PresentationFormat>
  <Paragraphs>68</Paragraphs>
  <Slides>12</Slides>
  <Notes>12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Century Gothic</vt:lpstr>
      <vt:lpstr>Segoe UI</vt:lpstr>
      <vt:lpstr>Segoe UI Light</vt:lpstr>
      <vt:lpstr>Wingdings</vt:lpstr>
      <vt:lpstr>1_Office Theme</vt:lpstr>
      <vt:lpstr> Customer Showcase: Town &amp; Country Housing Group</vt:lpstr>
      <vt:lpstr>Who are Town &amp; Country</vt:lpstr>
      <vt:lpstr>Why CRM</vt:lpstr>
      <vt:lpstr>So why Dynamics CRM</vt:lpstr>
      <vt:lpstr>So why Dynamics CRM</vt:lpstr>
      <vt:lpstr>Impact</vt:lpstr>
      <vt:lpstr>The first 6 months</vt:lpstr>
      <vt:lpstr>What staff said</vt:lpstr>
      <vt:lpstr>Approach</vt:lpstr>
      <vt:lpstr>This year so far</vt:lpstr>
      <vt:lpstr>What's to come</vt:lpstr>
      <vt:lpstr>       jamie.barker@Optevia.com  07930279853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Tec 6th June</dc:title>
  <dc:creator>Jamie Barker</dc:creator>
  <cp:lastModifiedBy>Fiona Phelps</cp:lastModifiedBy>
  <cp:revision>48</cp:revision>
  <dcterms:created xsi:type="dcterms:W3CDTF">2016-06-14T15:22:01Z</dcterms:created>
  <dcterms:modified xsi:type="dcterms:W3CDTF">2016-07-15T10:01:56Z</dcterms:modified>
</cp:coreProperties>
</file>