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8" r:id="rId2"/>
    <p:sldId id="269" r:id="rId3"/>
    <p:sldId id="270" r:id="rId4"/>
    <p:sldId id="257" r:id="rId5"/>
    <p:sldId id="262" r:id="rId6"/>
    <p:sldId id="263" r:id="rId7"/>
    <p:sldId id="264" r:id="rId8"/>
    <p:sldId id="265" r:id="rId9"/>
    <p:sldId id="266" r:id="rId10"/>
    <p:sldId id="260" r:id="rId11"/>
    <p:sldId id="261" r:id="rId12"/>
    <p:sldId id="267" r:id="rId13"/>
    <p:sldId id="268"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9F56"/>
    <a:srgbClr val="055AA7"/>
    <a:srgbClr val="055EAF"/>
    <a:srgbClr val="0564B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97" autoAdjust="0"/>
    <p:restoredTop sz="56800" autoAdjust="0"/>
  </p:normalViewPr>
  <p:slideViewPr>
    <p:cSldViewPr>
      <p:cViewPr varScale="1">
        <p:scale>
          <a:sx n="65" d="100"/>
          <a:sy n="65" d="100"/>
        </p:scale>
        <p:origin x="-2964"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A3D886B-6B7B-4324-9482-15DE2AE107C4}" type="datetimeFigureOut">
              <a:rPr lang="en-GB" smtClean="0"/>
              <a:t>23/09/2016</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10DE67C-AC04-40A5-A286-C776DF480CD7}" type="slidenum">
              <a:rPr lang="en-GB" smtClean="0"/>
              <a:t>‹#›</a:t>
            </a:fld>
            <a:endParaRPr lang="en-GB"/>
          </a:p>
        </p:txBody>
      </p:sp>
    </p:spTree>
    <p:extLst>
      <p:ext uri="{BB962C8B-B14F-4D97-AF65-F5344CB8AC3E}">
        <p14:creationId xmlns:p14="http://schemas.microsoft.com/office/powerpoint/2010/main" val="15562556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10DE67C-AC04-40A5-A286-C776DF480CD7}" type="slidenum">
              <a:rPr lang="en-GB" smtClean="0"/>
              <a:t>1</a:t>
            </a:fld>
            <a:endParaRPr lang="en-GB"/>
          </a:p>
        </p:txBody>
      </p:sp>
    </p:spTree>
    <p:extLst>
      <p:ext uri="{BB962C8B-B14F-4D97-AF65-F5344CB8AC3E}">
        <p14:creationId xmlns:p14="http://schemas.microsoft.com/office/powerpoint/2010/main" val="13132497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Multiple</a:t>
            </a:r>
            <a:r>
              <a:rPr lang="en-GB" baseline="0" dirty="0" smtClean="0"/>
              <a:t> </a:t>
            </a:r>
            <a:r>
              <a:rPr lang="en-GB" baseline="0" dirty="0"/>
              <a:t>systems</a:t>
            </a:r>
          </a:p>
          <a:p>
            <a:endParaRPr lang="en-GB" baseline="0" dirty="0"/>
          </a:p>
          <a:p>
            <a:r>
              <a:rPr lang="en-GB" baseline="0" dirty="0"/>
              <a:t>Data re-keying </a:t>
            </a:r>
            <a:r>
              <a:rPr lang="en-GB" baseline="0" dirty="0" smtClean="0"/>
              <a:t>(some </a:t>
            </a:r>
            <a:r>
              <a:rPr lang="en-GB" baseline="0" dirty="0"/>
              <a:t>cutting and pasting at least)</a:t>
            </a:r>
          </a:p>
          <a:p>
            <a:endParaRPr lang="en-GB" baseline="0" dirty="0"/>
          </a:p>
          <a:p>
            <a:r>
              <a:rPr lang="en-GB" baseline="0" dirty="0"/>
              <a:t>Disparate systems with vastly different interfaces</a:t>
            </a:r>
          </a:p>
          <a:p>
            <a:endParaRPr lang="en-GB" baseline="0" dirty="0"/>
          </a:p>
          <a:p>
            <a:r>
              <a:rPr lang="en-GB" baseline="0" dirty="0"/>
              <a:t>3</a:t>
            </a:r>
            <a:r>
              <a:rPr lang="en-GB" baseline="30000" dirty="0"/>
              <a:t>rd</a:t>
            </a:r>
            <a:r>
              <a:rPr lang="en-GB" baseline="0" dirty="0"/>
              <a:t> Party systems</a:t>
            </a:r>
          </a:p>
          <a:p>
            <a:endParaRPr lang="en-GB" baseline="0" dirty="0"/>
          </a:p>
          <a:p>
            <a:r>
              <a:rPr lang="en-GB" baseline="0" dirty="0"/>
              <a:t>Lengthy complex process which affects customer experience</a:t>
            </a:r>
          </a:p>
          <a:p>
            <a:endParaRPr lang="en-GB" baseline="0" dirty="0"/>
          </a:p>
          <a:p>
            <a:r>
              <a:rPr lang="en-GB" baseline="0" dirty="0"/>
              <a:t>Difficult to digitise given the number of systems involved</a:t>
            </a:r>
            <a:endParaRPr lang="en-GB" dirty="0"/>
          </a:p>
        </p:txBody>
      </p:sp>
      <p:sp>
        <p:nvSpPr>
          <p:cNvPr id="4" name="Slide Number Placeholder 3"/>
          <p:cNvSpPr>
            <a:spLocks noGrp="1"/>
          </p:cNvSpPr>
          <p:nvPr>
            <p:ph type="sldNum" sz="quarter" idx="10"/>
          </p:nvPr>
        </p:nvSpPr>
        <p:spPr/>
        <p:txBody>
          <a:bodyPr/>
          <a:lstStyle/>
          <a:p>
            <a:fld id="{310DE67C-AC04-40A5-A286-C776DF480CD7}" type="slidenum">
              <a:rPr lang="en-GB" smtClean="0"/>
              <a:t>10</a:t>
            </a:fld>
            <a:endParaRPr lang="en-GB"/>
          </a:p>
        </p:txBody>
      </p:sp>
    </p:spTree>
    <p:extLst>
      <p:ext uri="{BB962C8B-B14F-4D97-AF65-F5344CB8AC3E}">
        <p14:creationId xmlns:p14="http://schemas.microsoft.com/office/powerpoint/2010/main" val="15256897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Dynamics </a:t>
            </a:r>
            <a:r>
              <a:rPr lang="en-GB" dirty="0"/>
              <a:t>becomes the wrapper for multiple complex systems</a:t>
            </a:r>
          </a:p>
          <a:p>
            <a:endParaRPr lang="en-GB" dirty="0"/>
          </a:p>
          <a:p>
            <a:r>
              <a:rPr lang="en-GB" dirty="0"/>
              <a:t>Consistent user</a:t>
            </a:r>
            <a:r>
              <a:rPr lang="en-GB" baseline="0" dirty="0"/>
              <a:t> experience</a:t>
            </a:r>
          </a:p>
          <a:p>
            <a:endParaRPr lang="en-GB" baseline="0" dirty="0"/>
          </a:p>
          <a:p>
            <a:r>
              <a:rPr lang="en-GB" baseline="0" dirty="0"/>
              <a:t>Data integrity</a:t>
            </a:r>
          </a:p>
          <a:p>
            <a:endParaRPr lang="en-GB" baseline="0" dirty="0"/>
          </a:p>
          <a:p>
            <a:r>
              <a:rPr lang="en-GB" baseline="0" dirty="0"/>
              <a:t>Automation of data flow</a:t>
            </a:r>
          </a:p>
          <a:p>
            <a:endParaRPr lang="en-GB" baseline="0" dirty="0"/>
          </a:p>
          <a:p>
            <a:r>
              <a:rPr lang="en-GB" baseline="0" dirty="0"/>
              <a:t>Seamless experience for agent and customer</a:t>
            </a:r>
          </a:p>
          <a:p>
            <a:endParaRPr lang="en-GB" baseline="0" dirty="0"/>
          </a:p>
          <a:p>
            <a:r>
              <a:rPr lang="en-GB" baseline="0" dirty="0"/>
              <a:t>Easier to digitise as Dynamics will be integration </a:t>
            </a:r>
            <a:r>
              <a:rPr lang="en-GB" baseline="0" dirty="0" smtClean="0"/>
              <a:t>point</a:t>
            </a:r>
          </a:p>
          <a:p>
            <a:endParaRPr lang="en-GB" baseline="0" dirty="0" smtClean="0"/>
          </a:p>
          <a:p>
            <a:r>
              <a:rPr lang="en-GB" baseline="0" dirty="0" smtClean="0"/>
              <a:t>We have great agility, it will support the rest of our transformation.</a:t>
            </a:r>
            <a:endParaRPr lang="en-GB" baseline="0" dirty="0"/>
          </a:p>
        </p:txBody>
      </p:sp>
      <p:sp>
        <p:nvSpPr>
          <p:cNvPr id="4" name="Slide Number Placeholder 3"/>
          <p:cNvSpPr>
            <a:spLocks noGrp="1"/>
          </p:cNvSpPr>
          <p:nvPr>
            <p:ph type="sldNum" sz="quarter" idx="10"/>
          </p:nvPr>
        </p:nvSpPr>
        <p:spPr/>
        <p:txBody>
          <a:bodyPr/>
          <a:lstStyle/>
          <a:p>
            <a:fld id="{310DE67C-AC04-40A5-A286-C776DF480CD7}" type="slidenum">
              <a:rPr lang="en-GB" smtClean="0"/>
              <a:t>11</a:t>
            </a:fld>
            <a:endParaRPr lang="en-GB"/>
          </a:p>
        </p:txBody>
      </p:sp>
    </p:spTree>
    <p:extLst>
      <p:ext uri="{BB962C8B-B14F-4D97-AF65-F5344CB8AC3E}">
        <p14:creationId xmlns:p14="http://schemas.microsoft.com/office/powerpoint/2010/main" val="8134024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Mobile </a:t>
            </a:r>
            <a:r>
              <a:rPr lang="en-GB" dirty="0"/>
              <a:t>– 2016, </a:t>
            </a:r>
            <a:r>
              <a:rPr lang="en-GB" dirty="0" err="1"/>
              <a:t>ipad</a:t>
            </a:r>
            <a:r>
              <a:rPr lang="en-GB" dirty="0"/>
              <a:t>, </a:t>
            </a:r>
            <a:r>
              <a:rPr lang="en-GB" dirty="0" err="1"/>
              <a:t>iphone</a:t>
            </a:r>
            <a:r>
              <a:rPr lang="en-GB" dirty="0"/>
              <a:t>, website/apps</a:t>
            </a:r>
          </a:p>
          <a:p>
            <a:r>
              <a:rPr lang="en-GB" dirty="0"/>
              <a:t>Contact centre,</a:t>
            </a:r>
            <a:r>
              <a:rPr lang="en-GB" baseline="0" dirty="0"/>
              <a:t> integration of multiple channels and storing of interactions</a:t>
            </a:r>
          </a:p>
          <a:p>
            <a:r>
              <a:rPr lang="en-GB" baseline="0" dirty="0"/>
              <a:t>Process re-engineering across the business as a result of CRM project. New business ideas supported in CRM</a:t>
            </a:r>
          </a:p>
          <a:p>
            <a:r>
              <a:rPr lang="en-GB" baseline="0" dirty="0"/>
              <a:t>Smaller more focussed steering group post go-live, super users represented and ideas discussed and timetabled</a:t>
            </a:r>
          </a:p>
          <a:p>
            <a:r>
              <a:rPr lang="en-GB" baseline="0" dirty="0"/>
              <a:t>Roadmap to 2017 with 4-6 significant </a:t>
            </a:r>
            <a:r>
              <a:rPr lang="en-GB" baseline="0" dirty="0" smtClean="0"/>
              <a:t>milestones</a:t>
            </a:r>
          </a:p>
          <a:p>
            <a:r>
              <a:rPr lang="en-GB" baseline="0" dirty="0" smtClean="0"/>
              <a:t>Website and Mobile </a:t>
            </a:r>
            <a:r>
              <a:rPr lang="en-GB" baseline="0" dirty="0" smtClean="0"/>
              <a:t>application</a:t>
            </a:r>
          </a:p>
          <a:p>
            <a:endParaRPr lang="en-GB" baseline="0" dirty="0"/>
          </a:p>
          <a:p>
            <a:r>
              <a:rPr lang="en-GB" b="1" i="1" baseline="0" dirty="0"/>
              <a:t>Art of </a:t>
            </a:r>
            <a:r>
              <a:rPr lang="en-GB" b="1" i="1" baseline="0" dirty="0" smtClean="0"/>
              <a:t>possible – technologies</a:t>
            </a:r>
          </a:p>
          <a:p>
            <a:r>
              <a:rPr lang="en-GB" baseline="0" dirty="0" smtClean="0"/>
              <a:t>Foundation </a:t>
            </a:r>
            <a:r>
              <a:rPr lang="en-GB" baseline="0" dirty="0"/>
              <a:t>of our digital strategy, fantastic toolkit and we see it being the future of our internal systems for our users to provide a seamless experience with access to great data and ultimately to provide the best and most efficient customer experience we can.</a:t>
            </a:r>
            <a:endParaRPr lang="en-GB" dirty="0"/>
          </a:p>
        </p:txBody>
      </p:sp>
      <p:sp>
        <p:nvSpPr>
          <p:cNvPr id="4" name="Slide Number Placeholder 3"/>
          <p:cNvSpPr>
            <a:spLocks noGrp="1"/>
          </p:cNvSpPr>
          <p:nvPr>
            <p:ph type="sldNum" sz="quarter" idx="10"/>
          </p:nvPr>
        </p:nvSpPr>
        <p:spPr/>
        <p:txBody>
          <a:bodyPr/>
          <a:lstStyle/>
          <a:p>
            <a:fld id="{310DE67C-AC04-40A5-A286-C776DF480CD7}" type="slidenum">
              <a:rPr lang="en-GB" smtClean="0"/>
              <a:t>12</a:t>
            </a:fld>
            <a:endParaRPr lang="en-GB"/>
          </a:p>
        </p:txBody>
      </p:sp>
    </p:spTree>
    <p:extLst>
      <p:ext uri="{BB962C8B-B14F-4D97-AF65-F5344CB8AC3E}">
        <p14:creationId xmlns:p14="http://schemas.microsoft.com/office/powerpoint/2010/main" val="32314975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sym typeface="Wingdings" panose="05000000000000000000" pitchFamily="2" charset="2"/>
            </a:endParaRPr>
          </a:p>
        </p:txBody>
      </p:sp>
      <p:sp>
        <p:nvSpPr>
          <p:cNvPr id="4" name="Slide Number Placeholder 3"/>
          <p:cNvSpPr>
            <a:spLocks noGrp="1"/>
          </p:cNvSpPr>
          <p:nvPr>
            <p:ph type="sldNum" sz="quarter" idx="10"/>
          </p:nvPr>
        </p:nvSpPr>
        <p:spPr/>
        <p:txBody>
          <a:bodyPr/>
          <a:lstStyle/>
          <a:p>
            <a:fld id="{310DE67C-AC04-40A5-A286-C776DF480CD7}" type="slidenum">
              <a:rPr lang="en-GB" smtClean="0"/>
              <a:t>13</a:t>
            </a:fld>
            <a:endParaRPr lang="en-GB"/>
          </a:p>
        </p:txBody>
      </p:sp>
    </p:spTree>
    <p:extLst>
      <p:ext uri="{BB962C8B-B14F-4D97-AF65-F5344CB8AC3E}">
        <p14:creationId xmlns:p14="http://schemas.microsoft.com/office/powerpoint/2010/main" val="22134999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r>
              <a:rPr lang="en-GB" sz="1200" dirty="0" smtClean="0">
                <a:latin typeface="Arial" panose="020B0604020202020204" pitchFamily="34" charset="0"/>
                <a:cs typeface="Arial" panose="020B0604020202020204" pitchFamily="34" charset="0"/>
              </a:rPr>
              <a:t>“Uber, the world’s largest taxi company, owns no vehicles. Facebook, the world’s most popular media owner, creates no content. Alibaba, the most valuable retailer, has no inventory. And Airbnb, the world’s largest accommodation provider, owns no real estate. Something interesting is happening.” </a:t>
            </a:r>
          </a:p>
          <a:p>
            <a:pPr>
              <a:lnSpc>
                <a:spcPct val="150000"/>
              </a:lnSpc>
            </a:pPr>
            <a:endParaRPr lang="en-GB" sz="1200" dirty="0" smtClean="0">
              <a:latin typeface="Arial" panose="020B0604020202020204" pitchFamily="34" charset="0"/>
              <a:cs typeface="Arial" panose="020B0604020202020204" pitchFamily="34" charset="0"/>
            </a:endParaRPr>
          </a:p>
          <a:p>
            <a:pPr>
              <a:lnSpc>
                <a:spcPct val="150000"/>
              </a:lnSpc>
            </a:pPr>
            <a:r>
              <a:rPr lang="en-GB" sz="1200" dirty="0" smtClean="0">
                <a:latin typeface="Arial" panose="020B0604020202020204" pitchFamily="34" charset="0"/>
                <a:cs typeface="Arial" panose="020B0604020202020204" pitchFamily="34" charset="0"/>
              </a:rPr>
              <a:t>(Tom Goodwin, Senior Vice President of Strategy and Innovation at Havas Media)</a:t>
            </a:r>
          </a:p>
          <a:p>
            <a:pPr>
              <a:lnSpc>
                <a:spcPct val="150000"/>
              </a:lnSpc>
            </a:pPr>
            <a:endParaRPr lang="en-GB" sz="1200" dirty="0" smtClean="0">
              <a:latin typeface="Arial" panose="020B0604020202020204" pitchFamily="34" charset="0"/>
              <a:cs typeface="Arial" panose="020B0604020202020204" pitchFamily="34" charset="0"/>
            </a:endParaRPr>
          </a:p>
          <a:p>
            <a:pPr>
              <a:lnSpc>
                <a:spcPct val="150000"/>
              </a:lnSpc>
            </a:pPr>
            <a:r>
              <a:rPr lang="en-GB" sz="1200" dirty="0" smtClean="0">
                <a:latin typeface="Arial" panose="020B0604020202020204" pitchFamily="34" charset="0"/>
                <a:cs typeface="Arial" panose="020B0604020202020204" pitchFamily="34" charset="0"/>
              </a:rPr>
              <a:t>Digital disruption is real, is happening now, and is fundamentally changing the way organizations will compete in decades to come. There has never been time of greater promise, or greater peril. Those that don’t transform now will quickly face mass extinction.</a:t>
            </a:r>
          </a:p>
          <a:p>
            <a:pPr>
              <a:lnSpc>
                <a:spcPct val="150000"/>
              </a:lnSpc>
            </a:pPr>
            <a:endParaRPr lang="en-GB" sz="1200" dirty="0" smtClean="0">
              <a:latin typeface="Arial" panose="020B0604020202020204" pitchFamily="34" charset="0"/>
              <a:cs typeface="Arial" panose="020B0604020202020204" pitchFamily="34" charset="0"/>
            </a:endParaRPr>
          </a:p>
          <a:p>
            <a:pPr>
              <a:lnSpc>
                <a:spcPct val="150000"/>
              </a:lnSpc>
            </a:pPr>
            <a:r>
              <a:rPr lang="en-GB" sz="1200" dirty="0" smtClean="0">
                <a:latin typeface="Arial" panose="020B0604020202020204" pitchFamily="34" charset="0"/>
                <a:cs typeface="Arial" panose="020B0604020202020204" pitchFamily="34" charset="0"/>
              </a:rPr>
              <a:t>(Doug Connor,</a:t>
            </a:r>
            <a:r>
              <a:rPr lang="en-GB" sz="1200" baseline="0" dirty="0" smtClean="0">
                <a:latin typeface="Arial" panose="020B0604020202020204" pitchFamily="34" charset="0"/>
                <a:cs typeface="Arial" panose="020B0604020202020204" pitchFamily="34" charset="0"/>
              </a:rPr>
              <a:t> </a:t>
            </a:r>
            <a:r>
              <a:rPr lang="en-GB" sz="1200" dirty="0" smtClean="0">
                <a:latin typeface="Arial" panose="020B0604020202020204" pitchFamily="34" charset="0"/>
                <a:cs typeface="Arial" panose="020B0604020202020204" pitchFamily="34" charset="0"/>
              </a:rPr>
              <a:t>Global Vice President for Digital Transformation at SAP)</a:t>
            </a:r>
          </a:p>
        </p:txBody>
      </p:sp>
      <p:sp>
        <p:nvSpPr>
          <p:cNvPr id="4" name="Slide Number Placeholder 3"/>
          <p:cNvSpPr>
            <a:spLocks noGrp="1"/>
          </p:cNvSpPr>
          <p:nvPr>
            <p:ph type="sldNum" sz="quarter" idx="10"/>
          </p:nvPr>
        </p:nvSpPr>
        <p:spPr/>
        <p:txBody>
          <a:bodyPr/>
          <a:lstStyle/>
          <a:p>
            <a:fld id="{310DE67C-AC04-40A5-A286-C776DF480CD7}" type="slidenum">
              <a:rPr lang="en-GB" smtClean="0"/>
              <a:t>2</a:t>
            </a:fld>
            <a:endParaRPr lang="en-GB"/>
          </a:p>
        </p:txBody>
      </p:sp>
    </p:spTree>
    <p:extLst>
      <p:ext uri="{BB962C8B-B14F-4D97-AF65-F5344CB8AC3E}">
        <p14:creationId xmlns:p14="http://schemas.microsoft.com/office/powerpoint/2010/main" val="18003363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Why?</a:t>
            </a:r>
          </a:p>
          <a:p>
            <a:endParaRPr lang="en-GB" dirty="0" smtClean="0"/>
          </a:p>
          <a:p>
            <a:r>
              <a:rPr lang="en-GB" baseline="0" dirty="0" smtClean="0"/>
              <a:t>What </a:t>
            </a:r>
            <a:r>
              <a:rPr lang="en-GB" baseline="0" dirty="0" smtClean="0"/>
              <a:t>is o</a:t>
            </a:r>
            <a:r>
              <a:rPr lang="en-GB" dirty="0" smtClean="0"/>
              <a:t>ur</a:t>
            </a:r>
            <a:r>
              <a:rPr lang="en-GB" baseline="0" dirty="0" smtClean="0"/>
              <a:t> business strategy?</a:t>
            </a:r>
          </a:p>
          <a:p>
            <a:r>
              <a:rPr lang="en-GB" baseline="0" dirty="0" smtClean="0"/>
              <a:t>Where are we lacking?</a:t>
            </a:r>
          </a:p>
          <a:p>
            <a:r>
              <a:rPr lang="en-GB" baseline="0" dirty="0" smtClean="0"/>
              <a:t>What can we do better?</a:t>
            </a:r>
          </a:p>
          <a:p>
            <a:r>
              <a:rPr lang="en-GB" baseline="0" dirty="0" smtClean="0"/>
              <a:t>Strengths?</a:t>
            </a:r>
          </a:p>
          <a:p>
            <a:r>
              <a:rPr lang="en-GB" baseline="0" dirty="0" smtClean="0"/>
              <a:t>Weaknesses?</a:t>
            </a:r>
          </a:p>
          <a:p>
            <a:r>
              <a:rPr lang="en-GB" baseline="0" dirty="0" smtClean="0"/>
              <a:t>Opportunities?</a:t>
            </a:r>
          </a:p>
          <a:p>
            <a:r>
              <a:rPr lang="en-GB" baseline="0" dirty="0" smtClean="0"/>
              <a:t>Threats?</a:t>
            </a:r>
          </a:p>
          <a:p>
            <a:r>
              <a:rPr lang="en-GB" baseline="0" dirty="0" smtClean="0"/>
              <a:t>Where can we add </a:t>
            </a:r>
            <a:r>
              <a:rPr lang="en-GB" baseline="0" dirty="0" smtClean="0"/>
              <a:t>Value?</a:t>
            </a: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Never </a:t>
            </a:r>
            <a:r>
              <a:rPr lang="en-GB" sz="1200" b="0" i="0" u="none" strike="noStrike" kern="1200" baseline="0" dirty="0" smtClean="0">
                <a:solidFill>
                  <a:schemeClr val="tx1"/>
                </a:solidFill>
                <a:latin typeface="+mn-lt"/>
                <a:ea typeface="+mn-ea"/>
                <a:cs typeface="+mn-cs"/>
              </a:rPr>
              <a:t>before have customers been more empowered, knowledgeable and connected. Driven by heightened customer expectations and demands, companies worldwide have realised that, in order to remain competitive, they must focus their time, energy and investment on improving and maintaining the quality of the experiences they offer their customers. This global movement is what Forrester Research has dubbed the ‘Age of the Customer’  - </a:t>
            </a:r>
            <a:r>
              <a:rPr lang="en-GB" sz="1200" b="0" i="1" u="none" strike="noStrike" kern="1200" baseline="0" dirty="0" smtClean="0">
                <a:solidFill>
                  <a:schemeClr val="tx1"/>
                </a:solidFill>
                <a:latin typeface="+mn-lt"/>
                <a:ea typeface="+mn-ea"/>
                <a:cs typeface="+mn-cs"/>
              </a:rPr>
              <a:t>Brilliant Noise  (Marketing Firm, Brighton)</a:t>
            </a:r>
            <a:endParaRPr lang="en-GB" baseline="0" dirty="0" smtClean="0"/>
          </a:p>
          <a:p>
            <a:endParaRPr lang="en-GB" baseline="0" dirty="0" smtClean="0"/>
          </a:p>
          <a:p>
            <a:r>
              <a:rPr lang="en-GB" baseline="0" dirty="0" smtClean="0"/>
              <a:t>Our Mission Statement ‘To bring an end to housing need</a:t>
            </a:r>
            <a:r>
              <a:rPr lang="en-GB" baseline="0" dirty="0" smtClean="0"/>
              <a:t>.</a:t>
            </a:r>
          </a:p>
          <a:p>
            <a:endParaRPr lang="en-GB" baseline="0" dirty="0" smtClean="0"/>
          </a:p>
          <a:p>
            <a:endParaRPr lang="en-GB" baseline="0" dirty="0" smtClean="0"/>
          </a:p>
          <a:p>
            <a:r>
              <a:rPr lang="en-GB" b="1" baseline="0" dirty="0" smtClean="0"/>
              <a:t>What?</a:t>
            </a:r>
          </a:p>
          <a:p>
            <a:endParaRPr lang="en-GB" baseline="0" dirty="0" smtClean="0"/>
          </a:p>
          <a:p>
            <a:r>
              <a:rPr lang="en-GB" sz="1200" b="0" i="0" u="none" strike="noStrike" kern="1200" baseline="0" dirty="0" smtClean="0">
                <a:solidFill>
                  <a:schemeClr val="tx1"/>
                </a:solidFill>
                <a:latin typeface="+mn-lt"/>
                <a:ea typeface="+mn-ea"/>
                <a:cs typeface="+mn-cs"/>
              </a:rPr>
              <a:t>According </a:t>
            </a:r>
            <a:r>
              <a:rPr lang="en-GB" sz="1200" b="0" i="0" u="none" strike="noStrike" kern="1200" baseline="0" dirty="0" smtClean="0">
                <a:solidFill>
                  <a:schemeClr val="tx1"/>
                </a:solidFill>
                <a:latin typeface="+mn-lt"/>
                <a:ea typeface="+mn-ea"/>
                <a:cs typeface="+mn-cs"/>
              </a:rPr>
              <a:t>to a survey conducted by the Global </a:t>
            </a:r>
            <a:r>
              <a:rPr lang="en-GB" sz="1200" b="0" i="0" u="none" strike="noStrike" kern="1200" baseline="0" dirty="0" err="1" smtClean="0">
                <a:solidFill>
                  <a:schemeClr val="tx1"/>
                </a:solidFill>
                <a:latin typeface="+mn-lt"/>
                <a:ea typeface="+mn-ea"/>
                <a:cs typeface="+mn-cs"/>
              </a:rPr>
              <a:t>Center</a:t>
            </a:r>
            <a:r>
              <a:rPr lang="en-GB" sz="1200" b="0" i="0" u="none" strike="noStrike" kern="1200" baseline="0" dirty="0" smtClean="0">
                <a:solidFill>
                  <a:schemeClr val="tx1"/>
                </a:solidFill>
                <a:latin typeface="+mn-lt"/>
                <a:ea typeface="+mn-ea"/>
                <a:cs typeface="+mn-cs"/>
              </a:rPr>
              <a:t> for Digital Business Transformation to company</a:t>
            </a:r>
            <a:r>
              <a:rPr lang="en-GB" sz="1200" b="0" i="1" u="none" strike="noStrike" kern="1200" baseline="0" dirty="0" smtClean="0">
                <a:solidFill>
                  <a:schemeClr val="tx1"/>
                </a:solidFill>
                <a:latin typeface="+mn-lt"/>
                <a:ea typeface="+mn-ea"/>
                <a:cs typeface="+mn-cs"/>
              </a:rPr>
              <a:t> </a:t>
            </a:r>
            <a:r>
              <a:rPr lang="en-GB" sz="1200" b="0" i="0" u="none" strike="noStrike" kern="1200" baseline="0" dirty="0" smtClean="0">
                <a:solidFill>
                  <a:schemeClr val="tx1"/>
                </a:solidFill>
                <a:latin typeface="+mn-lt"/>
                <a:ea typeface="+mn-ea"/>
                <a:cs typeface="+mn-cs"/>
              </a:rPr>
              <a:t>executives, start-ups have clear advantages as they attempt to grow their businesses and unseat incumbents. The real advantage of smaller digital players comes not from a grand plan, but from the ability to innovate faster, take risks, and adapt.</a:t>
            </a:r>
          </a:p>
          <a:p>
            <a:endParaRPr lang="en-GB" sz="1200" b="0" i="0" u="none" strike="noStrike" kern="1200" baseline="0" dirty="0" smtClean="0">
              <a:solidFill>
                <a:schemeClr val="tx1"/>
              </a:solidFill>
              <a:latin typeface="+mn-lt"/>
              <a:ea typeface="+mn-ea"/>
              <a:cs typeface="+mn-cs"/>
            </a:endParaRPr>
          </a:p>
          <a:p>
            <a:r>
              <a:rPr lang="en-GB" dirty="0" smtClean="0"/>
              <a:t>Given</a:t>
            </a:r>
            <a:r>
              <a:rPr lang="en-GB" baseline="0" dirty="0" smtClean="0"/>
              <a:t> that our sector has been and continues to be affected by massive change, agility becomes one of the most powerful attributes we can have as a business.</a:t>
            </a:r>
          </a:p>
          <a:p>
            <a:endParaRPr lang="en-GB" baseline="0" dirty="0" smtClean="0"/>
          </a:p>
          <a:p>
            <a:r>
              <a:rPr lang="en-GB" b="1" baseline="0" dirty="0" smtClean="0"/>
              <a:t>How do we transform?</a:t>
            </a:r>
          </a:p>
          <a:p>
            <a:endParaRPr lang="en-GB" baseline="0" dirty="0" smtClean="0"/>
          </a:p>
          <a:p>
            <a:r>
              <a:rPr lang="en-GB" baseline="0" dirty="0" smtClean="0"/>
              <a:t>This is definitely the most difficult question to answer. When we talk about digital, the usual direction of conversation makes us think this is a technology discussion, but actually, it’s so much more than that and as I’ve already stated, this is a business transformation. Clearly technology has a part to play, but it cannot be the only factor. The </a:t>
            </a:r>
            <a:r>
              <a:rPr lang="en-GB" sz="1200" b="0" i="0" u="none" strike="noStrike" kern="1200" baseline="0" dirty="0" smtClean="0">
                <a:solidFill>
                  <a:schemeClr val="tx1"/>
                </a:solidFill>
                <a:latin typeface="+mn-lt"/>
                <a:ea typeface="+mn-ea"/>
                <a:cs typeface="+mn-cs"/>
              </a:rPr>
              <a:t>Global </a:t>
            </a:r>
            <a:r>
              <a:rPr lang="en-GB" sz="1200" b="0" i="0" u="none" strike="noStrike" kern="1200" baseline="0" dirty="0" err="1" smtClean="0">
                <a:solidFill>
                  <a:schemeClr val="tx1"/>
                </a:solidFill>
                <a:latin typeface="+mn-lt"/>
                <a:ea typeface="+mn-ea"/>
                <a:cs typeface="+mn-cs"/>
              </a:rPr>
              <a:t>Center</a:t>
            </a:r>
            <a:r>
              <a:rPr lang="en-GB" sz="1200" b="0" i="0" u="none" strike="noStrike" kern="1200" baseline="0" dirty="0" smtClean="0">
                <a:solidFill>
                  <a:schemeClr val="tx1"/>
                </a:solidFill>
                <a:latin typeface="+mn-lt"/>
                <a:ea typeface="+mn-ea"/>
                <a:cs typeface="+mn-cs"/>
              </a:rPr>
              <a:t> for Digital Business Transformation suggests that </a:t>
            </a:r>
            <a:r>
              <a:rPr lang="en-GB" baseline="0" dirty="0" smtClean="0"/>
              <a:t>many transformation failures can be put down to flawed execution.</a:t>
            </a:r>
          </a:p>
          <a:p>
            <a:endParaRPr lang="en-GB" baseline="0" dirty="0" smtClean="0"/>
          </a:p>
          <a:p>
            <a:r>
              <a:rPr lang="en-GB" baseline="0" dirty="0" smtClean="0"/>
              <a:t>One of the toughest aspects is helping people develop a different </a:t>
            </a:r>
            <a:r>
              <a:rPr lang="en-GB" baseline="0" dirty="0" err="1" smtClean="0"/>
              <a:t>mindset</a:t>
            </a:r>
            <a:r>
              <a:rPr lang="en-GB" baseline="0" dirty="0" smtClean="0"/>
              <a:t>. Our staff are probably no different to any other, even in our IT department we have those that will embrace change like it’s the greatest gift you could ever give and those that feel threatened that what they have known for so long may no longer be as relevant in a changing environment. Sometimes you need to split functions out.</a:t>
            </a:r>
          </a:p>
          <a:p>
            <a:endParaRPr lang="en-GB" baseline="0" dirty="0" smtClean="0"/>
          </a:p>
          <a:p>
            <a:endParaRPr lang="en-GB" dirty="0" smtClean="0"/>
          </a:p>
          <a:p>
            <a:r>
              <a:rPr lang="en-GB" b="1" dirty="0" smtClean="0"/>
              <a:t>Failure to Transform</a:t>
            </a:r>
          </a:p>
          <a:p>
            <a:endParaRPr lang="en-GB" dirty="0" smtClean="0"/>
          </a:p>
          <a:p>
            <a:r>
              <a:rPr lang="en-GB" dirty="0" smtClean="0"/>
              <a:t>The importance of organizational change is well illustrated by Kodak’s fall from its position of market dominance, and its ultimate demise. It cannot be claimed that Kodak was not innovative. The world’s first digital camera was developed by the company in 1975 and it made major investments in digital capabilities throughout the 1980s and 1990s. Kodak failed primarily because it was not able to make the necessary adjustments to adapt to new markets and changing customer requirements. The company was encumbered by legacy infrastructure, people, and knowledge that became increasingly obsolete, and was not willing to make tough choices early enough to adapt to changing market demands. In other words, it failed to enact sufficient organizational change.</a:t>
            </a:r>
          </a:p>
          <a:p>
            <a:endParaRPr lang="en-GB" dirty="0" smtClean="0"/>
          </a:p>
          <a:p>
            <a:r>
              <a:rPr lang="en-GB" dirty="0" smtClean="0"/>
              <a:t>Kodak’s Japanese competitor </a:t>
            </a:r>
            <a:r>
              <a:rPr lang="en-GB" dirty="0" err="1" smtClean="0"/>
              <a:t>FujiFilm</a:t>
            </a:r>
            <a:r>
              <a:rPr lang="en-GB" dirty="0" smtClean="0"/>
              <a:t> was faced with exactly the same challenges, but managed to adapt and survive. The company accomplished this transformation by combining investments in digital technologies with radical organizational change. </a:t>
            </a:r>
            <a:r>
              <a:rPr lang="en-GB" dirty="0" err="1" smtClean="0"/>
              <a:t>FujiFilm</a:t>
            </a:r>
            <a:r>
              <a:rPr lang="en-GB" dirty="0" smtClean="0"/>
              <a:t> cut its workforce, sold underperforming assets, and shifted investment into new areas such as high-end imaging machines, coatings for LCD displays, and cosmetics. The company combined existing strengths with new digital capabilities to build a highly modified organization able to compete in new markets. Today, the company is worth more than it was at the heights of 2000.</a:t>
            </a:r>
          </a:p>
          <a:p>
            <a:endParaRPr lang="en-GB" dirty="0" smtClean="0"/>
          </a:p>
          <a:p>
            <a:endParaRPr lang="en-GB" dirty="0"/>
          </a:p>
        </p:txBody>
      </p:sp>
      <p:sp>
        <p:nvSpPr>
          <p:cNvPr id="4" name="Slide Number Placeholder 3"/>
          <p:cNvSpPr>
            <a:spLocks noGrp="1"/>
          </p:cNvSpPr>
          <p:nvPr>
            <p:ph type="sldNum" sz="quarter" idx="10"/>
          </p:nvPr>
        </p:nvSpPr>
        <p:spPr/>
        <p:txBody>
          <a:bodyPr/>
          <a:lstStyle/>
          <a:p>
            <a:fld id="{310DE67C-AC04-40A5-A286-C776DF480CD7}" type="slidenum">
              <a:rPr lang="en-GB" smtClean="0"/>
              <a:t>3</a:t>
            </a:fld>
            <a:endParaRPr lang="en-GB"/>
          </a:p>
        </p:txBody>
      </p:sp>
    </p:spTree>
    <p:extLst>
      <p:ext uri="{BB962C8B-B14F-4D97-AF65-F5344CB8AC3E}">
        <p14:creationId xmlns:p14="http://schemas.microsoft.com/office/powerpoint/2010/main" val="3942777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Our</a:t>
            </a:r>
            <a:r>
              <a:rPr lang="en-GB" baseline="0" dirty="0" smtClean="0"/>
              <a:t> pursuit of more flexible and agile methods of delivering value took us on a search that culminated in our CRM project. </a:t>
            </a:r>
            <a:endParaRPr lang="en-GB" dirty="0"/>
          </a:p>
          <a:p>
            <a:endParaRPr lang="en-GB" dirty="0"/>
          </a:p>
          <a:p>
            <a:r>
              <a:rPr lang="en-GB" dirty="0"/>
              <a:t>HMS</a:t>
            </a:r>
            <a:r>
              <a:rPr lang="en-GB" baseline="0" dirty="0"/>
              <a:t> – manufacturers then installations at customer sites</a:t>
            </a:r>
          </a:p>
          <a:p>
            <a:r>
              <a:rPr lang="en-GB" baseline="0" dirty="0"/>
              <a:t>Good points</a:t>
            </a:r>
          </a:p>
          <a:p>
            <a:r>
              <a:rPr lang="en-GB" baseline="0" dirty="0"/>
              <a:t>Our HMS already developed to similar standard</a:t>
            </a:r>
          </a:p>
          <a:p>
            <a:r>
              <a:rPr lang="en-GB" baseline="0" dirty="0"/>
              <a:t>Limited benefit</a:t>
            </a:r>
          </a:p>
          <a:p>
            <a:endParaRPr lang="en-GB" baseline="0" dirty="0"/>
          </a:p>
          <a:p>
            <a:r>
              <a:rPr lang="en-GB" baseline="0" dirty="0" smtClean="0"/>
              <a:t>We had a document management system</a:t>
            </a:r>
          </a:p>
          <a:p>
            <a:r>
              <a:rPr lang="en-GB" baseline="0" dirty="0" smtClean="0"/>
              <a:t>Problems </a:t>
            </a:r>
            <a:r>
              <a:rPr lang="en-GB" baseline="0" dirty="0"/>
              <a:t>with finding docs</a:t>
            </a:r>
          </a:p>
          <a:p>
            <a:r>
              <a:rPr lang="en-GB" b="1" baseline="0" dirty="0"/>
              <a:t>Inflexibility</a:t>
            </a:r>
          </a:p>
          <a:p>
            <a:r>
              <a:rPr lang="en-GB" baseline="0" dirty="0"/>
              <a:t>No development outside of provider</a:t>
            </a:r>
          </a:p>
          <a:p>
            <a:r>
              <a:rPr lang="en-GB" baseline="0" dirty="0"/>
              <a:t>Hard to achieve business requirements</a:t>
            </a:r>
          </a:p>
          <a:p>
            <a:endParaRPr lang="en-GB" baseline="0" dirty="0"/>
          </a:p>
          <a:p>
            <a:r>
              <a:rPr lang="en-GB" baseline="0" dirty="0"/>
              <a:t>Environment more challenging, need to evolve</a:t>
            </a:r>
          </a:p>
          <a:p>
            <a:r>
              <a:rPr lang="en-GB" baseline="0" dirty="0"/>
              <a:t>Financial pressures to achieve business objective of ending housing need by putting houses on the ground</a:t>
            </a:r>
          </a:p>
          <a:p>
            <a:r>
              <a:rPr lang="en-GB" baseline="0" dirty="0"/>
              <a:t>Opportunity to drive efficiencies with digital</a:t>
            </a:r>
          </a:p>
        </p:txBody>
      </p:sp>
      <p:sp>
        <p:nvSpPr>
          <p:cNvPr id="4" name="Slide Number Placeholder 3"/>
          <p:cNvSpPr>
            <a:spLocks noGrp="1"/>
          </p:cNvSpPr>
          <p:nvPr>
            <p:ph type="sldNum" sz="quarter" idx="10"/>
          </p:nvPr>
        </p:nvSpPr>
        <p:spPr/>
        <p:txBody>
          <a:bodyPr/>
          <a:lstStyle/>
          <a:p>
            <a:fld id="{310DE67C-AC04-40A5-A286-C776DF480CD7}" type="slidenum">
              <a:rPr lang="en-GB" smtClean="0"/>
              <a:t>4</a:t>
            </a:fld>
            <a:endParaRPr lang="en-GB"/>
          </a:p>
        </p:txBody>
      </p:sp>
    </p:spTree>
    <p:extLst>
      <p:ext uri="{BB962C8B-B14F-4D97-AF65-F5344CB8AC3E}">
        <p14:creationId xmlns:p14="http://schemas.microsoft.com/office/powerpoint/2010/main" val="37805674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HMS </a:t>
            </a:r>
            <a:r>
              <a:rPr lang="en-GB" dirty="0"/>
              <a:t>CRM wasn’t developed – specific</a:t>
            </a:r>
            <a:r>
              <a:rPr lang="en-GB" baseline="0" dirty="0"/>
              <a:t> to housing</a:t>
            </a:r>
          </a:p>
          <a:p>
            <a:endParaRPr lang="en-GB" baseline="0" dirty="0"/>
          </a:p>
          <a:p>
            <a:r>
              <a:rPr lang="en-GB" baseline="0" dirty="0"/>
              <a:t>Other solutions good out of the box, harder to configure – need for relationship with vendor possible lack of internal development</a:t>
            </a:r>
          </a:p>
          <a:p>
            <a:endParaRPr lang="en-GB" baseline="0" dirty="0"/>
          </a:p>
          <a:p>
            <a:r>
              <a:rPr lang="en-GB" baseline="0" dirty="0"/>
              <a:t>Need to change things quickly as business requirements arise – integration with other products</a:t>
            </a:r>
          </a:p>
          <a:p>
            <a:endParaRPr lang="en-GB" baseline="0" dirty="0"/>
          </a:p>
          <a:p>
            <a:r>
              <a:rPr lang="en-GB" baseline="0" dirty="0"/>
              <a:t>Utilise the development expertise internally</a:t>
            </a:r>
          </a:p>
          <a:p>
            <a:endParaRPr lang="en-GB" baseline="0" dirty="0"/>
          </a:p>
          <a:p>
            <a:r>
              <a:rPr lang="en-GB" baseline="0" dirty="0"/>
              <a:t>Gather best practice for CRM from other industries. Everyone has customers, we can learn outside of a housing focus and need the ability to implement</a:t>
            </a:r>
            <a:r>
              <a:rPr lang="en-GB" baseline="0" dirty="0" smtClean="0"/>
              <a:t>.</a:t>
            </a:r>
          </a:p>
          <a:p>
            <a:endParaRPr lang="en-GB" baseline="0" dirty="0" smtClean="0"/>
          </a:p>
          <a:p>
            <a:r>
              <a:rPr lang="en-GB" baseline="0" dirty="0" smtClean="0"/>
              <a:t>We needed a foundation for the future, something that would grow with us and not hit limitations in the future</a:t>
            </a:r>
            <a:endParaRPr lang="en-GB" dirty="0"/>
          </a:p>
        </p:txBody>
      </p:sp>
      <p:sp>
        <p:nvSpPr>
          <p:cNvPr id="4" name="Slide Number Placeholder 3"/>
          <p:cNvSpPr>
            <a:spLocks noGrp="1"/>
          </p:cNvSpPr>
          <p:nvPr>
            <p:ph type="sldNum" sz="quarter" idx="10"/>
          </p:nvPr>
        </p:nvSpPr>
        <p:spPr/>
        <p:txBody>
          <a:bodyPr/>
          <a:lstStyle/>
          <a:p>
            <a:fld id="{310DE67C-AC04-40A5-A286-C776DF480CD7}" type="slidenum">
              <a:rPr lang="en-GB" smtClean="0"/>
              <a:t>5</a:t>
            </a:fld>
            <a:endParaRPr lang="en-GB"/>
          </a:p>
        </p:txBody>
      </p:sp>
    </p:spTree>
    <p:extLst>
      <p:ext uri="{BB962C8B-B14F-4D97-AF65-F5344CB8AC3E}">
        <p14:creationId xmlns:p14="http://schemas.microsoft.com/office/powerpoint/2010/main" val="23347177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Simple </a:t>
            </a:r>
            <a:r>
              <a:rPr lang="en-GB" dirty="0"/>
              <a:t>light list of requirements, spilt into department, 3-4 meetings to show development</a:t>
            </a:r>
            <a:r>
              <a:rPr lang="en-GB" baseline="0" dirty="0"/>
              <a:t> and agree direction, some more complex areas had additional meetings</a:t>
            </a:r>
          </a:p>
          <a:p>
            <a:endParaRPr lang="en-GB" baseline="0" dirty="0"/>
          </a:p>
          <a:p>
            <a:r>
              <a:rPr lang="en-GB" baseline="0" dirty="0"/>
              <a:t>Develop internal expertise with external consultants</a:t>
            </a:r>
          </a:p>
          <a:p>
            <a:endParaRPr lang="en-GB" baseline="0" dirty="0"/>
          </a:p>
          <a:p>
            <a:r>
              <a:rPr lang="en-GB" baseline="0" dirty="0" smtClean="0"/>
              <a:t>Partner relationship </a:t>
            </a:r>
            <a:r>
              <a:rPr lang="en-GB" baseline="0" dirty="0"/>
              <a:t>from Data Warehouse, understanding of our business, part of our team</a:t>
            </a:r>
          </a:p>
          <a:p>
            <a:endParaRPr lang="en-GB" baseline="0" dirty="0"/>
          </a:p>
          <a:p>
            <a:r>
              <a:rPr lang="en-GB" baseline="0" dirty="0"/>
              <a:t>Utilise existing internal knowledge and understanding of requirements</a:t>
            </a:r>
          </a:p>
          <a:p>
            <a:endParaRPr lang="en-GB" baseline="0" dirty="0"/>
          </a:p>
          <a:p>
            <a:r>
              <a:rPr lang="en-GB" baseline="0" dirty="0"/>
              <a:t>Look at processes that run across the business, very few begin and end in the same area with no-one else getting involved</a:t>
            </a:r>
          </a:p>
          <a:p>
            <a:endParaRPr lang="en-GB" baseline="0" dirty="0"/>
          </a:p>
          <a:p>
            <a:r>
              <a:rPr lang="en-GB" dirty="0"/>
              <a:t>CRM would change culture, also had to look at Agile methodology against traditional requirements gathering</a:t>
            </a:r>
          </a:p>
          <a:p>
            <a:endParaRPr lang="en-GB" dirty="0"/>
          </a:p>
          <a:p>
            <a:r>
              <a:rPr lang="en-GB" dirty="0"/>
              <a:t>Added value as people started to understand the possibilities</a:t>
            </a:r>
            <a:r>
              <a:rPr lang="en-GB" baseline="0" dirty="0"/>
              <a:t> as we developed in small bite sized chunks</a:t>
            </a:r>
            <a:endParaRPr lang="en-GB" dirty="0"/>
          </a:p>
        </p:txBody>
      </p:sp>
      <p:sp>
        <p:nvSpPr>
          <p:cNvPr id="4" name="Slide Number Placeholder 3"/>
          <p:cNvSpPr>
            <a:spLocks noGrp="1"/>
          </p:cNvSpPr>
          <p:nvPr>
            <p:ph type="sldNum" sz="quarter" idx="10"/>
          </p:nvPr>
        </p:nvSpPr>
        <p:spPr/>
        <p:txBody>
          <a:bodyPr/>
          <a:lstStyle/>
          <a:p>
            <a:fld id="{310DE67C-AC04-40A5-A286-C776DF480CD7}" type="slidenum">
              <a:rPr lang="en-GB" smtClean="0"/>
              <a:t>6</a:t>
            </a:fld>
            <a:endParaRPr lang="en-GB"/>
          </a:p>
        </p:txBody>
      </p:sp>
    </p:spTree>
    <p:extLst>
      <p:ext uri="{BB962C8B-B14F-4D97-AF65-F5344CB8AC3E}">
        <p14:creationId xmlns:p14="http://schemas.microsoft.com/office/powerpoint/2010/main" val="5163306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Decisions </a:t>
            </a:r>
            <a:r>
              <a:rPr lang="en-GB" dirty="0"/>
              <a:t>around deployment – couldn’t co-run as duplication and errors </a:t>
            </a:r>
            <a:r>
              <a:rPr lang="en-GB" dirty="0" err="1"/>
              <a:t>etc</a:t>
            </a:r>
            <a:endParaRPr lang="en-GB" dirty="0"/>
          </a:p>
          <a:p>
            <a:endParaRPr lang="en-GB" dirty="0"/>
          </a:p>
          <a:p>
            <a:r>
              <a:rPr lang="en-GB" dirty="0"/>
              <a:t>End to end processes showed that small and deep installation wouldn’t work, had to involve whole business</a:t>
            </a:r>
          </a:p>
          <a:p>
            <a:endParaRPr lang="en-GB" dirty="0"/>
          </a:p>
          <a:p>
            <a:r>
              <a:rPr lang="en-GB" dirty="0"/>
              <a:t>CM documents challenges</a:t>
            </a:r>
            <a:r>
              <a:rPr lang="en-GB" baseline="0" dirty="0"/>
              <a:t> and 3 approaches – leave alone, migrate documents or make them viewable </a:t>
            </a:r>
            <a:r>
              <a:rPr lang="en-GB" baseline="0" dirty="0">
                <a:sym typeface="Wingdings" panose="05000000000000000000" pitchFamily="2" charset="2"/>
              </a:rPr>
              <a:t></a:t>
            </a:r>
          </a:p>
          <a:p>
            <a:endParaRPr lang="en-GB" baseline="0" dirty="0">
              <a:sym typeface="Wingdings" panose="05000000000000000000" pitchFamily="2" charset="2"/>
            </a:endParaRPr>
          </a:p>
          <a:p>
            <a:r>
              <a:rPr lang="en-GB" baseline="0" dirty="0" smtClean="0">
                <a:sym typeface="Wingdings" panose="05000000000000000000" pitchFamily="2" charset="2"/>
              </a:rPr>
              <a:t>Make Records Management read </a:t>
            </a:r>
            <a:r>
              <a:rPr lang="en-GB" baseline="0" dirty="0">
                <a:sym typeface="Wingdings" panose="05000000000000000000" pitchFamily="2" charset="2"/>
              </a:rPr>
              <a:t>only – no new processes, focus on completing old processes and starting new ones in Dynamics</a:t>
            </a:r>
            <a:endParaRPr lang="en-GB" dirty="0"/>
          </a:p>
        </p:txBody>
      </p:sp>
      <p:sp>
        <p:nvSpPr>
          <p:cNvPr id="4" name="Slide Number Placeholder 3"/>
          <p:cNvSpPr>
            <a:spLocks noGrp="1"/>
          </p:cNvSpPr>
          <p:nvPr>
            <p:ph type="sldNum" sz="quarter" idx="10"/>
          </p:nvPr>
        </p:nvSpPr>
        <p:spPr/>
        <p:txBody>
          <a:bodyPr/>
          <a:lstStyle/>
          <a:p>
            <a:fld id="{310DE67C-AC04-40A5-A286-C776DF480CD7}" type="slidenum">
              <a:rPr lang="en-GB" smtClean="0"/>
              <a:t>7</a:t>
            </a:fld>
            <a:endParaRPr lang="en-GB"/>
          </a:p>
        </p:txBody>
      </p:sp>
    </p:spTree>
    <p:extLst>
      <p:ext uri="{BB962C8B-B14F-4D97-AF65-F5344CB8AC3E}">
        <p14:creationId xmlns:p14="http://schemas.microsoft.com/office/powerpoint/2010/main" val="38109958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2 </a:t>
            </a:r>
            <a:r>
              <a:rPr lang="en-GB" dirty="0"/>
              <a:t>x super users per department for</a:t>
            </a:r>
            <a:r>
              <a:rPr lang="en-GB" baseline="0" dirty="0"/>
              <a:t> delivering the project and providing feedback on development. Addition super users to create views and dashboards and to provide support across all departments for go-live</a:t>
            </a:r>
          </a:p>
          <a:p>
            <a:endParaRPr lang="en-GB" baseline="0" dirty="0"/>
          </a:p>
          <a:p>
            <a:r>
              <a:rPr lang="en-GB" baseline="0" dirty="0"/>
              <a:t>All of IT ready to support the launch, started at 07:00 to make sure it went smoothly</a:t>
            </a:r>
          </a:p>
          <a:p>
            <a:endParaRPr lang="en-GB" baseline="0" dirty="0"/>
          </a:p>
          <a:p>
            <a:r>
              <a:rPr lang="en-GB" baseline="0" dirty="0"/>
              <a:t>Floor walking, hotline to helpdesk for remote sites</a:t>
            </a:r>
          </a:p>
          <a:p>
            <a:endParaRPr lang="en-GB" baseline="0" dirty="0"/>
          </a:p>
          <a:p>
            <a:r>
              <a:rPr lang="en-GB" baseline="0" dirty="0"/>
              <a:t>Development left alone to fix any urgent issues</a:t>
            </a:r>
          </a:p>
          <a:p>
            <a:endParaRPr lang="en-GB" baseline="0" dirty="0"/>
          </a:p>
          <a:p>
            <a:r>
              <a:rPr lang="en-GB" baseline="0" dirty="0"/>
              <a:t>Day 1 smooth, great feedback and excitement from business</a:t>
            </a:r>
          </a:p>
          <a:p>
            <a:endParaRPr lang="en-GB" baseline="0" dirty="0"/>
          </a:p>
          <a:p>
            <a:r>
              <a:rPr lang="en-GB" baseline="0" dirty="0"/>
              <a:t>1</a:t>
            </a:r>
            <a:r>
              <a:rPr lang="en-GB" baseline="30000" dirty="0"/>
              <a:t>st</a:t>
            </a:r>
            <a:r>
              <a:rPr lang="en-GB" baseline="0" dirty="0"/>
              <a:t> week showed bugs not seen in testing, nothing show stopping but needed more focus than launch day</a:t>
            </a:r>
          </a:p>
          <a:p>
            <a:endParaRPr lang="en-GB" baseline="0" dirty="0"/>
          </a:p>
          <a:p>
            <a:r>
              <a:rPr lang="en-GB" baseline="0" dirty="0"/>
              <a:t>Managing the cultural change between systems and initial desires for some to go back to how it was</a:t>
            </a:r>
            <a:r>
              <a:rPr lang="en-GB" baseline="0" dirty="0" smtClean="0"/>
              <a:t>! </a:t>
            </a:r>
            <a:r>
              <a:rPr lang="en-GB" baseline="0" dirty="0" smtClean="0"/>
              <a:t>(This </a:t>
            </a:r>
            <a:r>
              <a:rPr lang="en-GB" baseline="0" dirty="0" smtClean="0"/>
              <a:t>was the toughest part)</a:t>
            </a:r>
            <a:endParaRPr lang="en-GB" dirty="0"/>
          </a:p>
        </p:txBody>
      </p:sp>
      <p:sp>
        <p:nvSpPr>
          <p:cNvPr id="4" name="Slide Number Placeholder 3"/>
          <p:cNvSpPr>
            <a:spLocks noGrp="1"/>
          </p:cNvSpPr>
          <p:nvPr>
            <p:ph type="sldNum" sz="quarter" idx="10"/>
          </p:nvPr>
        </p:nvSpPr>
        <p:spPr/>
        <p:txBody>
          <a:bodyPr/>
          <a:lstStyle/>
          <a:p>
            <a:fld id="{310DE67C-AC04-40A5-A286-C776DF480CD7}" type="slidenum">
              <a:rPr lang="en-GB" smtClean="0"/>
              <a:t>8</a:t>
            </a:fld>
            <a:endParaRPr lang="en-GB"/>
          </a:p>
        </p:txBody>
      </p:sp>
    </p:spTree>
    <p:extLst>
      <p:ext uri="{BB962C8B-B14F-4D97-AF65-F5344CB8AC3E}">
        <p14:creationId xmlns:p14="http://schemas.microsoft.com/office/powerpoint/2010/main" val="37946587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Looking </a:t>
            </a:r>
            <a:r>
              <a:rPr lang="en-GB" dirty="0"/>
              <a:t>at process</a:t>
            </a:r>
            <a:r>
              <a:rPr lang="en-GB" baseline="0" dirty="0"/>
              <a:t> and how it should be rather than implementing the status quo – challenging the standard</a:t>
            </a:r>
          </a:p>
          <a:p>
            <a:endParaRPr lang="en-GB" baseline="0" dirty="0"/>
          </a:p>
          <a:p>
            <a:r>
              <a:rPr lang="en-GB" baseline="0" dirty="0"/>
              <a:t>Ease of finding relevant data, challenge for the business to agree the standards, but ultimately a benefit to finding information</a:t>
            </a:r>
          </a:p>
          <a:p>
            <a:endParaRPr lang="en-GB" baseline="0" dirty="0"/>
          </a:p>
          <a:p>
            <a:r>
              <a:rPr lang="en-GB" baseline="0" dirty="0"/>
              <a:t>Screens more customised so that data at fingertips, mention arrears data, cases, property information, </a:t>
            </a:r>
            <a:r>
              <a:rPr lang="en-GB" baseline="0" dirty="0" smtClean="0"/>
              <a:t>sales and order processing, </a:t>
            </a:r>
            <a:r>
              <a:rPr lang="en-GB" baseline="0" dirty="0"/>
              <a:t>building development etc.</a:t>
            </a:r>
          </a:p>
          <a:p>
            <a:endParaRPr lang="en-GB" baseline="0" dirty="0"/>
          </a:p>
          <a:p>
            <a:r>
              <a:rPr lang="en-GB" baseline="0" dirty="0" smtClean="0"/>
              <a:t>Opportunities </a:t>
            </a:r>
            <a:r>
              <a:rPr lang="en-GB" baseline="0" dirty="0"/>
              <a:t>to further develop the process and drive more efficiencies with other technology</a:t>
            </a:r>
          </a:p>
          <a:p>
            <a:endParaRPr lang="en-GB" baseline="0" dirty="0"/>
          </a:p>
          <a:p>
            <a:r>
              <a:rPr lang="en-GB" baseline="0" dirty="0"/>
              <a:t>Integration with other systems, already looked at order processing, asset management, housing management and an external repairs partner – more available with external partners, website, digital front ends (apps) other internal systems and more reduction of workarounds(spreadsheets)</a:t>
            </a:r>
          </a:p>
          <a:p>
            <a:endParaRPr lang="en-GB" baseline="0" dirty="0"/>
          </a:p>
          <a:p>
            <a:r>
              <a:rPr lang="en-GB" baseline="0" dirty="0"/>
              <a:t>Not a fixed system and opportunity to make improvements very quickly</a:t>
            </a:r>
            <a:endParaRPr lang="en-GB" dirty="0"/>
          </a:p>
        </p:txBody>
      </p:sp>
      <p:sp>
        <p:nvSpPr>
          <p:cNvPr id="4" name="Slide Number Placeholder 3"/>
          <p:cNvSpPr>
            <a:spLocks noGrp="1"/>
          </p:cNvSpPr>
          <p:nvPr>
            <p:ph type="sldNum" sz="quarter" idx="10"/>
          </p:nvPr>
        </p:nvSpPr>
        <p:spPr/>
        <p:txBody>
          <a:bodyPr/>
          <a:lstStyle/>
          <a:p>
            <a:fld id="{310DE67C-AC04-40A5-A286-C776DF480CD7}" type="slidenum">
              <a:rPr lang="en-GB" smtClean="0"/>
              <a:t>9</a:t>
            </a:fld>
            <a:endParaRPr lang="en-GB"/>
          </a:p>
        </p:txBody>
      </p:sp>
    </p:spTree>
    <p:extLst>
      <p:ext uri="{BB962C8B-B14F-4D97-AF65-F5344CB8AC3E}">
        <p14:creationId xmlns:p14="http://schemas.microsoft.com/office/powerpoint/2010/main" val="18497239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98949E37-F9E0-4542-956C-716479C335C2}" type="datetimeFigureOut">
              <a:rPr lang="en-GB" smtClean="0"/>
              <a:t>23/09/2016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E538658-7A6B-43DC-91AC-71E1E02E2405}" type="slidenum">
              <a:rPr lang="en-GB" smtClean="0"/>
              <a:t>‹#›</a:t>
            </a:fld>
            <a:endParaRPr lang="en-GB"/>
          </a:p>
        </p:txBody>
      </p:sp>
    </p:spTree>
    <p:extLst>
      <p:ext uri="{BB962C8B-B14F-4D97-AF65-F5344CB8AC3E}">
        <p14:creationId xmlns:p14="http://schemas.microsoft.com/office/powerpoint/2010/main" val="3918323989"/>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8949E37-F9E0-4542-956C-716479C335C2}" type="datetimeFigureOut">
              <a:rPr lang="en-GB" smtClean="0"/>
              <a:t>23/09/2016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E538658-7A6B-43DC-91AC-71E1E02E2405}" type="slidenum">
              <a:rPr lang="en-GB" smtClean="0"/>
              <a:t>‹#›</a:t>
            </a:fld>
            <a:endParaRPr lang="en-GB"/>
          </a:p>
        </p:txBody>
      </p:sp>
    </p:spTree>
    <p:extLst>
      <p:ext uri="{BB962C8B-B14F-4D97-AF65-F5344CB8AC3E}">
        <p14:creationId xmlns:p14="http://schemas.microsoft.com/office/powerpoint/2010/main" val="3026052647"/>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8949E37-F9E0-4542-956C-716479C335C2}" type="datetimeFigureOut">
              <a:rPr lang="en-GB" smtClean="0"/>
              <a:t>23/09/2016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E538658-7A6B-43DC-91AC-71E1E02E2405}" type="slidenum">
              <a:rPr lang="en-GB" smtClean="0"/>
              <a:t>‹#›</a:t>
            </a:fld>
            <a:endParaRPr lang="en-GB"/>
          </a:p>
        </p:txBody>
      </p:sp>
    </p:spTree>
    <p:extLst>
      <p:ext uri="{BB962C8B-B14F-4D97-AF65-F5344CB8AC3E}">
        <p14:creationId xmlns:p14="http://schemas.microsoft.com/office/powerpoint/2010/main" val="3863390178"/>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8949E37-F9E0-4542-956C-716479C335C2}" type="datetimeFigureOut">
              <a:rPr lang="en-GB" smtClean="0"/>
              <a:t>23/09/2016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E538658-7A6B-43DC-91AC-71E1E02E2405}" type="slidenum">
              <a:rPr lang="en-GB" smtClean="0"/>
              <a:t>‹#›</a:t>
            </a:fld>
            <a:endParaRPr lang="en-GB"/>
          </a:p>
        </p:txBody>
      </p:sp>
    </p:spTree>
    <p:extLst>
      <p:ext uri="{BB962C8B-B14F-4D97-AF65-F5344CB8AC3E}">
        <p14:creationId xmlns:p14="http://schemas.microsoft.com/office/powerpoint/2010/main" val="2199484335"/>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8949E37-F9E0-4542-956C-716479C335C2}" type="datetimeFigureOut">
              <a:rPr lang="en-GB" smtClean="0"/>
              <a:t>23/09/2016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E538658-7A6B-43DC-91AC-71E1E02E2405}" type="slidenum">
              <a:rPr lang="en-GB" smtClean="0"/>
              <a:t>‹#›</a:t>
            </a:fld>
            <a:endParaRPr lang="en-GB"/>
          </a:p>
        </p:txBody>
      </p:sp>
    </p:spTree>
    <p:extLst>
      <p:ext uri="{BB962C8B-B14F-4D97-AF65-F5344CB8AC3E}">
        <p14:creationId xmlns:p14="http://schemas.microsoft.com/office/powerpoint/2010/main" val="38081567"/>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98949E37-F9E0-4542-956C-716479C335C2}" type="datetimeFigureOut">
              <a:rPr lang="en-GB" smtClean="0"/>
              <a:t>23/09/2016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E538658-7A6B-43DC-91AC-71E1E02E2405}" type="slidenum">
              <a:rPr lang="en-GB" smtClean="0"/>
              <a:t>‹#›</a:t>
            </a:fld>
            <a:endParaRPr lang="en-GB"/>
          </a:p>
        </p:txBody>
      </p:sp>
    </p:spTree>
    <p:extLst>
      <p:ext uri="{BB962C8B-B14F-4D97-AF65-F5344CB8AC3E}">
        <p14:creationId xmlns:p14="http://schemas.microsoft.com/office/powerpoint/2010/main" val="301219155"/>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98949E37-F9E0-4542-956C-716479C335C2}" type="datetimeFigureOut">
              <a:rPr lang="en-GB" smtClean="0"/>
              <a:t>23/09/2016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E538658-7A6B-43DC-91AC-71E1E02E2405}" type="slidenum">
              <a:rPr lang="en-GB" smtClean="0"/>
              <a:t>‹#›</a:t>
            </a:fld>
            <a:endParaRPr lang="en-GB"/>
          </a:p>
        </p:txBody>
      </p:sp>
    </p:spTree>
    <p:extLst>
      <p:ext uri="{BB962C8B-B14F-4D97-AF65-F5344CB8AC3E}">
        <p14:creationId xmlns:p14="http://schemas.microsoft.com/office/powerpoint/2010/main" val="2177867140"/>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98949E37-F9E0-4542-956C-716479C335C2}" type="datetimeFigureOut">
              <a:rPr lang="en-GB" smtClean="0"/>
              <a:t>23/09/2016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E538658-7A6B-43DC-91AC-71E1E02E2405}" type="slidenum">
              <a:rPr lang="en-GB" smtClean="0"/>
              <a:t>‹#›</a:t>
            </a:fld>
            <a:endParaRPr lang="en-GB"/>
          </a:p>
        </p:txBody>
      </p:sp>
    </p:spTree>
    <p:extLst>
      <p:ext uri="{BB962C8B-B14F-4D97-AF65-F5344CB8AC3E}">
        <p14:creationId xmlns:p14="http://schemas.microsoft.com/office/powerpoint/2010/main" val="3458538336"/>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949E37-F9E0-4542-956C-716479C335C2}" type="datetimeFigureOut">
              <a:rPr lang="en-GB" smtClean="0"/>
              <a:t>23/09/2016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E538658-7A6B-43DC-91AC-71E1E02E2405}" type="slidenum">
              <a:rPr lang="en-GB" smtClean="0"/>
              <a:t>‹#›</a:t>
            </a:fld>
            <a:endParaRPr lang="en-GB"/>
          </a:p>
        </p:txBody>
      </p:sp>
    </p:spTree>
    <p:extLst>
      <p:ext uri="{BB962C8B-B14F-4D97-AF65-F5344CB8AC3E}">
        <p14:creationId xmlns:p14="http://schemas.microsoft.com/office/powerpoint/2010/main" val="2859100701"/>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8949E37-F9E0-4542-956C-716479C335C2}" type="datetimeFigureOut">
              <a:rPr lang="en-GB" smtClean="0"/>
              <a:t>23/09/2016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E538658-7A6B-43DC-91AC-71E1E02E2405}" type="slidenum">
              <a:rPr lang="en-GB" smtClean="0"/>
              <a:t>‹#›</a:t>
            </a:fld>
            <a:endParaRPr lang="en-GB"/>
          </a:p>
        </p:txBody>
      </p:sp>
    </p:spTree>
    <p:extLst>
      <p:ext uri="{BB962C8B-B14F-4D97-AF65-F5344CB8AC3E}">
        <p14:creationId xmlns:p14="http://schemas.microsoft.com/office/powerpoint/2010/main" val="1715514294"/>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8949E37-F9E0-4542-956C-716479C335C2}" type="datetimeFigureOut">
              <a:rPr lang="en-GB" smtClean="0"/>
              <a:t>23/09/2016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E538658-7A6B-43DC-91AC-71E1E02E2405}" type="slidenum">
              <a:rPr lang="en-GB" smtClean="0"/>
              <a:t>‹#›</a:t>
            </a:fld>
            <a:endParaRPr lang="en-GB"/>
          </a:p>
        </p:txBody>
      </p:sp>
    </p:spTree>
    <p:extLst>
      <p:ext uri="{BB962C8B-B14F-4D97-AF65-F5344CB8AC3E}">
        <p14:creationId xmlns:p14="http://schemas.microsoft.com/office/powerpoint/2010/main" val="3853566239"/>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949E37-F9E0-4542-956C-716479C335C2}" type="datetimeFigureOut">
              <a:rPr lang="en-GB" smtClean="0"/>
              <a:t>23/09/2016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538658-7A6B-43DC-91AC-71E1E02E2405}" type="slidenum">
              <a:rPr lang="en-GB" smtClean="0"/>
              <a:t>‹#›</a:t>
            </a:fld>
            <a:endParaRPr lang="en-GB"/>
          </a:p>
        </p:txBody>
      </p:sp>
    </p:spTree>
    <p:extLst>
      <p:ext uri="{BB962C8B-B14F-4D97-AF65-F5344CB8AC3E}">
        <p14:creationId xmlns:p14="http://schemas.microsoft.com/office/powerpoint/2010/main" val="15084926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4.jpeg"/></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image" Target="../media/image5.PNG"/><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3" name="Picture 9" descr="C:\Users\KitchE\AppData\Local\Temp\vmware-KitchE\VMwareDnD\06a81af1\Powerpoint image.jpg"/>
          <p:cNvPicPr>
            <a:picLocks noChangeAspect="1" noChangeArrowheads="1"/>
          </p:cNvPicPr>
          <p:nvPr/>
        </p:nvPicPr>
        <p:blipFill rotWithShape="1">
          <a:blip r:embed="rId3">
            <a:extLst>
              <a:ext uri="{28A0092B-C50C-407E-A947-70E740481C1C}">
                <a14:useLocalDpi xmlns:a14="http://schemas.microsoft.com/office/drawing/2010/main" val="0"/>
              </a:ext>
            </a:extLst>
          </a:blip>
          <a:srcRect b="21379"/>
          <a:stretch/>
        </p:blipFill>
        <p:spPr bwMode="auto">
          <a:xfrm>
            <a:off x="0" y="0"/>
            <a:ext cx="9144000" cy="508236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32049" y="4365104"/>
            <a:ext cx="9180513" cy="1600438"/>
          </a:xfrm>
          <a:prstGeom prst="rect">
            <a:avLst/>
          </a:prstGeom>
          <a:noFill/>
        </p:spPr>
        <p:txBody>
          <a:bodyPr wrap="square" rtlCol="0">
            <a:spAutoFit/>
          </a:bodyPr>
          <a:lstStyle/>
          <a:p>
            <a:pPr algn="r"/>
            <a:r>
              <a:rPr lang="en-GB" sz="3200" b="1" dirty="0" smtClean="0">
                <a:latin typeface="Arial" panose="020B0604020202020204" pitchFamily="34" charset="0"/>
                <a:cs typeface="Arial" panose="020B0604020202020204" pitchFamily="34" charset="0"/>
              </a:rPr>
              <a:t>MS Dynamics CRM and Building the foundations for a Digital Business</a:t>
            </a:r>
            <a:endParaRPr lang="en-GB" sz="3200" b="1" dirty="0">
              <a:latin typeface="Arial" panose="020B0604020202020204" pitchFamily="34" charset="0"/>
              <a:cs typeface="Arial" panose="020B0604020202020204" pitchFamily="34" charset="0"/>
            </a:endParaRPr>
          </a:p>
          <a:p>
            <a:pPr algn="r"/>
            <a:endParaRPr lang="en-GB" sz="1000" dirty="0">
              <a:latin typeface="Arial" pitchFamily="34" charset="0"/>
              <a:cs typeface="Arial" pitchFamily="34" charset="0"/>
            </a:endParaRPr>
          </a:p>
          <a:p>
            <a:pPr algn="r"/>
            <a:r>
              <a:rPr lang="en-GB" sz="2400" dirty="0">
                <a:latin typeface="Arial" pitchFamily="34" charset="0"/>
                <a:cs typeface="Arial" pitchFamily="34" charset="0"/>
              </a:rPr>
              <a:t>Daniel </a:t>
            </a:r>
            <a:r>
              <a:rPr lang="en-GB" sz="2400" dirty="0" smtClean="0">
                <a:latin typeface="Arial" pitchFamily="34" charset="0"/>
                <a:cs typeface="Arial" pitchFamily="34" charset="0"/>
              </a:rPr>
              <a:t>Johnson</a:t>
            </a:r>
            <a:endParaRPr lang="en-GB" sz="2400" dirty="0">
              <a:latin typeface="Arial" pitchFamily="34" charset="0"/>
              <a:cs typeface="Arial" pitchFamily="34" charset="0"/>
            </a:endParaRPr>
          </a:p>
        </p:txBody>
      </p:sp>
      <p:pic>
        <p:nvPicPr>
          <p:cNvPr id="1030" name="Picture 6" descr="C:\Users\KitchE\AppData\Local\Temp\vmware-KitchE\VMwareDnD\495581bd\Moat_full colou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08303" y="6146901"/>
            <a:ext cx="1381845" cy="309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9313598"/>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KitchE\AppData\Local\Temp\vmware-KitchE\VMwareDnD\485b967f\Powerpoint image3.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6374" t="44366"/>
          <a:stretch/>
        </p:blipFill>
        <p:spPr bwMode="auto">
          <a:xfrm>
            <a:off x="6025116" y="3260650"/>
            <a:ext cx="3074754" cy="359734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l="15387" t="30359" r="21420" b="29166"/>
          <a:stretch/>
        </p:blipFill>
        <p:spPr>
          <a:xfrm>
            <a:off x="179512" y="98585"/>
            <a:ext cx="1332000" cy="468000"/>
          </a:xfrm>
          <a:prstGeom prst="rect">
            <a:avLst/>
          </a:prstGeom>
        </p:spPr>
      </p:pic>
      <p:sp>
        <p:nvSpPr>
          <p:cNvPr id="6" name="TextBox 5"/>
          <p:cNvSpPr txBox="1"/>
          <p:nvPr/>
        </p:nvSpPr>
        <p:spPr>
          <a:xfrm>
            <a:off x="179512" y="755993"/>
            <a:ext cx="6768752" cy="584775"/>
          </a:xfrm>
          <a:prstGeom prst="rect">
            <a:avLst/>
          </a:prstGeom>
          <a:noFill/>
        </p:spPr>
        <p:txBody>
          <a:bodyPr wrap="square" rtlCol="0">
            <a:spAutoFit/>
          </a:bodyPr>
          <a:lstStyle/>
          <a:p>
            <a:r>
              <a:rPr lang="en-GB" sz="3200" b="1" dirty="0">
                <a:latin typeface="Arial" panose="020B0604020202020204" pitchFamily="34" charset="0"/>
                <a:cs typeface="Arial" panose="020B0604020202020204" pitchFamily="34" charset="0"/>
              </a:rPr>
              <a:t>Repairs process – old</a:t>
            </a:r>
          </a:p>
        </p:txBody>
      </p:sp>
      <p:sp>
        <p:nvSpPr>
          <p:cNvPr id="8" name="TextBox 7"/>
          <p:cNvSpPr txBox="1"/>
          <p:nvPr/>
        </p:nvSpPr>
        <p:spPr>
          <a:xfrm>
            <a:off x="179512" y="1455167"/>
            <a:ext cx="6768752" cy="2793842"/>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GB" sz="2400" dirty="0">
                <a:latin typeface="Arial" panose="020B0604020202020204" pitchFamily="34" charset="0"/>
                <a:cs typeface="Arial" panose="020B0604020202020204" pitchFamily="34" charset="0"/>
              </a:rPr>
              <a:t>Housing Management</a:t>
            </a:r>
          </a:p>
          <a:p>
            <a:pPr marL="342900" indent="-342900">
              <a:lnSpc>
                <a:spcPct val="150000"/>
              </a:lnSpc>
              <a:buFont typeface="Arial" panose="020B0604020202020204" pitchFamily="34" charset="0"/>
              <a:buChar char="•"/>
            </a:pPr>
            <a:r>
              <a:rPr lang="en-GB" sz="2400" dirty="0">
                <a:latin typeface="Arial" panose="020B0604020202020204" pitchFamily="34" charset="0"/>
                <a:cs typeface="Arial" panose="020B0604020202020204" pitchFamily="34" charset="0"/>
              </a:rPr>
              <a:t>Repair Diagnostic tooling</a:t>
            </a:r>
          </a:p>
          <a:p>
            <a:pPr marL="342900" indent="-342900">
              <a:lnSpc>
                <a:spcPct val="150000"/>
              </a:lnSpc>
              <a:buFont typeface="Arial" panose="020B0604020202020204" pitchFamily="34" charset="0"/>
              <a:buChar char="•"/>
            </a:pPr>
            <a:r>
              <a:rPr lang="en-GB" sz="2400" dirty="0">
                <a:latin typeface="Arial" panose="020B0604020202020204" pitchFamily="34" charset="0"/>
                <a:cs typeface="Arial" panose="020B0604020202020204" pitchFamily="34" charset="0"/>
              </a:rPr>
              <a:t>Contact Management System</a:t>
            </a:r>
          </a:p>
          <a:p>
            <a:pPr marL="342900" indent="-342900">
              <a:lnSpc>
                <a:spcPct val="150000"/>
              </a:lnSpc>
              <a:buFont typeface="Arial" panose="020B0604020202020204" pitchFamily="34" charset="0"/>
              <a:buChar char="•"/>
            </a:pPr>
            <a:r>
              <a:rPr lang="en-GB" sz="2400" dirty="0">
                <a:latin typeface="Arial" panose="020B0604020202020204" pitchFamily="34" charset="0"/>
                <a:cs typeface="Arial" panose="020B0604020202020204" pitchFamily="34" charset="0"/>
              </a:rPr>
              <a:t>Appointment Booking System</a:t>
            </a:r>
          </a:p>
          <a:p>
            <a:pPr marL="342900" indent="-342900">
              <a:lnSpc>
                <a:spcPct val="150000"/>
              </a:lnSpc>
              <a:buFont typeface="Arial" panose="020B0604020202020204" pitchFamily="34" charset="0"/>
              <a:buChar char="•"/>
            </a:pPr>
            <a:r>
              <a:rPr lang="en-GB" sz="2400" dirty="0">
                <a:latin typeface="Arial" panose="020B0604020202020204" pitchFamily="34" charset="0"/>
                <a:cs typeface="Arial" panose="020B0604020202020204" pitchFamily="34" charset="0"/>
              </a:rPr>
              <a:t>Contractor Enquiry Screen</a:t>
            </a:r>
          </a:p>
        </p:txBody>
      </p:sp>
    </p:spTree>
    <p:extLst>
      <p:ext uri="{BB962C8B-B14F-4D97-AF65-F5344CB8AC3E}">
        <p14:creationId xmlns:p14="http://schemas.microsoft.com/office/powerpoint/2010/main" val="1111962304"/>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KitchE\AppData\Local\Temp\vmware-KitchE\VMwareDnD\485b967f\Powerpoint image3.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6374" t="44366"/>
          <a:stretch/>
        </p:blipFill>
        <p:spPr bwMode="auto">
          <a:xfrm>
            <a:off x="6025116" y="3260651"/>
            <a:ext cx="3074754" cy="359734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l="15387" t="30359" r="21420" b="29166"/>
          <a:stretch/>
        </p:blipFill>
        <p:spPr>
          <a:xfrm>
            <a:off x="179512" y="98585"/>
            <a:ext cx="1332000" cy="468000"/>
          </a:xfrm>
          <a:prstGeom prst="rect">
            <a:avLst/>
          </a:prstGeom>
        </p:spPr>
      </p:pic>
      <p:sp>
        <p:nvSpPr>
          <p:cNvPr id="5" name="TextBox 4"/>
          <p:cNvSpPr txBox="1"/>
          <p:nvPr/>
        </p:nvSpPr>
        <p:spPr>
          <a:xfrm>
            <a:off x="179512" y="755993"/>
            <a:ext cx="6768752" cy="584775"/>
          </a:xfrm>
          <a:prstGeom prst="rect">
            <a:avLst/>
          </a:prstGeom>
          <a:noFill/>
        </p:spPr>
        <p:txBody>
          <a:bodyPr wrap="square" rtlCol="0">
            <a:spAutoFit/>
          </a:bodyPr>
          <a:lstStyle/>
          <a:p>
            <a:r>
              <a:rPr lang="en-GB" sz="3200" b="1" dirty="0">
                <a:latin typeface="Arial" panose="020B0604020202020204" pitchFamily="34" charset="0"/>
                <a:cs typeface="Arial" panose="020B0604020202020204" pitchFamily="34" charset="0"/>
              </a:rPr>
              <a:t>Repairs process – new</a:t>
            </a:r>
          </a:p>
        </p:txBody>
      </p:sp>
      <p:sp>
        <p:nvSpPr>
          <p:cNvPr id="7" name="TextBox 6"/>
          <p:cNvSpPr txBox="1"/>
          <p:nvPr/>
        </p:nvSpPr>
        <p:spPr>
          <a:xfrm>
            <a:off x="179512" y="1477757"/>
            <a:ext cx="7704856" cy="2862322"/>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GB" sz="2400" dirty="0">
                <a:latin typeface="Arial" panose="020B0604020202020204" pitchFamily="34" charset="0"/>
                <a:cs typeface="Arial" panose="020B0604020202020204" pitchFamily="34" charset="0"/>
              </a:rPr>
              <a:t>Dynamics CRM</a:t>
            </a:r>
          </a:p>
          <a:p>
            <a:pPr marL="342900" indent="-342900">
              <a:lnSpc>
                <a:spcPct val="150000"/>
              </a:lnSpc>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a:p>
            <a:pPr marL="342900" indent="-342900">
              <a:lnSpc>
                <a:spcPct val="150000"/>
              </a:lnSpc>
              <a:buFont typeface="Arial" panose="020B0604020202020204" pitchFamily="34" charset="0"/>
              <a:buChar char="•"/>
            </a:pPr>
            <a:r>
              <a:rPr lang="en-GB" sz="2400" dirty="0">
                <a:latin typeface="Arial" panose="020B0604020202020204" pitchFamily="34" charset="0"/>
                <a:cs typeface="Arial" panose="020B0604020202020204" pitchFamily="34" charset="0"/>
              </a:rPr>
              <a:t>Integration of systems</a:t>
            </a:r>
          </a:p>
          <a:p>
            <a:pPr marL="342900" indent="-342900">
              <a:lnSpc>
                <a:spcPct val="150000"/>
              </a:lnSpc>
              <a:buFont typeface="Arial" panose="020B0604020202020204" pitchFamily="34" charset="0"/>
              <a:buChar char="•"/>
            </a:pPr>
            <a:r>
              <a:rPr lang="en-GB" sz="2400" dirty="0">
                <a:latin typeface="Arial" panose="020B0604020202020204" pitchFamily="34" charset="0"/>
                <a:cs typeface="Arial" panose="020B0604020202020204" pitchFamily="34" charset="0"/>
              </a:rPr>
              <a:t>New user experience – no additional navigation</a:t>
            </a:r>
          </a:p>
          <a:p>
            <a:pPr marL="342900" indent="-342900">
              <a:lnSpc>
                <a:spcPct val="150000"/>
              </a:lnSpc>
              <a:buFont typeface="Arial" panose="020B0604020202020204" pitchFamily="34" charset="0"/>
              <a:buChar char="•"/>
            </a:pPr>
            <a:r>
              <a:rPr lang="en-GB" sz="2400" dirty="0">
                <a:latin typeface="Arial" panose="020B0604020202020204" pitchFamily="34" charset="0"/>
                <a:cs typeface="Arial" panose="020B0604020202020204" pitchFamily="34" charset="0"/>
              </a:rPr>
              <a:t>Information held in correct system</a:t>
            </a:r>
          </a:p>
        </p:txBody>
      </p:sp>
    </p:spTree>
    <p:extLst>
      <p:ext uri="{BB962C8B-B14F-4D97-AF65-F5344CB8AC3E}">
        <p14:creationId xmlns:p14="http://schemas.microsoft.com/office/powerpoint/2010/main" val="1170103691"/>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KitchE\AppData\Local\Temp\vmware-KitchE\VMwareDnD\485b967f\Powerpoint image3.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6374" t="44366"/>
          <a:stretch/>
        </p:blipFill>
        <p:spPr bwMode="auto">
          <a:xfrm>
            <a:off x="6025116" y="3260650"/>
            <a:ext cx="3074754" cy="359734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l="15387" t="30359" r="21420" b="29166"/>
          <a:stretch/>
        </p:blipFill>
        <p:spPr>
          <a:xfrm>
            <a:off x="179512" y="98585"/>
            <a:ext cx="1332000" cy="468000"/>
          </a:xfrm>
          <a:prstGeom prst="rect">
            <a:avLst/>
          </a:prstGeom>
        </p:spPr>
      </p:pic>
      <p:sp>
        <p:nvSpPr>
          <p:cNvPr id="5" name="TextBox 4"/>
          <p:cNvSpPr txBox="1"/>
          <p:nvPr/>
        </p:nvSpPr>
        <p:spPr>
          <a:xfrm>
            <a:off x="179512" y="755993"/>
            <a:ext cx="6768752" cy="584775"/>
          </a:xfrm>
          <a:prstGeom prst="rect">
            <a:avLst/>
          </a:prstGeom>
          <a:noFill/>
        </p:spPr>
        <p:txBody>
          <a:bodyPr wrap="square" rtlCol="0">
            <a:spAutoFit/>
          </a:bodyPr>
          <a:lstStyle/>
          <a:p>
            <a:r>
              <a:rPr lang="en-GB" sz="3200" b="1" dirty="0">
                <a:latin typeface="Arial" panose="020B0604020202020204" pitchFamily="34" charset="0"/>
                <a:cs typeface="Arial" panose="020B0604020202020204" pitchFamily="34" charset="0"/>
              </a:rPr>
              <a:t>The journey continues…..</a:t>
            </a:r>
          </a:p>
        </p:txBody>
      </p:sp>
      <p:sp>
        <p:nvSpPr>
          <p:cNvPr id="6" name="TextBox 5"/>
          <p:cNvSpPr txBox="1"/>
          <p:nvPr/>
        </p:nvSpPr>
        <p:spPr>
          <a:xfrm>
            <a:off x="179512" y="1455167"/>
            <a:ext cx="6768752" cy="2862322"/>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GB" sz="2400" dirty="0">
                <a:latin typeface="Arial" panose="020B0604020202020204" pitchFamily="34" charset="0"/>
                <a:cs typeface="Arial" panose="020B0604020202020204" pitchFamily="34" charset="0"/>
              </a:rPr>
              <a:t>Mobile working</a:t>
            </a:r>
          </a:p>
          <a:p>
            <a:pPr marL="342900" indent="-342900">
              <a:lnSpc>
                <a:spcPct val="150000"/>
              </a:lnSpc>
              <a:buFont typeface="Arial" panose="020B0604020202020204" pitchFamily="34" charset="0"/>
              <a:buChar char="•"/>
            </a:pPr>
            <a:r>
              <a:rPr lang="en-GB" sz="2400" dirty="0">
                <a:latin typeface="Arial" panose="020B0604020202020204" pitchFamily="34" charset="0"/>
                <a:cs typeface="Arial" panose="020B0604020202020204" pitchFamily="34" charset="0"/>
              </a:rPr>
              <a:t>Contact centre integration</a:t>
            </a:r>
          </a:p>
          <a:p>
            <a:pPr marL="342900" indent="-342900">
              <a:lnSpc>
                <a:spcPct val="150000"/>
              </a:lnSpc>
              <a:buFont typeface="Arial" panose="020B0604020202020204" pitchFamily="34" charset="0"/>
              <a:buChar char="•"/>
            </a:pPr>
            <a:r>
              <a:rPr lang="en-GB" sz="2400" dirty="0">
                <a:latin typeface="Arial" panose="020B0604020202020204" pitchFamily="34" charset="0"/>
                <a:cs typeface="Arial" panose="020B0604020202020204" pitchFamily="34" charset="0"/>
              </a:rPr>
              <a:t>New processes and process </a:t>
            </a:r>
            <a:r>
              <a:rPr lang="en-GB" sz="2400" dirty="0" smtClean="0">
                <a:latin typeface="Arial" panose="020B0604020202020204" pitchFamily="34" charset="0"/>
                <a:cs typeface="Arial" panose="020B0604020202020204" pitchFamily="34" charset="0"/>
              </a:rPr>
              <a:t>improvement</a:t>
            </a:r>
          </a:p>
          <a:p>
            <a:pPr marL="342900" indent="-342900">
              <a:lnSpc>
                <a:spcPct val="150000"/>
              </a:lnSpc>
              <a:buFont typeface="Arial" panose="020B0604020202020204" pitchFamily="34" charset="0"/>
              <a:buChar char="•"/>
            </a:pPr>
            <a:r>
              <a:rPr lang="en-GB" sz="2400" dirty="0" smtClean="0">
                <a:latin typeface="Arial" panose="020B0604020202020204" pitchFamily="34" charset="0"/>
                <a:cs typeface="Arial" panose="020B0604020202020204" pitchFamily="34" charset="0"/>
              </a:rPr>
              <a:t>Website/Mobile App</a:t>
            </a:r>
            <a:endParaRPr lang="en-GB" sz="2400" dirty="0">
              <a:latin typeface="Arial" panose="020B0604020202020204" pitchFamily="34" charset="0"/>
              <a:cs typeface="Arial" panose="020B0604020202020204" pitchFamily="34" charset="0"/>
            </a:endParaRPr>
          </a:p>
          <a:p>
            <a:pPr marL="342900" indent="-342900">
              <a:lnSpc>
                <a:spcPct val="150000"/>
              </a:lnSpc>
              <a:buFont typeface="Arial" panose="020B0604020202020204" pitchFamily="34" charset="0"/>
              <a:buChar char="•"/>
            </a:pPr>
            <a:r>
              <a:rPr lang="en-GB" sz="2400" dirty="0" smtClean="0">
                <a:latin typeface="Arial" panose="020B0604020202020204" pitchFamily="34" charset="0"/>
                <a:cs typeface="Arial" panose="020B0604020202020204" pitchFamily="34" charset="0"/>
              </a:rPr>
              <a:t>The </a:t>
            </a:r>
            <a:r>
              <a:rPr lang="en-GB" sz="2400" dirty="0">
                <a:latin typeface="Arial" panose="020B0604020202020204" pitchFamily="34" charset="0"/>
                <a:cs typeface="Arial" panose="020B0604020202020204" pitchFamily="34" charset="0"/>
              </a:rPr>
              <a:t>art of the possible</a:t>
            </a:r>
          </a:p>
        </p:txBody>
      </p:sp>
    </p:spTree>
    <p:extLst>
      <p:ext uri="{BB962C8B-B14F-4D97-AF65-F5344CB8AC3E}">
        <p14:creationId xmlns:p14="http://schemas.microsoft.com/office/powerpoint/2010/main" val="3398078558"/>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KitchE\AppData\Local\Temp\vmware-KitchE\VMwareDnD\485b967f\Powerpoint image3.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6374" t="44366"/>
          <a:stretch/>
        </p:blipFill>
        <p:spPr bwMode="auto">
          <a:xfrm>
            <a:off x="6025116" y="3260650"/>
            <a:ext cx="3074754" cy="359734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l="15387" t="30359" r="21420" b="29166"/>
          <a:stretch/>
        </p:blipFill>
        <p:spPr>
          <a:xfrm>
            <a:off x="179512" y="98585"/>
            <a:ext cx="1332000" cy="468000"/>
          </a:xfrm>
          <a:prstGeom prst="rect">
            <a:avLst/>
          </a:prstGeom>
        </p:spPr>
      </p:pic>
      <p:sp>
        <p:nvSpPr>
          <p:cNvPr id="5" name="TextBox 4"/>
          <p:cNvSpPr txBox="1"/>
          <p:nvPr/>
        </p:nvSpPr>
        <p:spPr>
          <a:xfrm>
            <a:off x="179512" y="755993"/>
            <a:ext cx="6768752" cy="584775"/>
          </a:xfrm>
          <a:prstGeom prst="rect">
            <a:avLst/>
          </a:prstGeom>
          <a:noFill/>
        </p:spPr>
        <p:txBody>
          <a:bodyPr wrap="square" rtlCol="0">
            <a:spAutoFit/>
          </a:bodyPr>
          <a:lstStyle/>
          <a:p>
            <a:r>
              <a:rPr lang="en-GB" sz="3200" b="1" dirty="0">
                <a:latin typeface="Arial" panose="020B0604020202020204" pitchFamily="34" charset="0"/>
                <a:cs typeface="Arial" panose="020B0604020202020204" pitchFamily="34" charset="0"/>
              </a:rPr>
              <a:t>Q&amp;A</a:t>
            </a:r>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59832" y="1296144"/>
            <a:ext cx="2910070" cy="4365104"/>
          </a:xfrm>
          <a:prstGeom prst="rect">
            <a:avLst/>
          </a:prstGeom>
        </p:spPr>
      </p:pic>
    </p:spTree>
    <p:extLst>
      <p:ext uri="{BB962C8B-B14F-4D97-AF65-F5344CB8AC3E}">
        <p14:creationId xmlns:p14="http://schemas.microsoft.com/office/powerpoint/2010/main" val="1569994064"/>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KitchE\AppData\Local\Temp\vmware-KitchE\VMwareDnD\485b967f\Powerpoint image3.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6374" t="44366"/>
          <a:stretch/>
        </p:blipFill>
        <p:spPr bwMode="auto">
          <a:xfrm>
            <a:off x="6025116" y="3260650"/>
            <a:ext cx="3074754" cy="359734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l="15387" t="30359" r="21420" b="29166"/>
          <a:stretch/>
        </p:blipFill>
        <p:spPr>
          <a:xfrm>
            <a:off x="179512" y="98585"/>
            <a:ext cx="1332000" cy="468000"/>
          </a:xfrm>
          <a:prstGeom prst="rect">
            <a:avLst/>
          </a:prstGeom>
        </p:spPr>
      </p:pic>
      <p:sp>
        <p:nvSpPr>
          <p:cNvPr id="5" name="TextBox 4"/>
          <p:cNvSpPr txBox="1"/>
          <p:nvPr/>
        </p:nvSpPr>
        <p:spPr>
          <a:xfrm>
            <a:off x="179512" y="755993"/>
            <a:ext cx="6768752" cy="584775"/>
          </a:xfrm>
          <a:prstGeom prst="rect">
            <a:avLst/>
          </a:prstGeom>
          <a:noFill/>
        </p:spPr>
        <p:txBody>
          <a:bodyPr wrap="square" rtlCol="0">
            <a:spAutoFit/>
          </a:bodyPr>
          <a:lstStyle/>
          <a:p>
            <a:r>
              <a:rPr lang="en-GB" sz="3200" b="1" dirty="0">
                <a:latin typeface="Arial" panose="020B0604020202020204" pitchFamily="34" charset="0"/>
                <a:cs typeface="Arial" panose="020B0604020202020204" pitchFamily="34" charset="0"/>
              </a:rPr>
              <a:t>Why </a:t>
            </a:r>
            <a:r>
              <a:rPr lang="en-GB" sz="3200" b="1" dirty="0" smtClean="0">
                <a:latin typeface="Arial" panose="020B0604020202020204" pitchFamily="34" charset="0"/>
                <a:cs typeface="Arial" panose="020B0604020202020204" pitchFamily="34" charset="0"/>
              </a:rPr>
              <a:t>Digital?</a:t>
            </a:r>
            <a:endParaRPr lang="en-GB" sz="3200" b="1" dirty="0">
              <a:latin typeface="Arial" panose="020B0604020202020204" pitchFamily="34" charset="0"/>
              <a:cs typeface="Arial" panose="020B0604020202020204" pitchFamily="34" charset="0"/>
            </a:endParaRPr>
          </a:p>
        </p:txBody>
      </p:sp>
      <p:sp>
        <p:nvSpPr>
          <p:cNvPr id="7" name="TextBox 6"/>
          <p:cNvSpPr txBox="1"/>
          <p:nvPr/>
        </p:nvSpPr>
        <p:spPr>
          <a:xfrm>
            <a:off x="179512" y="1455167"/>
            <a:ext cx="6768752" cy="3416320"/>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GB" sz="2400" dirty="0" smtClean="0">
                <a:latin typeface="Arial" panose="020B0604020202020204" pitchFamily="34" charset="0"/>
                <a:cs typeface="Arial" panose="020B0604020202020204" pitchFamily="34" charset="0"/>
              </a:rPr>
              <a:t>Uber</a:t>
            </a:r>
            <a:endParaRPr lang="en-GB" sz="2400" dirty="0">
              <a:latin typeface="Arial" panose="020B0604020202020204" pitchFamily="34" charset="0"/>
              <a:cs typeface="Arial" panose="020B0604020202020204" pitchFamily="34" charset="0"/>
            </a:endParaRPr>
          </a:p>
          <a:p>
            <a:pPr marL="342900" indent="-342900">
              <a:lnSpc>
                <a:spcPct val="150000"/>
              </a:lnSpc>
              <a:buFont typeface="Arial" panose="020B0604020202020204" pitchFamily="34" charset="0"/>
              <a:buChar char="•"/>
            </a:pPr>
            <a:r>
              <a:rPr lang="en-GB" sz="2400" dirty="0" smtClean="0">
                <a:latin typeface="Arial" panose="020B0604020202020204" pitchFamily="34" charset="0"/>
                <a:cs typeface="Arial" panose="020B0604020202020204" pitchFamily="34" charset="0"/>
              </a:rPr>
              <a:t>Facebook</a:t>
            </a:r>
            <a:endParaRPr lang="en-GB" sz="2400" dirty="0">
              <a:latin typeface="Arial" panose="020B0604020202020204" pitchFamily="34" charset="0"/>
              <a:cs typeface="Arial" panose="020B0604020202020204" pitchFamily="34" charset="0"/>
            </a:endParaRPr>
          </a:p>
          <a:p>
            <a:pPr marL="342900" indent="-342900">
              <a:lnSpc>
                <a:spcPct val="150000"/>
              </a:lnSpc>
              <a:buFont typeface="Arial" panose="020B0604020202020204" pitchFamily="34" charset="0"/>
              <a:buChar char="•"/>
            </a:pPr>
            <a:r>
              <a:rPr lang="en-GB" sz="2400" dirty="0" smtClean="0">
                <a:latin typeface="Arial" panose="020B0604020202020204" pitchFamily="34" charset="0"/>
                <a:cs typeface="Arial" panose="020B0604020202020204" pitchFamily="34" charset="0"/>
              </a:rPr>
              <a:t>Alibaba</a:t>
            </a:r>
            <a:endParaRPr lang="en-GB" sz="2400" dirty="0">
              <a:latin typeface="Arial" panose="020B0604020202020204" pitchFamily="34" charset="0"/>
              <a:cs typeface="Arial" panose="020B0604020202020204" pitchFamily="34" charset="0"/>
            </a:endParaRPr>
          </a:p>
          <a:p>
            <a:pPr marL="342900" indent="-342900">
              <a:lnSpc>
                <a:spcPct val="150000"/>
              </a:lnSpc>
              <a:buFont typeface="Arial" panose="020B0604020202020204" pitchFamily="34" charset="0"/>
              <a:buChar char="•"/>
            </a:pPr>
            <a:r>
              <a:rPr lang="en-GB" sz="2400" dirty="0" smtClean="0">
                <a:latin typeface="Arial" panose="020B0604020202020204" pitchFamily="34" charset="0"/>
                <a:cs typeface="Arial" panose="020B0604020202020204" pitchFamily="34" charset="0"/>
              </a:rPr>
              <a:t>Airbnb</a:t>
            </a:r>
          </a:p>
          <a:p>
            <a:pPr marL="342900" indent="-342900">
              <a:lnSpc>
                <a:spcPct val="150000"/>
              </a:lnSpc>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a:p>
            <a:pPr marL="342900" indent="-342900">
              <a:lnSpc>
                <a:spcPct val="150000"/>
              </a:lnSpc>
              <a:buFont typeface="Arial" panose="020B0604020202020204" pitchFamily="34" charset="0"/>
              <a:buChar char="•"/>
            </a:pPr>
            <a:r>
              <a:rPr lang="en-GB" sz="2400" dirty="0" smtClean="0">
                <a:latin typeface="Arial" panose="020B0604020202020204" pitchFamily="34" charset="0"/>
                <a:cs typeface="Arial" panose="020B0604020202020204" pitchFamily="34" charset="0"/>
              </a:rPr>
              <a:t>Housing?</a:t>
            </a:r>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86464608"/>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KitchE\AppData\Local\Temp\vmware-KitchE\VMwareDnD\485b967f\Powerpoint image3.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6374" t="44366"/>
          <a:stretch/>
        </p:blipFill>
        <p:spPr bwMode="auto">
          <a:xfrm>
            <a:off x="6025116" y="3260650"/>
            <a:ext cx="3074754" cy="359734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l="15387" t="30359" r="21420" b="29166"/>
          <a:stretch/>
        </p:blipFill>
        <p:spPr>
          <a:xfrm>
            <a:off x="179512" y="98585"/>
            <a:ext cx="1332000" cy="468000"/>
          </a:xfrm>
          <a:prstGeom prst="rect">
            <a:avLst/>
          </a:prstGeom>
        </p:spPr>
      </p:pic>
      <p:sp>
        <p:nvSpPr>
          <p:cNvPr id="4" name="TextBox 3"/>
          <p:cNvSpPr txBox="1"/>
          <p:nvPr/>
        </p:nvSpPr>
        <p:spPr>
          <a:xfrm>
            <a:off x="179512" y="755993"/>
            <a:ext cx="6768752" cy="584775"/>
          </a:xfrm>
          <a:prstGeom prst="rect">
            <a:avLst/>
          </a:prstGeom>
          <a:noFill/>
        </p:spPr>
        <p:txBody>
          <a:bodyPr wrap="square" rtlCol="0">
            <a:spAutoFit/>
          </a:bodyPr>
          <a:lstStyle/>
          <a:p>
            <a:r>
              <a:rPr lang="en-GB" sz="3200" b="1" dirty="0" smtClean="0">
                <a:latin typeface="Arial" panose="020B0604020202020204" pitchFamily="34" charset="0"/>
                <a:cs typeface="Arial" panose="020B0604020202020204" pitchFamily="34" charset="0"/>
              </a:rPr>
              <a:t>Digital Business Transformation</a:t>
            </a:r>
            <a:endParaRPr lang="en-GB" sz="3200" b="1" dirty="0">
              <a:latin typeface="Arial" panose="020B0604020202020204" pitchFamily="34" charset="0"/>
              <a:cs typeface="Arial" panose="020B0604020202020204" pitchFamily="34" charset="0"/>
            </a:endParaRPr>
          </a:p>
        </p:txBody>
      </p:sp>
      <p:sp>
        <p:nvSpPr>
          <p:cNvPr id="5" name="TextBox 4"/>
          <p:cNvSpPr txBox="1"/>
          <p:nvPr/>
        </p:nvSpPr>
        <p:spPr>
          <a:xfrm>
            <a:off x="179512" y="1455167"/>
            <a:ext cx="6768752" cy="2862322"/>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GB" sz="2400" dirty="0" smtClean="0">
                <a:latin typeface="Arial" panose="020B0604020202020204" pitchFamily="34" charset="0"/>
                <a:cs typeface="Arial" panose="020B0604020202020204" pitchFamily="34" charset="0"/>
              </a:rPr>
              <a:t>Why do we transform?</a:t>
            </a:r>
            <a:endParaRPr lang="en-GB" sz="2400" dirty="0">
              <a:latin typeface="Arial" panose="020B0604020202020204" pitchFamily="34" charset="0"/>
              <a:cs typeface="Arial" panose="020B0604020202020204" pitchFamily="34" charset="0"/>
            </a:endParaRPr>
          </a:p>
          <a:p>
            <a:pPr marL="342900" indent="-342900">
              <a:lnSpc>
                <a:spcPct val="150000"/>
              </a:lnSpc>
              <a:buFont typeface="Arial" panose="020B0604020202020204" pitchFamily="34" charset="0"/>
              <a:buChar char="•"/>
            </a:pPr>
            <a:r>
              <a:rPr lang="en-GB" sz="2400" dirty="0" smtClean="0">
                <a:latin typeface="Arial" panose="020B0604020202020204" pitchFamily="34" charset="0"/>
                <a:cs typeface="Arial" panose="020B0604020202020204" pitchFamily="34" charset="0"/>
              </a:rPr>
              <a:t>What do we transform?</a:t>
            </a:r>
            <a:endParaRPr lang="en-GB" sz="2400" dirty="0">
              <a:latin typeface="Arial" panose="020B0604020202020204" pitchFamily="34" charset="0"/>
              <a:cs typeface="Arial" panose="020B0604020202020204" pitchFamily="34" charset="0"/>
            </a:endParaRPr>
          </a:p>
          <a:p>
            <a:pPr marL="342900" indent="-342900">
              <a:lnSpc>
                <a:spcPct val="150000"/>
              </a:lnSpc>
              <a:buFont typeface="Arial" panose="020B0604020202020204" pitchFamily="34" charset="0"/>
              <a:buChar char="•"/>
            </a:pPr>
            <a:r>
              <a:rPr lang="en-GB" sz="2400" dirty="0" smtClean="0">
                <a:latin typeface="Arial" panose="020B0604020202020204" pitchFamily="34" charset="0"/>
                <a:cs typeface="Arial" panose="020B0604020202020204" pitchFamily="34" charset="0"/>
              </a:rPr>
              <a:t>How do we transform?</a:t>
            </a:r>
          </a:p>
          <a:p>
            <a:pPr marL="342900" indent="-342900">
              <a:lnSpc>
                <a:spcPct val="150000"/>
              </a:lnSpc>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a:p>
            <a:pPr marL="342900" indent="-342900">
              <a:lnSpc>
                <a:spcPct val="150000"/>
              </a:lnSpc>
              <a:buFont typeface="Arial" panose="020B0604020202020204" pitchFamily="34" charset="0"/>
              <a:buChar char="•"/>
            </a:pPr>
            <a:r>
              <a:rPr lang="en-GB" sz="2400" dirty="0" smtClean="0">
                <a:latin typeface="Arial" panose="020B0604020202020204" pitchFamily="34" charset="0"/>
                <a:cs typeface="Arial" panose="020B0604020202020204" pitchFamily="34" charset="0"/>
              </a:rPr>
              <a:t>Impact of failure to transform - Kodak</a:t>
            </a:r>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12463813"/>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KitchE\AppData\Local\Temp\vmware-KitchE\VMwareDnD\485b967f\Powerpoint image3.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6374" t="44366"/>
          <a:stretch/>
        </p:blipFill>
        <p:spPr bwMode="auto">
          <a:xfrm>
            <a:off x="6025116" y="3260650"/>
            <a:ext cx="3074754" cy="359734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l="15387" t="30359" r="21420" b="29166"/>
          <a:stretch/>
        </p:blipFill>
        <p:spPr>
          <a:xfrm>
            <a:off x="179512" y="98585"/>
            <a:ext cx="1332000" cy="468000"/>
          </a:xfrm>
          <a:prstGeom prst="rect">
            <a:avLst/>
          </a:prstGeom>
        </p:spPr>
      </p:pic>
      <p:sp>
        <p:nvSpPr>
          <p:cNvPr id="2" name="TextBox 1"/>
          <p:cNvSpPr txBox="1"/>
          <p:nvPr/>
        </p:nvSpPr>
        <p:spPr>
          <a:xfrm>
            <a:off x="179512" y="755993"/>
            <a:ext cx="6768752" cy="584775"/>
          </a:xfrm>
          <a:prstGeom prst="rect">
            <a:avLst/>
          </a:prstGeom>
          <a:noFill/>
        </p:spPr>
        <p:txBody>
          <a:bodyPr wrap="square" rtlCol="0">
            <a:spAutoFit/>
          </a:bodyPr>
          <a:lstStyle/>
          <a:p>
            <a:r>
              <a:rPr lang="en-GB" sz="3200" b="1" dirty="0" smtClean="0">
                <a:latin typeface="Arial" panose="020B0604020202020204" pitchFamily="34" charset="0"/>
                <a:cs typeface="Arial" panose="020B0604020202020204" pitchFamily="34" charset="0"/>
              </a:rPr>
              <a:t>Setting the Foundation</a:t>
            </a:r>
            <a:endParaRPr lang="en-GB" sz="3200" b="1" dirty="0">
              <a:latin typeface="Arial" panose="020B0604020202020204" pitchFamily="34" charset="0"/>
              <a:cs typeface="Arial" panose="020B0604020202020204" pitchFamily="34" charset="0"/>
            </a:endParaRPr>
          </a:p>
        </p:txBody>
      </p:sp>
      <p:sp>
        <p:nvSpPr>
          <p:cNvPr id="6" name="TextBox 5"/>
          <p:cNvSpPr txBox="1"/>
          <p:nvPr/>
        </p:nvSpPr>
        <p:spPr>
          <a:xfrm>
            <a:off x="179512" y="1455167"/>
            <a:ext cx="6768752" cy="2862322"/>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GB" sz="2400" dirty="0">
                <a:latin typeface="Arial" panose="020B0604020202020204" pitchFamily="34" charset="0"/>
                <a:cs typeface="Arial" panose="020B0604020202020204" pitchFamily="34" charset="0"/>
              </a:rPr>
              <a:t>Housing Management System review</a:t>
            </a:r>
          </a:p>
          <a:p>
            <a:pPr marL="342900" indent="-342900">
              <a:lnSpc>
                <a:spcPct val="150000"/>
              </a:lnSpc>
              <a:buFont typeface="Arial" panose="020B0604020202020204" pitchFamily="34" charset="0"/>
              <a:buChar char="•"/>
            </a:pPr>
            <a:r>
              <a:rPr lang="en-GB" sz="2400" dirty="0">
                <a:latin typeface="Arial" panose="020B0604020202020204" pitchFamily="34" charset="0"/>
                <a:cs typeface="Arial" panose="020B0604020202020204" pitchFamily="34" charset="0"/>
              </a:rPr>
              <a:t>Problems with existing solution</a:t>
            </a:r>
          </a:p>
          <a:p>
            <a:pPr marL="342900" indent="-342900">
              <a:lnSpc>
                <a:spcPct val="150000"/>
              </a:lnSpc>
              <a:buFont typeface="Arial" panose="020B0604020202020204" pitchFamily="34" charset="0"/>
              <a:buChar char="•"/>
            </a:pPr>
            <a:r>
              <a:rPr lang="en-GB" sz="2400" dirty="0">
                <a:latin typeface="Arial" panose="020B0604020202020204" pitchFamily="34" charset="0"/>
                <a:cs typeface="Arial" panose="020B0604020202020204" pitchFamily="34" charset="0"/>
              </a:rPr>
              <a:t>User feedback</a:t>
            </a:r>
          </a:p>
          <a:p>
            <a:pPr marL="342900" indent="-342900">
              <a:lnSpc>
                <a:spcPct val="150000"/>
              </a:lnSpc>
              <a:buFont typeface="Arial" panose="020B0604020202020204" pitchFamily="34" charset="0"/>
              <a:buChar char="•"/>
            </a:pPr>
            <a:r>
              <a:rPr lang="en-GB" sz="2400" dirty="0">
                <a:latin typeface="Arial" panose="020B0604020202020204" pitchFamily="34" charset="0"/>
                <a:cs typeface="Arial" panose="020B0604020202020204" pitchFamily="34" charset="0"/>
              </a:rPr>
              <a:t>Changing environment</a:t>
            </a:r>
          </a:p>
          <a:p>
            <a:pPr marL="342900" indent="-342900">
              <a:lnSpc>
                <a:spcPct val="150000"/>
              </a:lnSpc>
              <a:buFont typeface="Arial" panose="020B0604020202020204" pitchFamily="34" charset="0"/>
              <a:buChar char="•"/>
            </a:pPr>
            <a:r>
              <a:rPr lang="en-GB" sz="2400" dirty="0">
                <a:latin typeface="Arial" panose="020B0604020202020204" pitchFamily="34" charset="0"/>
                <a:cs typeface="Arial" panose="020B0604020202020204" pitchFamily="34" charset="0"/>
              </a:rPr>
              <a:t>Challenges</a:t>
            </a:r>
          </a:p>
        </p:txBody>
      </p:sp>
    </p:spTree>
    <p:extLst>
      <p:ext uri="{BB962C8B-B14F-4D97-AF65-F5344CB8AC3E}">
        <p14:creationId xmlns:p14="http://schemas.microsoft.com/office/powerpoint/2010/main" val="1306766872"/>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KitchE\AppData\Local\Temp\vmware-KitchE\VMwareDnD\485b967f\Powerpoint image3.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6374" t="44366"/>
          <a:stretch/>
        </p:blipFill>
        <p:spPr bwMode="auto">
          <a:xfrm>
            <a:off x="6025116" y="3260650"/>
            <a:ext cx="3074754" cy="359734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l="15387" t="30359" r="21420" b="29166"/>
          <a:stretch/>
        </p:blipFill>
        <p:spPr>
          <a:xfrm>
            <a:off x="179512" y="98585"/>
            <a:ext cx="1332000" cy="468000"/>
          </a:xfrm>
          <a:prstGeom prst="rect">
            <a:avLst/>
          </a:prstGeom>
        </p:spPr>
      </p:pic>
      <p:sp>
        <p:nvSpPr>
          <p:cNvPr id="5" name="TextBox 4"/>
          <p:cNvSpPr txBox="1"/>
          <p:nvPr/>
        </p:nvSpPr>
        <p:spPr>
          <a:xfrm>
            <a:off x="179512" y="755993"/>
            <a:ext cx="6768752" cy="584775"/>
          </a:xfrm>
          <a:prstGeom prst="rect">
            <a:avLst/>
          </a:prstGeom>
          <a:noFill/>
        </p:spPr>
        <p:txBody>
          <a:bodyPr wrap="square" rtlCol="0">
            <a:spAutoFit/>
          </a:bodyPr>
          <a:lstStyle/>
          <a:p>
            <a:r>
              <a:rPr lang="en-GB" sz="3200" b="1" dirty="0">
                <a:latin typeface="Arial" panose="020B0604020202020204" pitchFamily="34" charset="0"/>
                <a:cs typeface="Arial" panose="020B0604020202020204" pitchFamily="34" charset="0"/>
              </a:rPr>
              <a:t>Why MS Dynamics?</a:t>
            </a:r>
          </a:p>
        </p:txBody>
      </p:sp>
      <p:sp>
        <p:nvSpPr>
          <p:cNvPr id="6" name="TextBox 5"/>
          <p:cNvSpPr txBox="1"/>
          <p:nvPr/>
        </p:nvSpPr>
        <p:spPr>
          <a:xfrm>
            <a:off x="179512" y="1455167"/>
            <a:ext cx="6768752" cy="3416320"/>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GB" sz="2400" dirty="0">
                <a:latin typeface="Arial" panose="020B0604020202020204" pitchFamily="34" charset="0"/>
                <a:cs typeface="Arial" panose="020B0604020202020204" pitchFamily="34" charset="0"/>
              </a:rPr>
              <a:t>Existing solutions</a:t>
            </a:r>
          </a:p>
          <a:p>
            <a:pPr marL="342900" indent="-342900">
              <a:lnSpc>
                <a:spcPct val="150000"/>
              </a:lnSpc>
              <a:buFont typeface="Arial" panose="020B0604020202020204" pitchFamily="34" charset="0"/>
              <a:buChar char="•"/>
            </a:pPr>
            <a:r>
              <a:rPr lang="en-GB" sz="2400" dirty="0">
                <a:latin typeface="Arial" panose="020B0604020202020204" pitchFamily="34" charset="0"/>
                <a:cs typeface="Arial" panose="020B0604020202020204" pitchFamily="34" charset="0"/>
              </a:rPr>
              <a:t>Housing Management</a:t>
            </a:r>
          </a:p>
          <a:p>
            <a:pPr marL="342900" indent="-342900">
              <a:lnSpc>
                <a:spcPct val="150000"/>
              </a:lnSpc>
              <a:buFont typeface="Arial" panose="020B0604020202020204" pitchFamily="34" charset="0"/>
              <a:buChar char="•"/>
            </a:pPr>
            <a:r>
              <a:rPr lang="en-GB" sz="2400" dirty="0">
                <a:latin typeface="Arial" panose="020B0604020202020204" pitchFamily="34" charset="0"/>
                <a:cs typeface="Arial" panose="020B0604020202020204" pitchFamily="34" charset="0"/>
              </a:rPr>
              <a:t>Agility</a:t>
            </a:r>
          </a:p>
          <a:p>
            <a:pPr marL="342900" indent="-342900">
              <a:lnSpc>
                <a:spcPct val="150000"/>
              </a:lnSpc>
              <a:buFont typeface="Arial" panose="020B0604020202020204" pitchFamily="34" charset="0"/>
              <a:buChar char="•"/>
            </a:pPr>
            <a:r>
              <a:rPr lang="en-GB" sz="2400" dirty="0">
                <a:latin typeface="Arial" panose="020B0604020202020204" pitchFamily="34" charset="0"/>
                <a:cs typeface="Arial" panose="020B0604020202020204" pitchFamily="34" charset="0"/>
              </a:rPr>
              <a:t>Development opportunities</a:t>
            </a:r>
          </a:p>
          <a:p>
            <a:pPr marL="342900" indent="-342900">
              <a:lnSpc>
                <a:spcPct val="150000"/>
              </a:lnSpc>
              <a:buFont typeface="Arial" panose="020B0604020202020204" pitchFamily="34" charset="0"/>
              <a:buChar char="•"/>
            </a:pPr>
            <a:r>
              <a:rPr lang="en-GB" sz="2400" dirty="0">
                <a:latin typeface="Arial" panose="020B0604020202020204" pitchFamily="34" charset="0"/>
                <a:cs typeface="Arial" panose="020B0604020202020204" pitchFamily="34" charset="0"/>
              </a:rPr>
              <a:t>Non-housing </a:t>
            </a:r>
            <a:r>
              <a:rPr lang="en-GB" sz="2400" dirty="0" smtClean="0">
                <a:latin typeface="Arial" panose="020B0604020202020204" pitchFamily="34" charset="0"/>
                <a:cs typeface="Arial" panose="020B0604020202020204" pitchFamily="34" charset="0"/>
              </a:rPr>
              <a:t>specific</a:t>
            </a:r>
          </a:p>
          <a:p>
            <a:pPr marL="342900" indent="-342900">
              <a:lnSpc>
                <a:spcPct val="150000"/>
              </a:lnSpc>
              <a:buFont typeface="Arial" panose="020B0604020202020204" pitchFamily="34" charset="0"/>
              <a:buChar char="•"/>
            </a:pPr>
            <a:r>
              <a:rPr lang="en-GB" sz="2400" dirty="0" smtClean="0">
                <a:latin typeface="Arial" panose="020B0604020202020204" pitchFamily="34" charset="0"/>
                <a:cs typeface="Arial" panose="020B0604020202020204" pitchFamily="34" charset="0"/>
              </a:rPr>
              <a:t>Growth</a:t>
            </a:r>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14132664"/>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KitchE\AppData\Local\Temp\vmware-KitchE\VMwareDnD\485b967f\Powerpoint image3.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6374" t="44366"/>
          <a:stretch/>
        </p:blipFill>
        <p:spPr bwMode="auto">
          <a:xfrm>
            <a:off x="6025116" y="3260650"/>
            <a:ext cx="3074754" cy="359734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l="15387" t="30359" r="21420" b="29166"/>
          <a:stretch/>
        </p:blipFill>
        <p:spPr>
          <a:xfrm>
            <a:off x="179512" y="98585"/>
            <a:ext cx="1332000" cy="468000"/>
          </a:xfrm>
          <a:prstGeom prst="rect">
            <a:avLst/>
          </a:prstGeom>
        </p:spPr>
      </p:pic>
      <p:sp>
        <p:nvSpPr>
          <p:cNvPr id="5" name="TextBox 4"/>
          <p:cNvSpPr txBox="1"/>
          <p:nvPr/>
        </p:nvSpPr>
        <p:spPr>
          <a:xfrm>
            <a:off x="179512" y="755993"/>
            <a:ext cx="6768752" cy="584775"/>
          </a:xfrm>
          <a:prstGeom prst="rect">
            <a:avLst/>
          </a:prstGeom>
          <a:noFill/>
        </p:spPr>
        <p:txBody>
          <a:bodyPr wrap="square" rtlCol="0">
            <a:spAutoFit/>
          </a:bodyPr>
          <a:lstStyle/>
          <a:p>
            <a:r>
              <a:rPr lang="en-GB" sz="3200" b="1" dirty="0">
                <a:latin typeface="Arial" panose="020B0604020202020204" pitchFamily="34" charset="0"/>
                <a:cs typeface="Arial" panose="020B0604020202020204" pitchFamily="34" charset="0"/>
              </a:rPr>
              <a:t>The project</a:t>
            </a:r>
          </a:p>
        </p:txBody>
      </p:sp>
      <p:sp>
        <p:nvSpPr>
          <p:cNvPr id="6" name="TextBox 5"/>
          <p:cNvSpPr txBox="1"/>
          <p:nvPr/>
        </p:nvSpPr>
        <p:spPr>
          <a:xfrm>
            <a:off x="179512" y="1455167"/>
            <a:ext cx="6768752" cy="3416320"/>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GB" sz="2400" dirty="0">
                <a:latin typeface="Arial" panose="020B0604020202020204" pitchFamily="34" charset="0"/>
                <a:cs typeface="Arial" panose="020B0604020202020204" pitchFamily="34" charset="0"/>
              </a:rPr>
              <a:t>Agile approach</a:t>
            </a:r>
          </a:p>
          <a:p>
            <a:pPr marL="342900" indent="-342900">
              <a:lnSpc>
                <a:spcPct val="150000"/>
              </a:lnSpc>
              <a:buFont typeface="Arial" panose="020B0604020202020204" pitchFamily="34" charset="0"/>
              <a:buChar char="•"/>
            </a:pPr>
            <a:r>
              <a:rPr lang="en-GB" sz="2400" dirty="0">
                <a:latin typeface="Arial" panose="020B0604020202020204" pitchFamily="34" charset="0"/>
                <a:cs typeface="Arial" panose="020B0604020202020204" pitchFamily="34" charset="0"/>
              </a:rPr>
              <a:t>Co-developed</a:t>
            </a:r>
          </a:p>
          <a:p>
            <a:pPr marL="342900" indent="-342900">
              <a:lnSpc>
                <a:spcPct val="150000"/>
              </a:lnSpc>
              <a:buFont typeface="Arial" panose="020B0604020202020204" pitchFamily="34" charset="0"/>
              <a:buChar char="•"/>
            </a:pPr>
            <a:r>
              <a:rPr lang="en-GB" sz="2400" dirty="0" smtClean="0">
                <a:latin typeface="Arial" panose="020B0604020202020204" pitchFamily="34" charset="0"/>
                <a:cs typeface="Arial" panose="020B0604020202020204" pitchFamily="34" charset="0"/>
              </a:rPr>
              <a:t>Partner</a:t>
            </a:r>
            <a:endParaRPr lang="en-GB" sz="2400" dirty="0">
              <a:latin typeface="Arial" panose="020B0604020202020204" pitchFamily="34" charset="0"/>
              <a:cs typeface="Arial" panose="020B0604020202020204" pitchFamily="34" charset="0"/>
            </a:endParaRPr>
          </a:p>
          <a:p>
            <a:pPr marL="342900" indent="-342900">
              <a:lnSpc>
                <a:spcPct val="150000"/>
              </a:lnSpc>
              <a:buFont typeface="Arial" panose="020B0604020202020204" pitchFamily="34" charset="0"/>
              <a:buChar char="•"/>
            </a:pPr>
            <a:r>
              <a:rPr lang="en-GB" sz="2400" dirty="0">
                <a:latin typeface="Arial" panose="020B0604020202020204" pitchFamily="34" charset="0"/>
                <a:cs typeface="Arial" panose="020B0604020202020204" pitchFamily="34" charset="0"/>
              </a:rPr>
              <a:t>Internal development</a:t>
            </a:r>
          </a:p>
          <a:p>
            <a:pPr marL="342900" indent="-342900">
              <a:lnSpc>
                <a:spcPct val="150000"/>
              </a:lnSpc>
              <a:buFont typeface="Arial" panose="020B0604020202020204" pitchFamily="34" charset="0"/>
              <a:buChar char="•"/>
            </a:pPr>
            <a:r>
              <a:rPr lang="en-GB" sz="2400" dirty="0">
                <a:latin typeface="Arial" panose="020B0604020202020204" pitchFamily="34" charset="0"/>
                <a:cs typeface="Arial" panose="020B0604020202020204" pitchFamily="34" charset="0"/>
              </a:rPr>
              <a:t>End to end processes</a:t>
            </a:r>
          </a:p>
          <a:p>
            <a:pPr marL="342900" indent="-342900">
              <a:lnSpc>
                <a:spcPct val="150000"/>
              </a:lnSpc>
              <a:buFont typeface="Arial" panose="020B0604020202020204" pitchFamily="34" charset="0"/>
              <a:buChar char="•"/>
            </a:pPr>
            <a:r>
              <a:rPr lang="en-GB" sz="2400" dirty="0">
                <a:latin typeface="Arial" panose="020B0604020202020204" pitchFamily="34" charset="0"/>
                <a:cs typeface="Arial" panose="020B0604020202020204" pitchFamily="34" charset="0"/>
              </a:rPr>
              <a:t>Changing culture</a:t>
            </a:r>
          </a:p>
        </p:txBody>
      </p:sp>
    </p:spTree>
    <p:extLst>
      <p:ext uri="{BB962C8B-B14F-4D97-AF65-F5344CB8AC3E}">
        <p14:creationId xmlns:p14="http://schemas.microsoft.com/office/powerpoint/2010/main" val="4116570512"/>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KitchE\AppData\Local\Temp\vmware-KitchE\VMwareDnD\485b967f\Powerpoint image3.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6374" t="44366"/>
          <a:stretch/>
        </p:blipFill>
        <p:spPr bwMode="auto">
          <a:xfrm>
            <a:off x="6025116" y="3260650"/>
            <a:ext cx="3074754" cy="359734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l="15387" t="30359" r="21420" b="29166"/>
          <a:stretch/>
        </p:blipFill>
        <p:spPr>
          <a:xfrm>
            <a:off x="179512" y="98585"/>
            <a:ext cx="1332000" cy="468000"/>
          </a:xfrm>
          <a:prstGeom prst="rect">
            <a:avLst/>
          </a:prstGeom>
        </p:spPr>
      </p:pic>
      <p:sp>
        <p:nvSpPr>
          <p:cNvPr id="5" name="TextBox 4"/>
          <p:cNvSpPr txBox="1"/>
          <p:nvPr/>
        </p:nvSpPr>
        <p:spPr>
          <a:xfrm>
            <a:off x="179512" y="755993"/>
            <a:ext cx="6768752" cy="584775"/>
          </a:xfrm>
          <a:prstGeom prst="rect">
            <a:avLst/>
          </a:prstGeom>
          <a:noFill/>
        </p:spPr>
        <p:txBody>
          <a:bodyPr wrap="square" rtlCol="0">
            <a:spAutoFit/>
          </a:bodyPr>
          <a:lstStyle/>
          <a:p>
            <a:r>
              <a:rPr lang="en-GB" sz="3200" b="1" dirty="0">
                <a:latin typeface="Arial" panose="020B0604020202020204" pitchFamily="34" charset="0"/>
                <a:cs typeface="Arial" panose="020B0604020202020204" pitchFamily="34" charset="0"/>
              </a:rPr>
              <a:t>Out with the old…</a:t>
            </a:r>
          </a:p>
        </p:txBody>
      </p:sp>
      <p:sp>
        <p:nvSpPr>
          <p:cNvPr id="6" name="TextBox 5"/>
          <p:cNvSpPr txBox="1"/>
          <p:nvPr/>
        </p:nvSpPr>
        <p:spPr>
          <a:xfrm>
            <a:off x="179512" y="1455167"/>
            <a:ext cx="6768752" cy="2862322"/>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GB" sz="2400" dirty="0">
                <a:latin typeface="Arial" panose="020B0604020202020204" pitchFamily="34" charset="0"/>
                <a:cs typeface="Arial" panose="020B0604020202020204" pitchFamily="34" charset="0"/>
              </a:rPr>
              <a:t>Co-running CRM</a:t>
            </a:r>
          </a:p>
          <a:p>
            <a:pPr marL="342900" indent="-342900">
              <a:lnSpc>
                <a:spcPct val="150000"/>
              </a:lnSpc>
              <a:buFont typeface="Arial" panose="020B0604020202020204" pitchFamily="34" charset="0"/>
              <a:buChar char="•"/>
            </a:pPr>
            <a:r>
              <a:rPr lang="en-GB" sz="2400" dirty="0">
                <a:latin typeface="Arial" panose="020B0604020202020204" pitchFamily="34" charset="0"/>
                <a:cs typeface="Arial" panose="020B0604020202020204" pitchFamily="34" charset="0"/>
              </a:rPr>
              <a:t>Deployment across departments</a:t>
            </a:r>
          </a:p>
          <a:p>
            <a:pPr marL="342900" indent="-342900">
              <a:lnSpc>
                <a:spcPct val="150000"/>
              </a:lnSpc>
              <a:buFont typeface="Arial" panose="020B0604020202020204" pitchFamily="34" charset="0"/>
              <a:buChar char="•"/>
            </a:pPr>
            <a:r>
              <a:rPr lang="en-GB" sz="2400" dirty="0">
                <a:latin typeface="Arial" panose="020B0604020202020204" pitchFamily="34" charset="0"/>
                <a:cs typeface="Arial" panose="020B0604020202020204" pitchFamily="34" charset="0"/>
              </a:rPr>
              <a:t>6 million documents</a:t>
            </a:r>
          </a:p>
          <a:p>
            <a:pPr marL="342900" indent="-342900">
              <a:lnSpc>
                <a:spcPct val="150000"/>
              </a:lnSpc>
              <a:buFont typeface="Arial" panose="020B0604020202020204" pitchFamily="34" charset="0"/>
              <a:buChar char="•"/>
            </a:pPr>
            <a:r>
              <a:rPr lang="en-GB" sz="2400" dirty="0">
                <a:latin typeface="Arial" panose="020B0604020202020204" pitchFamily="34" charset="0"/>
                <a:cs typeface="Arial" panose="020B0604020202020204" pitchFamily="34" charset="0"/>
              </a:rPr>
              <a:t>Getting creative</a:t>
            </a:r>
          </a:p>
          <a:p>
            <a:pPr marL="342900" indent="-342900">
              <a:lnSpc>
                <a:spcPct val="150000"/>
              </a:lnSpc>
              <a:buFont typeface="Arial" panose="020B0604020202020204" pitchFamily="34" charset="0"/>
              <a:buChar char="•"/>
            </a:pPr>
            <a:r>
              <a:rPr lang="en-GB" sz="2400" dirty="0">
                <a:latin typeface="Arial" panose="020B0604020202020204" pitchFamily="34" charset="0"/>
                <a:cs typeface="Arial" panose="020B0604020202020204" pitchFamily="34" charset="0"/>
              </a:rPr>
              <a:t>Making the switch</a:t>
            </a:r>
          </a:p>
        </p:txBody>
      </p:sp>
    </p:spTree>
    <p:extLst>
      <p:ext uri="{BB962C8B-B14F-4D97-AF65-F5344CB8AC3E}">
        <p14:creationId xmlns:p14="http://schemas.microsoft.com/office/powerpoint/2010/main" val="4026705654"/>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KitchE\AppData\Local\Temp\vmware-KitchE\VMwareDnD\485b967f\Powerpoint image3.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6374" t="44366"/>
          <a:stretch/>
        </p:blipFill>
        <p:spPr bwMode="auto">
          <a:xfrm>
            <a:off x="6025116" y="3260650"/>
            <a:ext cx="3074754" cy="359734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l="15387" t="30359" r="21420" b="29166"/>
          <a:stretch/>
        </p:blipFill>
        <p:spPr>
          <a:xfrm>
            <a:off x="179512" y="98585"/>
            <a:ext cx="1332000" cy="468000"/>
          </a:xfrm>
          <a:prstGeom prst="rect">
            <a:avLst/>
          </a:prstGeom>
        </p:spPr>
      </p:pic>
      <p:sp>
        <p:nvSpPr>
          <p:cNvPr id="5" name="TextBox 4"/>
          <p:cNvSpPr txBox="1"/>
          <p:nvPr/>
        </p:nvSpPr>
        <p:spPr>
          <a:xfrm>
            <a:off x="179512" y="755993"/>
            <a:ext cx="6768752" cy="584775"/>
          </a:xfrm>
          <a:prstGeom prst="rect">
            <a:avLst/>
          </a:prstGeom>
          <a:noFill/>
        </p:spPr>
        <p:txBody>
          <a:bodyPr wrap="square" rtlCol="0">
            <a:spAutoFit/>
          </a:bodyPr>
          <a:lstStyle/>
          <a:p>
            <a:r>
              <a:rPr lang="en-GB" sz="3200" b="1" dirty="0">
                <a:latin typeface="Arial" panose="020B0604020202020204" pitchFamily="34" charset="0"/>
                <a:cs typeface="Arial" panose="020B0604020202020204" pitchFamily="34" charset="0"/>
              </a:rPr>
              <a:t>The launch</a:t>
            </a:r>
          </a:p>
        </p:txBody>
      </p:sp>
      <p:sp>
        <p:nvSpPr>
          <p:cNvPr id="6" name="TextBox 5"/>
          <p:cNvSpPr txBox="1"/>
          <p:nvPr/>
        </p:nvSpPr>
        <p:spPr>
          <a:xfrm>
            <a:off x="179512" y="1455167"/>
            <a:ext cx="6768752" cy="2862322"/>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GB" sz="2400" dirty="0">
                <a:latin typeface="Arial" panose="020B0604020202020204" pitchFamily="34" charset="0"/>
                <a:cs typeface="Arial" panose="020B0604020202020204" pitchFamily="34" charset="0"/>
              </a:rPr>
              <a:t>Super users</a:t>
            </a:r>
          </a:p>
          <a:p>
            <a:pPr marL="342900" indent="-342900">
              <a:lnSpc>
                <a:spcPct val="150000"/>
              </a:lnSpc>
              <a:buFont typeface="Arial" panose="020B0604020202020204" pitchFamily="34" charset="0"/>
              <a:buChar char="•"/>
            </a:pPr>
            <a:r>
              <a:rPr lang="en-GB" sz="2400" dirty="0">
                <a:latin typeface="Arial" panose="020B0604020202020204" pitchFamily="34" charset="0"/>
                <a:cs typeface="Arial" panose="020B0604020202020204" pitchFamily="34" charset="0"/>
              </a:rPr>
              <a:t>Departmental support</a:t>
            </a:r>
          </a:p>
          <a:p>
            <a:pPr marL="342900" indent="-342900">
              <a:lnSpc>
                <a:spcPct val="150000"/>
              </a:lnSpc>
              <a:buFont typeface="Arial" panose="020B0604020202020204" pitchFamily="34" charset="0"/>
              <a:buChar char="•"/>
            </a:pPr>
            <a:r>
              <a:rPr lang="en-GB" sz="2400" dirty="0">
                <a:latin typeface="Arial" panose="020B0604020202020204" pitchFamily="34" charset="0"/>
                <a:cs typeface="Arial" panose="020B0604020202020204" pitchFamily="34" charset="0"/>
              </a:rPr>
              <a:t>Day 1</a:t>
            </a:r>
          </a:p>
          <a:p>
            <a:pPr marL="342900" indent="-342900">
              <a:lnSpc>
                <a:spcPct val="150000"/>
              </a:lnSpc>
              <a:buFont typeface="Arial" panose="020B0604020202020204" pitchFamily="34" charset="0"/>
              <a:buChar char="•"/>
            </a:pPr>
            <a:r>
              <a:rPr lang="en-GB" sz="2400" dirty="0">
                <a:latin typeface="Arial" panose="020B0604020202020204" pitchFamily="34" charset="0"/>
                <a:cs typeface="Arial" panose="020B0604020202020204" pitchFamily="34" charset="0"/>
              </a:rPr>
              <a:t>The first week</a:t>
            </a:r>
          </a:p>
          <a:p>
            <a:pPr marL="342900" indent="-342900">
              <a:lnSpc>
                <a:spcPct val="150000"/>
              </a:lnSpc>
              <a:buFont typeface="Arial" panose="020B0604020202020204" pitchFamily="34" charset="0"/>
              <a:buChar char="•"/>
            </a:pPr>
            <a:r>
              <a:rPr lang="en-GB" sz="2400" dirty="0">
                <a:latin typeface="Arial" panose="020B0604020202020204" pitchFamily="34" charset="0"/>
                <a:cs typeface="Arial" panose="020B0604020202020204" pitchFamily="34" charset="0"/>
              </a:rPr>
              <a:t>Making it stick</a:t>
            </a:r>
          </a:p>
        </p:txBody>
      </p:sp>
    </p:spTree>
    <p:extLst>
      <p:ext uri="{BB962C8B-B14F-4D97-AF65-F5344CB8AC3E}">
        <p14:creationId xmlns:p14="http://schemas.microsoft.com/office/powerpoint/2010/main" val="2555041263"/>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KitchE\AppData\Local\Temp\vmware-KitchE\VMwareDnD\485b967f\Powerpoint image3.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6374" t="44366"/>
          <a:stretch/>
        </p:blipFill>
        <p:spPr bwMode="auto">
          <a:xfrm>
            <a:off x="6025116" y="3260650"/>
            <a:ext cx="3074754" cy="359734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l="15387" t="30359" r="21420" b="29166"/>
          <a:stretch/>
        </p:blipFill>
        <p:spPr>
          <a:xfrm>
            <a:off x="179512" y="98585"/>
            <a:ext cx="1332000" cy="468000"/>
          </a:xfrm>
          <a:prstGeom prst="rect">
            <a:avLst/>
          </a:prstGeom>
        </p:spPr>
      </p:pic>
      <p:sp>
        <p:nvSpPr>
          <p:cNvPr id="5" name="TextBox 4"/>
          <p:cNvSpPr txBox="1"/>
          <p:nvPr/>
        </p:nvSpPr>
        <p:spPr>
          <a:xfrm>
            <a:off x="179512" y="755993"/>
            <a:ext cx="6768752" cy="584775"/>
          </a:xfrm>
          <a:prstGeom prst="rect">
            <a:avLst/>
          </a:prstGeom>
          <a:noFill/>
        </p:spPr>
        <p:txBody>
          <a:bodyPr wrap="square" rtlCol="0">
            <a:spAutoFit/>
          </a:bodyPr>
          <a:lstStyle/>
          <a:p>
            <a:r>
              <a:rPr lang="en-GB" sz="3200" b="1" dirty="0">
                <a:latin typeface="Arial" panose="020B0604020202020204" pitchFamily="34" charset="0"/>
                <a:cs typeface="Arial" panose="020B0604020202020204" pitchFamily="34" charset="0"/>
              </a:rPr>
              <a:t>Deriving value and benefits</a:t>
            </a:r>
          </a:p>
        </p:txBody>
      </p:sp>
      <p:sp>
        <p:nvSpPr>
          <p:cNvPr id="6" name="TextBox 5"/>
          <p:cNvSpPr txBox="1"/>
          <p:nvPr/>
        </p:nvSpPr>
        <p:spPr>
          <a:xfrm>
            <a:off x="179512" y="1455167"/>
            <a:ext cx="6768752" cy="2862322"/>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GB" sz="2400" dirty="0">
                <a:latin typeface="Arial" panose="020B0604020202020204" pitchFamily="34" charset="0"/>
                <a:cs typeface="Arial" panose="020B0604020202020204" pitchFamily="34" charset="0"/>
              </a:rPr>
              <a:t>Process improvement</a:t>
            </a:r>
          </a:p>
          <a:p>
            <a:pPr marL="342900" indent="-342900">
              <a:lnSpc>
                <a:spcPct val="150000"/>
              </a:lnSpc>
              <a:buFont typeface="Arial" panose="020B0604020202020204" pitchFamily="34" charset="0"/>
              <a:buChar char="•"/>
            </a:pPr>
            <a:r>
              <a:rPr lang="en-GB" sz="2400" dirty="0">
                <a:latin typeface="Arial" panose="020B0604020202020204" pitchFamily="34" charset="0"/>
                <a:cs typeface="Arial" panose="020B0604020202020204" pitchFamily="34" charset="0"/>
              </a:rPr>
              <a:t>Centralising and organising data</a:t>
            </a:r>
          </a:p>
          <a:p>
            <a:pPr marL="342900" indent="-342900">
              <a:lnSpc>
                <a:spcPct val="150000"/>
              </a:lnSpc>
              <a:buFont typeface="Arial" panose="020B0604020202020204" pitchFamily="34" charset="0"/>
              <a:buChar char="•"/>
            </a:pPr>
            <a:r>
              <a:rPr lang="en-GB" sz="2400" dirty="0">
                <a:latin typeface="Arial" panose="020B0604020202020204" pitchFamily="34" charset="0"/>
                <a:cs typeface="Arial" panose="020B0604020202020204" pitchFamily="34" charset="0"/>
              </a:rPr>
              <a:t>Contact centre process</a:t>
            </a:r>
          </a:p>
          <a:p>
            <a:pPr marL="342900" indent="-342900">
              <a:lnSpc>
                <a:spcPct val="150000"/>
              </a:lnSpc>
              <a:buFont typeface="Arial" panose="020B0604020202020204" pitchFamily="34" charset="0"/>
              <a:buChar char="•"/>
            </a:pPr>
            <a:r>
              <a:rPr lang="en-GB" sz="2400" dirty="0">
                <a:latin typeface="Arial" panose="020B0604020202020204" pitchFamily="34" charset="0"/>
                <a:cs typeface="Arial" panose="020B0604020202020204" pitchFamily="34" charset="0"/>
              </a:rPr>
              <a:t>Further integration</a:t>
            </a:r>
          </a:p>
          <a:p>
            <a:pPr marL="342900" indent="-342900">
              <a:lnSpc>
                <a:spcPct val="150000"/>
              </a:lnSpc>
              <a:buFont typeface="Arial" panose="020B0604020202020204" pitchFamily="34" charset="0"/>
              <a:buChar char="•"/>
            </a:pPr>
            <a:r>
              <a:rPr lang="en-GB" sz="2400" dirty="0">
                <a:latin typeface="Arial" panose="020B0604020202020204" pitchFamily="34" charset="0"/>
                <a:cs typeface="Arial" panose="020B0604020202020204" pitchFamily="34" charset="0"/>
              </a:rPr>
              <a:t>Continuing to develop</a:t>
            </a:r>
          </a:p>
        </p:txBody>
      </p:sp>
    </p:spTree>
    <p:extLst>
      <p:ext uri="{BB962C8B-B14F-4D97-AF65-F5344CB8AC3E}">
        <p14:creationId xmlns:p14="http://schemas.microsoft.com/office/powerpoint/2010/main" val="2680637691"/>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1964</TotalTime>
  <Words>1790</Words>
  <Application>Microsoft Office PowerPoint</Application>
  <PresentationFormat>On-screen Show (4:3)</PresentationFormat>
  <Paragraphs>231</Paragraphs>
  <Slides>13</Slides>
  <Notes>13</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Moat Homes Limited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Ellis Kitchener</dc:creator>
  <cp:lastModifiedBy>Daniel Johnson</cp:lastModifiedBy>
  <cp:revision>57</cp:revision>
  <dcterms:created xsi:type="dcterms:W3CDTF">2015-03-31T10:10:20Z</dcterms:created>
  <dcterms:modified xsi:type="dcterms:W3CDTF">2016-09-23T13:50:52Z</dcterms:modified>
</cp:coreProperties>
</file>