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70" r:id="rId5"/>
    <p:sldMasterId id="2147483656" r:id="rId6"/>
    <p:sldMasterId id="2147483667" r:id="rId7"/>
  </p:sldMasterIdLst>
  <p:notesMasterIdLst>
    <p:notesMasterId r:id="rId30"/>
  </p:notesMasterIdLst>
  <p:sldIdLst>
    <p:sldId id="256" r:id="rId8"/>
    <p:sldId id="260" r:id="rId9"/>
    <p:sldId id="265" r:id="rId10"/>
    <p:sldId id="266" r:id="rId11"/>
    <p:sldId id="268" r:id="rId12"/>
    <p:sldId id="269" r:id="rId13"/>
    <p:sldId id="270" r:id="rId14"/>
    <p:sldId id="273" r:id="rId15"/>
    <p:sldId id="279" r:id="rId16"/>
    <p:sldId id="261" r:id="rId17"/>
    <p:sldId id="271" r:id="rId18"/>
    <p:sldId id="272" r:id="rId19"/>
    <p:sldId id="262" r:id="rId20"/>
    <p:sldId id="275" r:id="rId21"/>
    <p:sldId id="274" r:id="rId22"/>
    <p:sldId id="282" r:id="rId23"/>
    <p:sldId id="263" r:id="rId24"/>
    <p:sldId id="277" r:id="rId25"/>
    <p:sldId id="280" r:id="rId26"/>
    <p:sldId id="281" r:id="rId27"/>
    <p:sldId id="27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2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3" autoAdjust="0"/>
    <p:restoredTop sz="88725" autoAdjust="0"/>
  </p:normalViewPr>
  <p:slideViewPr>
    <p:cSldViewPr snapToObjects="1" showGuides="1">
      <p:cViewPr varScale="1">
        <p:scale>
          <a:sx n="58" d="100"/>
          <a:sy n="58" d="100"/>
        </p:scale>
        <p:origin x="1568" y="48"/>
      </p:cViewPr>
      <p:guideLst>
        <p:guide orient="horz" pos="2190"/>
        <p:guide pos="2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Contact source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13/14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Sheet1!$B$22:$F$22</c:f>
              <c:strCache>
                <c:ptCount val="5"/>
                <c:pt idx="0">
                  <c:v>Face 2 Face</c:v>
                </c:pt>
                <c:pt idx="1">
                  <c:v>Tel Contact</c:v>
                </c:pt>
                <c:pt idx="2">
                  <c:v>Self Service</c:v>
                </c:pt>
                <c:pt idx="3">
                  <c:v>Other Digital</c:v>
                </c:pt>
                <c:pt idx="4">
                  <c:v>Letter</c:v>
                </c:pt>
              </c:strCache>
            </c:strRef>
          </c:cat>
          <c:val>
            <c:numRef>
              <c:f>Sheet1!$B$23:$F$23</c:f>
              <c:numCache>
                <c:formatCode>0%</c:formatCode>
                <c:ptCount val="5"/>
                <c:pt idx="0">
                  <c:v>0.14000000000000001</c:v>
                </c:pt>
                <c:pt idx="1">
                  <c:v>0.77</c:v>
                </c:pt>
                <c:pt idx="2">
                  <c:v>0</c:v>
                </c:pt>
                <c:pt idx="3">
                  <c:v>0.05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7-4E8D-B09E-5EF8FFA5BF6F}"/>
            </c:ext>
          </c:extLst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14/15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Sheet1!$B$22:$F$22</c:f>
              <c:strCache>
                <c:ptCount val="5"/>
                <c:pt idx="0">
                  <c:v>Face 2 Face</c:v>
                </c:pt>
                <c:pt idx="1">
                  <c:v>Tel Contact</c:v>
                </c:pt>
                <c:pt idx="2">
                  <c:v>Self Service</c:v>
                </c:pt>
                <c:pt idx="3">
                  <c:v>Other Digital</c:v>
                </c:pt>
                <c:pt idx="4">
                  <c:v>Letter</c:v>
                </c:pt>
              </c:strCache>
            </c:strRef>
          </c:cat>
          <c:val>
            <c:numRef>
              <c:f>Sheet1!$B$24:$F$24</c:f>
              <c:numCache>
                <c:formatCode>0%</c:formatCode>
                <c:ptCount val="5"/>
                <c:pt idx="0">
                  <c:v>9.2121706365836442E-2</c:v>
                </c:pt>
                <c:pt idx="1">
                  <c:v>0.8230055084249831</c:v>
                </c:pt>
                <c:pt idx="2">
                  <c:v>0</c:v>
                </c:pt>
                <c:pt idx="3">
                  <c:v>5.0636734663057306E-2</c:v>
                </c:pt>
                <c:pt idx="4">
                  <c:v>3.4236050546123151E-2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7-4E8D-B09E-5EF8FFA5BF6F}"/>
            </c:ext>
          </c:extLst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15/16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Sheet1!$B$22:$F$22</c:f>
              <c:strCache>
                <c:ptCount val="5"/>
                <c:pt idx="0">
                  <c:v>Face 2 Face</c:v>
                </c:pt>
                <c:pt idx="1">
                  <c:v>Tel Contact</c:v>
                </c:pt>
                <c:pt idx="2">
                  <c:v>Self Service</c:v>
                </c:pt>
                <c:pt idx="3">
                  <c:v>Other Digital</c:v>
                </c:pt>
                <c:pt idx="4">
                  <c:v>Letter</c:v>
                </c:pt>
              </c:strCache>
            </c:strRef>
          </c:cat>
          <c:val>
            <c:numRef>
              <c:f>Sheet1!$B$25:$F$25</c:f>
              <c:numCache>
                <c:formatCode>0%</c:formatCode>
                <c:ptCount val="5"/>
                <c:pt idx="0">
                  <c:v>6.3912986925317397E-2</c:v>
                </c:pt>
                <c:pt idx="1">
                  <c:v>0.84060939447474881</c:v>
                </c:pt>
                <c:pt idx="2">
                  <c:v>5.5107622041073046E-3</c:v>
                </c:pt>
                <c:pt idx="3">
                  <c:v>6.1469613423406663E-2</c:v>
                </c:pt>
                <c:pt idx="4">
                  <c:v>2.8497242972419845E-2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B7-4E8D-B09E-5EF8FFA5BF6F}"/>
            </c:ext>
          </c:extLst>
        </c:ser>
        <c:ser>
          <c:idx val="3"/>
          <c:order val="3"/>
          <c:tx>
            <c:strRef>
              <c:f>Sheet1!$A$26</c:f>
              <c:strCache>
                <c:ptCount val="1"/>
                <c:pt idx="0">
                  <c:v>16/17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65833555888128E-2"/>
                  <c:y val="-8.145802500516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9B7-4E8D-B09E-5EF8FFA5BF6F}"/>
                </c:ext>
              </c:extLst>
            </c:dLbl>
            <c:dLbl>
              <c:idx val="1"/>
              <c:layout>
                <c:manualLayout>
                  <c:x val="8.799312683607706E-2"/>
                  <c:y val="-5.128838611436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B7-4E8D-B09E-5EF8FFA5BF6F}"/>
                </c:ext>
              </c:extLst>
            </c:dLbl>
            <c:dLbl>
              <c:idx val="2"/>
              <c:layout>
                <c:manualLayout>
                  <c:x val="4.5329792612524449E-2"/>
                  <c:y val="-0.13878033889769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B7-4E8D-B09E-5EF8FFA5BF6F}"/>
                </c:ext>
              </c:extLst>
            </c:dLbl>
            <c:dLbl>
              <c:idx val="3"/>
              <c:layout>
                <c:manualLayout>
                  <c:x val="4.5329897591201276E-2"/>
                  <c:y val="-8.1458025005166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21665919218471E-2"/>
                      <c:h val="5.2329357434202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9B7-4E8D-B09E-5EF8FFA5BF6F}"/>
                </c:ext>
              </c:extLst>
            </c:dLbl>
            <c:dLbl>
              <c:idx val="4"/>
              <c:layout>
                <c:manualLayout>
                  <c:x val="3.7330417445608451E-2"/>
                  <c:y val="-0.1538651583430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B7-4E8D-B09E-5EF8FFA5B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Sheet1!$B$22:$F$22</c:f>
              <c:strCache>
                <c:ptCount val="5"/>
                <c:pt idx="0">
                  <c:v>Face 2 Face</c:v>
                </c:pt>
                <c:pt idx="1">
                  <c:v>Tel Contact</c:v>
                </c:pt>
                <c:pt idx="2">
                  <c:v>Self Service</c:v>
                </c:pt>
                <c:pt idx="3">
                  <c:v>Other Digital</c:v>
                </c:pt>
                <c:pt idx="4">
                  <c:v>Letter</c:v>
                </c:pt>
              </c:strCache>
            </c:strRef>
          </c:cat>
          <c:val>
            <c:numRef>
              <c:f>Sheet1!$B$26:$F$26</c:f>
              <c:numCache>
                <c:formatCode>0%</c:formatCode>
                <c:ptCount val="5"/>
                <c:pt idx="0">
                  <c:v>7.7962070161982505E-2</c:v>
                </c:pt>
                <c:pt idx="1">
                  <c:v>0.7783560693219379</c:v>
                </c:pt>
                <c:pt idx="2">
                  <c:v>5.4077868478241021E-3</c:v>
                </c:pt>
                <c:pt idx="3">
                  <c:v>0.10737047791230665</c:v>
                </c:pt>
                <c:pt idx="4">
                  <c:v>3.0903595755948792E-2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7-4E8D-B09E-5EF8FFA5B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04091888"/>
        <c:axId val="604092216"/>
        <c:axId val="0"/>
      </c:bar3DChart>
      <c:catAx>
        <c:axId val="6040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92216"/>
        <c:crosses val="autoZero"/>
        <c:auto val="1"/>
        <c:lblAlgn val="ctr"/>
        <c:lblOffset val="100"/>
        <c:noMultiLvlLbl val="0"/>
      </c:catAx>
      <c:valAx>
        <c:axId val="6040922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0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Channel</a:t>
            </a:r>
            <a:r>
              <a:rPr lang="en-GB" baseline="0" dirty="0"/>
              <a:t> Strategy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322070228325285E-2"/>
          <c:y val="9.7147880712712423E-2"/>
          <c:w val="0.92171826579498839"/>
          <c:h val="0.74993331976922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Face to face</c:v>
                </c:pt>
                <c:pt idx="1">
                  <c:v>Paper</c:v>
                </c:pt>
                <c:pt idx="2">
                  <c:v>Telephone</c:v>
                </c:pt>
                <c:pt idx="3">
                  <c:v>Other Digital</c:v>
                </c:pt>
                <c:pt idx="4">
                  <c:v>Self-service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0.08</c:v>
                </c:pt>
                <c:pt idx="1">
                  <c:v>0.03</c:v>
                </c:pt>
                <c:pt idx="2">
                  <c:v>0.78</c:v>
                </c:pt>
                <c:pt idx="3">
                  <c:v>0.11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1-4428-962A-926374D6407A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Face to face</c:v>
                </c:pt>
                <c:pt idx="1">
                  <c:v>Paper</c:v>
                </c:pt>
                <c:pt idx="2">
                  <c:v>Telephone</c:v>
                </c:pt>
                <c:pt idx="3">
                  <c:v>Other Digital</c:v>
                </c:pt>
                <c:pt idx="4">
                  <c:v>Self-service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0.4</c:v>
                </c:pt>
                <c:pt idx="3">
                  <c:v>0.05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1-4428-962A-926374D64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676048"/>
        <c:axId val="313668832"/>
      </c:barChart>
      <c:catAx>
        <c:axId val="31367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68832"/>
        <c:crosses val="autoZero"/>
        <c:auto val="1"/>
        <c:lblAlgn val="ctr"/>
        <c:lblOffset val="100"/>
        <c:noMultiLvlLbl val="0"/>
      </c:catAx>
      <c:valAx>
        <c:axId val="313668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7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472615445306142"/>
          <c:y val="1.442042709893551E-2"/>
          <c:w val="0.29281954252852072"/>
          <c:h val="0.24201368240200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7F1C-4232-4C9B-8FFF-EBD2E46C374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6CB680-C7EE-4129-9B61-27A4DF3D612C}">
      <dgm:prSet phldrT="[Text]"/>
      <dgm:spPr/>
      <dgm:t>
        <a:bodyPr/>
        <a:lstStyle/>
        <a:p>
          <a:r>
            <a:rPr lang="en-US" dirty="0" smtClean="0"/>
            <a:t>Accent Connect</a:t>
          </a:r>
          <a:endParaRPr lang="en-US" dirty="0"/>
        </a:p>
      </dgm:t>
    </dgm:pt>
    <dgm:pt modelId="{39133A92-A336-4EBA-8C30-A1B9B009A300}" type="parTrans" cxnId="{9AF6D4D7-0590-4753-A607-2971D4716A42}">
      <dgm:prSet/>
      <dgm:spPr/>
      <dgm:t>
        <a:bodyPr/>
        <a:lstStyle/>
        <a:p>
          <a:endParaRPr lang="en-US"/>
        </a:p>
      </dgm:t>
    </dgm:pt>
    <dgm:pt modelId="{9B8BB560-3F19-40F1-BFE3-962A2D92BCED}" type="sibTrans" cxnId="{9AF6D4D7-0590-4753-A607-2971D4716A42}">
      <dgm:prSet/>
      <dgm:spPr/>
      <dgm:t>
        <a:bodyPr/>
        <a:lstStyle/>
        <a:p>
          <a:endParaRPr lang="en-US"/>
        </a:p>
      </dgm:t>
    </dgm:pt>
    <dgm:pt modelId="{068A2FAA-3108-4EA8-B00B-31BD5B44ADED}">
      <dgm:prSet phldrT="[Text]"/>
      <dgm:spPr/>
      <dgm:t>
        <a:bodyPr/>
        <a:lstStyle/>
        <a:p>
          <a:r>
            <a:rPr lang="en-US" dirty="0" smtClean="0"/>
            <a:t>Telephone system</a:t>
          </a:r>
          <a:endParaRPr lang="en-US" dirty="0"/>
        </a:p>
      </dgm:t>
    </dgm:pt>
    <dgm:pt modelId="{0A7A0325-ED73-4D71-9F4B-C84633C7754F}" type="parTrans" cxnId="{DDE5C504-BBEA-4F46-A6DF-D6B32F808E88}">
      <dgm:prSet/>
      <dgm:spPr/>
      <dgm:t>
        <a:bodyPr/>
        <a:lstStyle/>
        <a:p>
          <a:endParaRPr lang="en-US"/>
        </a:p>
      </dgm:t>
    </dgm:pt>
    <dgm:pt modelId="{9A4BCB7D-67AD-4445-AEFC-5595A137F620}" type="sibTrans" cxnId="{DDE5C504-BBEA-4F46-A6DF-D6B32F808E88}">
      <dgm:prSet/>
      <dgm:spPr/>
      <dgm:t>
        <a:bodyPr/>
        <a:lstStyle/>
        <a:p>
          <a:endParaRPr lang="en-US"/>
        </a:p>
      </dgm:t>
    </dgm:pt>
    <dgm:pt modelId="{DBA72C73-86EF-4AFC-8D9D-4BFE703ED99A}">
      <dgm:prSet phldrT="[Text]"/>
      <dgm:spPr/>
      <dgm:t>
        <a:bodyPr/>
        <a:lstStyle/>
        <a:p>
          <a:r>
            <a:rPr lang="en-US" dirty="0" smtClean="0"/>
            <a:t>Self-service / channel shift</a:t>
          </a:r>
          <a:endParaRPr lang="en-US" dirty="0"/>
        </a:p>
      </dgm:t>
    </dgm:pt>
    <dgm:pt modelId="{A6A279A0-E131-4B6D-98D0-F361C1303F0C}" type="parTrans" cxnId="{C100818C-B3E3-420D-A1B1-58390F3240EF}">
      <dgm:prSet/>
      <dgm:spPr/>
      <dgm:t>
        <a:bodyPr/>
        <a:lstStyle/>
        <a:p>
          <a:endParaRPr lang="en-US"/>
        </a:p>
      </dgm:t>
    </dgm:pt>
    <dgm:pt modelId="{3002D653-2B20-4049-AD88-96C558C55364}" type="sibTrans" cxnId="{C100818C-B3E3-420D-A1B1-58390F3240EF}">
      <dgm:prSet/>
      <dgm:spPr/>
      <dgm:t>
        <a:bodyPr/>
        <a:lstStyle/>
        <a:p>
          <a:endParaRPr lang="en-US"/>
        </a:p>
      </dgm:t>
    </dgm:pt>
    <dgm:pt modelId="{16C16E7D-1502-4DD3-A8FC-C1938D849866}">
      <dgm:prSet phldrT="[Text]"/>
      <dgm:spPr/>
      <dgm:t>
        <a:bodyPr/>
        <a:lstStyle/>
        <a:p>
          <a:r>
            <a:rPr lang="en-US" dirty="0" smtClean="0"/>
            <a:t>Electronic Document Management</a:t>
          </a:r>
          <a:endParaRPr lang="en-US" dirty="0"/>
        </a:p>
      </dgm:t>
    </dgm:pt>
    <dgm:pt modelId="{AD73120C-7CC6-4683-931F-1ED5762339CF}" type="parTrans" cxnId="{1C0D12EA-0FBC-4BED-B8EE-272E317DB535}">
      <dgm:prSet/>
      <dgm:spPr/>
      <dgm:t>
        <a:bodyPr/>
        <a:lstStyle/>
        <a:p>
          <a:endParaRPr lang="en-US"/>
        </a:p>
      </dgm:t>
    </dgm:pt>
    <dgm:pt modelId="{6FCA0032-01A5-44B7-8341-E7A8D61AB851}" type="sibTrans" cxnId="{1C0D12EA-0FBC-4BED-B8EE-272E317DB535}">
      <dgm:prSet/>
      <dgm:spPr/>
      <dgm:t>
        <a:bodyPr/>
        <a:lstStyle/>
        <a:p>
          <a:endParaRPr lang="en-US"/>
        </a:p>
      </dgm:t>
    </dgm:pt>
    <dgm:pt modelId="{520A84A7-5F50-4346-9684-035601D84BD0}">
      <dgm:prSet phldrT="[Text]"/>
      <dgm:spPr/>
      <dgm:t>
        <a:bodyPr/>
        <a:lstStyle/>
        <a:p>
          <a:r>
            <a:rPr lang="en-US" dirty="0" smtClean="0"/>
            <a:t>Contact centre software</a:t>
          </a:r>
          <a:endParaRPr lang="en-US" dirty="0"/>
        </a:p>
      </dgm:t>
    </dgm:pt>
    <dgm:pt modelId="{D004D6A5-DCE3-406F-BCC3-893F9A9EDAFD}" type="parTrans" cxnId="{68AE1DA8-0131-4767-94A8-667DCDFEC247}">
      <dgm:prSet/>
      <dgm:spPr/>
      <dgm:t>
        <a:bodyPr/>
        <a:lstStyle/>
        <a:p>
          <a:endParaRPr lang="en-US"/>
        </a:p>
      </dgm:t>
    </dgm:pt>
    <dgm:pt modelId="{9F3D52DB-5B13-46E3-A578-EC361831E883}" type="sibTrans" cxnId="{68AE1DA8-0131-4767-94A8-667DCDFEC247}">
      <dgm:prSet/>
      <dgm:spPr/>
      <dgm:t>
        <a:bodyPr/>
        <a:lstStyle/>
        <a:p>
          <a:endParaRPr lang="en-US"/>
        </a:p>
      </dgm:t>
    </dgm:pt>
    <dgm:pt modelId="{88491770-46B7-4178-A60F-98DDD979C91E}">
      <dgm:prSet phldrT="[Text]"/>
      <dgm:spPr/>
      <dgm:t>
        <a:bodyPr/>
        <a:lstStyle/>
        <a:p>
          <a:r>
            <a:rPr lang="en-US" dirty="0" smtClean="0"/>
            <a:t>Presence management</a:t>
          </a:r>
          <a:endParaRPr lang="en-US" dirty="0"/>
        </a:p>
      </dgm:t>
    </dgm:pt>
    <dgm:pt modelId="{521BAECC-21A5-443A-A901-0FE0AC6074D8}" type="parTrans" cxnId="{F0C9C974-364F-48BD-8439-082F5CB9D149}">
      <dgm:prSet/>
      <dgm:spPr/>
      <dgm:t>
        <a:bodyPr/>
        <a:lstStyle/>
        <a:p>
          <a:endParaRPr lang="en-US"/>
        </a:p>
      </dgm:t>
    </dgm:pt>
    <dgm:pt modelId="{26D04682-BB80-496F-9935-B31D574462E5}" type="sibTrans" cxnId="{F0C9C974-364F-48BD-8439-082F5CB9D149}">
      <dgm:prSet/>
      <dgm:spPr/>
      <dgm:t>
        <a:bodyPr/>
        <a:lstStyle/>
        <a:p>
          <a:endParaRPr lang="en-US"/>
        </a:p>
      </dgm:t>
    </dgm:pt>
    <dgm:pt modelId="{B635FCE6-A1CA-4106-80A1-38CA84D1C3A8}">
      <dgm:prSet phldrT="[Text]"/>
      <dgm:spPr/>
      <dgm:t>
        <a:bodyPr/>
        <a:lstStyle/>
        <a:p>
          <a:r>
            <a:rPr lang="en-US" strike="sngStrike" dirty="0" smtClean="0"/>
            <a:t>Printers</a:t>
          </a:r>
          <a:endParaRPr lang="en-US" strike="sngStrike" dirty="0"/>
        </a:p>
      </dgm:t>
    </dgm:pt>
    <dgm:pt modelId="{EEFE5826-C0E3-4B5E-95B0-48BB8FC7C948}" type="parTrans" cxnId="{A6B6DB7C-D75E-42BA-8B8C-6E80F9725E52}">
      <dgm:prSet/>
      <dgm:spPr/>
      <dgm:t>
        <a:bodyPr/>
        <a:lstStyle/>
        <a:p>
          <a:endParaRPr lang="en-US"/>
        </a:p>
      </dgm:t>
    </dgm:pt>
    <dgm:pt modelId="{DC52A1D1-656A-41F8-8DE3-5FE6EE4265A4}" type="sibTrans" cxnId="{A6B6DB7C-D75E-42BA-8B8C-6E80F9725E52}">
      <dgm:prSet/>
      <dgm:spPr/>
      <dgm:t>
        <a:bodyPr/>
        <a:lstStyle/>
        <a:p>
          <a:endParaRPr lang="en-US"/>
        </a:p>
      </dgm:t>
    </dgm:pt>
    <dgm:pt modelId="{CBD210A6-4163-4950-AF8A-8B3A661DF17C}">
      <dgm:prSet phldrT="[Text]"/>
      <dgm:spPr/>
      <dgm:t>
        <a:bodyPr/>
        <a:lstStyle/>
        <a:p>
          <a:r>
            <a:rPr lang="en-US" dirty="0" smtClean="0"/>
            <a:t>#GDPR</a:t>
          </a:r>
          <a:endParaRPr lang="en-US" dirty="0"/>
        </a:p>
      </dgm:t>
    </dgm:pt>
    <dgm:pt modelId="{7F60A51F-741D-4DEC-858B-FE5B2A8A1AB2}" type="parTrans" cxnId="{B115D816-D40B-42F0-809C-648E9B1F18A8}">
      <dgm:prSet/>
      <dgm:spPr/>
      <dgm:t>
        <a:bodyPr/>
        <a:lstStyle/>
        <a:p>
          <a:endParaRPr lang="en-US"/>
        </a:p>
      </dgm:t>
    </dgm:pt>
    <dgm:pt modelId="{C855CA2A-71E4-4E70-8966-0D1674960E23}" type="sibTrans" cxnId="{B115D816-D40B-42F0-809C-648E9B1F18A8}">
      <dgm:prSet/>
      <dgm:spPr/>
      <dgm:t>
        <a:bodyPr/>
        <a:lstStyle/>
        <a:p>
          <a:endParaRPr lang="en-US"/>
        </a:p>
      </dgm:t>
    </dgm:pt>
    <dgm:pt modelId="{CD3B84D1-24F7-4532-897B-9F049CE77D3F}">
      <dgm:prSet phldrT="[Text]"/>
      <dgm:spPr/>
      <dgm:t>
        <a:bodyPr/>
        <a:lstStyle/>
        <a:p>
          <a:r>
            <a:rPr lang="en-US" dirty="0" smtClean="0"/>
            <a:t>Lettings</a:t>
          </a:r>
          <a:endParaRPr lang="en-US" dirty="0"/>
        </a:p>
      </dgm:t>
    </dgm:pt>
    <dgm:pt modelId="{FBCA0476-2369-4A08-A96D-7BAB48879667}" type="parTrans" cxnId="{84EB2CE1-CEFE-498F-BFAA-DD2C1E1189CD}">
      <dgm:prSet/>
      <dgm:spPr/>
      <dgm:t>
        <a:bodyPr/>
        <a:lstStyle/>
        <a:p>
          <a:endParaRPr lang="en-US"/>
        </a:p>
      </dgm:t>
    </dgm:pt>
    <dgm:pt modelId="{298DBBA1-CE0F-4E4A-B667-8A712EFBFFA6}" type="sibTrans" cxnId="{84EB2CE1-CEFE-498F-BFAA-DD2C1E1189CD}">
      <dgm:prSet/>
      <dgm:spPr/>
      <dgm:t>
        <a:bodyPr/>
        <a:lstStyle/>
        <a:p>
          <a:endParaRPr lang="en-US"/>
        </a:p>
      </dgm:t>
    </dgm:pt>
    <dgm:pt modelId="{BE7C88BD-8FDF-4163-8B4C-3FEA31B8811E}">
      <dgm:prSet phldrT="[Text]"/>
      <dgm:spPr/>
      <dgm:t>
        <a:bodyPr/>
        <a:lstStyle/>
        <a:p>
          <a:r>
            <a:rPr lang="en-US" dirty="0" smtClean="0"/>
            <a:t>Repairs diagnostic</a:t>
          </a:r>
          <a:endParaRPr lang="en-US" dirty="0"/>
        </a:p>
      </dgm:t>
    </dgm:pt>
    <dgm:pt modelId="{0429B9A0-5719-4C75-8B23-AC3995BCBB8D}" type="parTrans" cxnId="{0F8D3AAD-C02F-4CA6-B8E8-1AE5AB6E64FF}">
      <dgm:prSet/>
      <dgm:spPr/>
      <dgm:t>
        <a:bodyPr/>
        <a:lstStyle/>
        <a:p>
          <a:endParaRPr lang="en-US"/>
        </a:p>
      </dgm:t>
    </dgm:pt>
    <dgm:pt modelId="{EFBFC558-2973-4928-9259-F41B74E5CB37}" type="sibTrans" cxnId="{0F8D3AAD-C02F-4CA6-B8E8-1AE5AB6E64FF}">
      <dgm:prSet/>
      <dgm:spPr/>
      <dgm:t>
        <a:bodyPr/>
        <a:lstStyle/>
        <a:p>
          <a:endParaRPr lang="en-US"/>
        </a:p>
      </dgm:t>
    </dgm:pt>
    <dgm:pt modelId="{602760FC-419E-4A20-AE91-2354204B5B03}">
      <dgm:prSet phldrT="[Text]"/>
      <dgm:spPr/>
      <dgm:t>
        <a:bodyPr/>
        <a:lstStyle/>
        <a:p>
          <a:r>
            <a:rPr lang="en-US" dirty="0" smtClean="0"/>
            <a:t>Paperless</a:t>
          </a:r>
          <a:endParaRPr lang="en-US" dirty="0"/>
        </a:p>
      </dgm:t>
    </dgm:pt>
    <dgm:pt modelId="{AB7FF430-7FF2-450F-865D-6E8E6AD930EA}" type="parTrans" cxnId="{511679D4-1A1C-4A59-804A-7C09BA325D4F}">
      <dgm:prSet/>
      <dgm:spPr/>
      <dgm:t>
        <a:bodyPr/>
        <a:lstStyle/>
        <a:p>
          <a:endParaRPr lang="en-US"/>
        </a:p>
      </dgm:t>
    </dgm:pt>
    <dgm:pt modelId="{4009671D-642B-4F80-AF70-DCE8E78C39EC}" type="sibTrans" cxnId="{511679D4-1A1C-4A59-804A-7C09BA325D4F}">
      <dgm:prSet/>
      <dgm:spPr/>
      <dgm:t>
        <a:bodyPr/>
        <a:lstStyle/>
        <a:p>
          <a:endParaRPr lang="en-US"/>
        </a:p>
      </dgm:t>
    </dgm:pt>
    <dgm:pt modelId="{803CC74F-6ABC-4E42-BCCA-B33B5E46063F}">
      <dgm:prSet phldrT="[Text]"/>
      <dgm:spPr/>
      <dgm:t>
        <a:bodyPr/>
        <a:lstStyle/>
        <a:p>
          <a:r>
            <a:rPr lang="en-US" dirty="0" smtClean="0"/>
            <a:t>SharePoint</a:t>
          </a:r>
          <a:endParaRPr lang="en-US" dirty="0"/>
        </a:p>
      </dgm:t>
    </dgm:pt>
    <dgm:pt modelId="{5638D1EC-AA6A-47C7-83FC-2025113D99E5}" type="parTrans" cxnId="{6D00D040-4472-4AA7-9A47-7F02190A461F}">
      <dgm:prSet/>
      <dgm:spPr/>
      <dgm:t>
        <a:bodyPr/>
        <a:lstStyle/>
        <a:p>
          <a:endParaRPr lang="en-US"/>
        </a:p>
      </dgm:t>
    </dgm:pt>
    <dgm:pt modelId="{AFFFD666-4510-4D2F-92C6-B960E9292D37}" type="sibTrans" cxnId="{6D00D040-4472-4AA7-9A47-7F02190A461F}">
      <dgm:prSet/>
      <dgm:spPr/>
      <dgm:t>
        <a:bodyPr/>
        <a:lstStyle/>
        <a:p>
          <a:endParaRPr lang="en-US"/>
        </a:p>
      </dgm:t>
    </dgm:pt>
    <dgm:pt modelId="{B3535581-6AE9-4103-BB4F-41CEE7C46BDE}" type="pres">
      <dgm:prSet presAssocID="{96597F1C-4232-4C9B-8FFF-EBD2E46C3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90AA96-BD32-44E5-8A02-C7FE481F5AEF}" type="pres">
      <dgm:prSet presAssocID="{2A6CB680-C7EE-4129-9B61-27A4DF3D6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C22C2-8084-4B94-B2C4-715B23A7EF95}" type="pres">
      <dgm:prSet presAssocID="{2A6CB680-C7EE-4129-9B61-27A4DF3D612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4C2EB-2FC2-428A-A1FC-EC70DCB84E20}" type="pres">
      <dgm:prSet presAssocID="{DBA72C73-86EF-4AFC-8D9D-4BFE703ED9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51967-DBA8-4856-9B02-1880973ECC5D}" type="pres">
      <dgm:prSet presAssocID="{DBA72C73-86EF-4AFC-8D9D-4BFE703ED99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D737E-F655-4A81-89F0-3869184E0545}" type="pres">
      <dgm:prSet presAssocID="{602760FC-419E-4A20-AE91-2354204B5B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8CCE7-6721-4EFE-8317-ADF7A045F602}" type="pres">
      <dgm:prSet presAssocID="{602760FC-419E-4A20-AE91-2354204B5B0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7AF1D-B66F-4E92-8C73-CCC540423F22}" type="presOf" srcId="{96597F1C-4232-4C9B-8FFF-EBD2E46C374F}" destId="{B3535581-6AE9-4103-BB4F-41CEE7C46BDE}" srcOrd="0" destOrd="0" presId="urn:microsoft.com/office/officeart/2005/8/layout/vList2"/>
    <dgm:cxn modelId="{DDE5C504-BBEA-4F46-A6DF-D6B32F808E88}" srcId="{2A6CB680-C7EE-4129-9B61-27A4DF3D612C}" destId="{068A2FAA-3108-4EA8-B00B-31BD5B44ADED}" srcOrd="0" destOrd="0" parTransId="{0A7A0325-ED73-4D71-9F4B-C84633C7754F}" sibTransId="{9A4BCB7D-67AD-4445-AEFC-5595A137F620}"/>
    <dgm:cxn modelId="{488CE8B9-C498-4923-802A-1C1F710F6757}" type="presOf" srcId="{B635FCE6-A1CA-4106-80A1-38CA84D1C3A8}" destId="{81E8CCE7-6721-4EFE-8317-ADF7A045F602}" srcOrd="0" destOrd="2" presId="urn:microsoft.com/office/officeart/2005/8/layout/vList2"/>
    <dgm:cxn modelId="{A0717C33-645E-488C-8C1D-658CDDE8919E}" type="presOf" srcId="{803CC74F-6ABC-4E42-BCCA-B33B5E46063F}" destId="{81E8CCE7-6721-4EFE-8317-ADF7A045F602}" srcOrd="0" destOrd="0" presId="urn:microsoft.com/office/officeart/2005/8/layout/vList2"/>
    <dgm:cxn modelId="{511679D4-1A1C-4A59-804A-7C09BA325D4F}" srcId="{96597F1C-4232-4C9B-8FFF-EBD2E46C374F}" destId="{602760FC-419E-4A20-AE91-2354204B5B03}" srcOrd="2" destOrd="0" parTransId="{AB7FF430-7FF2-450F-865D-6E8E6AD930EA}" sibTransId="{4009671D-642B-4F80-AF70-DCE8E78C39EC}"/>
    <dgm:cxn modelId="{8C0C4819-3AE4-4004-8389-51DE26AE4BA6}" type="presOf" srcId="{068A2FAA-3108-4EA8-B00B-31BD5B44ADED}" destId="{56DC22C2-8084-4B94-B2C4-715B23A7EF95}" srcOrd="0" destOrd="0" presId="urn:microsoft.com/office/officeart/2005/8/layout/vList2"/>
    <dgm:cxn modelId="{E31E503F-9AA8-4023-AAC6-67AB503CC3B5}" type="presOf" srcId="{88491770-46B7-4178-A60F-98DDD979C91E}" destId="{56DC22C2-8084-4B94-B2C4-715B23A7EF95}" srcOrd="0" destOrd="2" presId="urn:microsoft.com/office/officeart/2005/8/layout/vList2"/>
    <dgm:cxn modelId="{FB5E8469-DD2E-454C-B8BF-433906B5754B}" type="presOf" srcId="{520A84A7-5F50-4346-9684-035601D84BD0}" destId="{56DC22C2-8084-4B94-B2C4-715B23A7EF95}" srcOrd="0" destOrd="1" presId="urn:microsoft.com/office/officeart/2005/8/layout/vList2"/>
    <dgm:cxn modelId="{C100818C-B3E3-420D-A1B1-58390F3240EF}" srcId="{96597F1C-4232-4C9B-8FFF-EBD2E46C374F}" destId="{DBA72C73-86EF-4AFC-8D9D-4BFE703ED99A}" srcOrd="1" destOrd="0" parTransId="{A6A279A0-E131-4B6D-98D0-F361C1303F0C}" sibTransId="{3002D653-2B20-4049-AD88-96C558C55364}"/>
    <dgm:cxn modelId="{9AF6D4D7-0590-4753-A607-2971D4716A42}" srcId="{96597F1C-4232-4C9B-8FFF-EBD2E46C374F}" destId="{2A6CB680-C7EE-4129-9B61-27A4DF3D612C}" srcOrd="0" destOrd="0" parTransId="{39133A92-A336-4EBA-8C30-A1B9B009A300}" sibTransId="{9B8BB560-3F19-40F1-BFE3-962A2D92BCED}"/>
    <dgm:cxn modelId="{F0C9C974-364F-48BD-8439-082F5CB9D149}" srcId="{2A6CB680-C7EE-4129-9B61-27A4DF3D612C}" destId="{88491770-46B7-4178-A60F-98DDD979C91E}" srcOrd="2" destOrd="0" parTransId="{521BAECC-21A5-443A-A901-0FE0AC6074D8}" sibTransId="{26D04682-BB80-496F-9935-B31D574462E5}"/>
    <dgm:cxn modelId="{68AE1DA8-0131-4767-94A8-667DCDFEC247}" srcId="{2A6CB680-C7EE-4129-9B61-27A4DF3D612C}" destId="{520A84A7-5F50-4346-9684-035601D84BD0}" srcOrd="1" destOrd="0" parTransId="{D004D6A5-DCE3-406F-BCC3-893F9A9EDAFD}" sibTransId="{9F3D52DB-5B13-46E3-A578-EC361831E883}"/>
    <dgm:cxn modelId="{8ECDCDE4-CD47-4B4F-8CE9-DCBDF59DACC5}" type="presOf" srcId="{DBA72C73-86EF-4AFC-8D9D-4BFE703ED99A}" destId="{2114C2EB-2FC2-428A-A1FC-EC70DCB84E20}" srcOrd="0" destOrd="0" presId="urn:microsoft.com/office/officeart/2005/8/layout/vList2"/>
    <dgm:cxn modelId="{B115D816-D40B-42F0-809C-648E9B1F18A8}" srcId="{602760FC-419E-4A20-AE91-2354204B5B03}" destId="{CBD210A6-4163-4950-AF8A-8B3A661DF17C}" srcOrd="3" destOrd="0" parTransId="{7F60A51F-741D-4DEC-858B-FE5B2A8A1AB2}" sibTransId="{C855CA2A-71E4-4E70-8966-0D1674960E23}"/>
    <dgm:cxn modelId="{84EB2CE1-CEFE-498F-BFAA-DD2C1E1189CD}" srcId="{DBA72C73-86EF-4AFC-8D9D-4BFE703ED99A}" destId="{CD3B84D1-24F7-4532-897B-9F049CE77D3F}" srcOrd="0" destOrd="0" parTransId="{FBCA0476-2369-4A08-A96D-7BAB48879667}" sibTransId="{298DBBA1-CE0F-4E4A-B667-8A712EFBFFA6}"/>
    <dgm:cxn modelId="{2B0001EE-BAF5-4839-BCD3-3E683E5F250A}" type="presOf" srcId="{2A6CB680-C7EE-4129-9B61-27A4DF3D612C}" destId="{E790AA96-BD32-44E5-8A02-C7FE481F5AEF}" srcOrd="0" destOrd="0" presId="urn:microsoft.com/office/officeart/2005/8/layout/vList2"/>
    <dgm:cxn modelId="{147A9901-4FE0-4DE1-AD0D-84EE8D141089}" type="presOf" srcId="{16C16E7D-1502-4DD3-A8FC-C1938D849866}" destId="{81E8CCE7-6721-4EFE-8317-ADF7A045F602}" srcOrd="0" destOrd="1" presId="urn:microsoft.com/office/officeart/2005/8/layout/vList2"/>
    <dgm:cxn modelId="{6D00D040-4472-4AA7-9A47-7F02190A461F}" srcId="{602760FC-419E-4A20-AE91-2354204B5B03}" destId="{803CC74F-6ABC-4E42-BCCA-B33B5E46063F}" srcOrd="0" destOrd="0" parTransId="{5638D1EC-AA6A-47C7-83FC-2025113D99E5}" sibTransId="{AFFFD666-4510-4D2F-92C6-B960E9292D37}"/>
    <dgm:cxn modelId="{B7843CDB-1B16-4B0E-B413-FA94E55FFC3C}" type="presOf" srcId="{CBD210A6-4163-4950-AF8A-8B3A661DF17C}" destId="{81E8CCE7-6721-4EFE-8317-ADF7A045F602}" srcOrd="0" destOrd="3" presId="urn:microsoft.com/office/officeart/2005/8/layout/vList2"/>
    <dgm:cxn modelId="{1C0D12EA-0FBC-4BED-B8EE-272E317DB535}" srcId="{602760FC-419E-4A20-AE91-2354204B5B03}" destId="{16C16E7D-1502-4DD3-A8FC-C1938D849866}" srcOrd="1" destOrd="0" parTransId="{AD73120C-7CC6-4683-931F-1ED5762339CF}" sibTransId="{6FCA0032-01A5-44B7-8341-E7A8D61AB851}"/>
    <dgm:cxn modelId="{D3CFD597-09B4-4330-85B4-BFC661337F74}" type="presOf" srcId="{CD3B84D1-24F7-4532-897B-9F049CE77D3F}" destId="{D3051967-DBA8-4856-9B02-1880973ECC5D}" srcOrd="0" destOrd="0" presId="urn:microsoft.com/office/officeart/2005/8/layout/vList2"/>
    <dgm:cxn modelId="{0F8D3AAD-C02F-4CA6-B8E8-1AE5AB6E64FF}" srcId="{DBA72C73-86EF-4AFC-8D9D-4BFE703ED99A}" destId="{BE7C88BD-8FDF-4163-8B4C-3FEA31B8811E}" srcOrd="1" destOrd="0" parTransId="{0429B9A0-5719-4C75-8B23-AC3995BCBB8D}" sibTransId="{EFBFC558-2973-4928-9259-F41B74E5CB37}"/>
    <dgm:cxn modelId="{F2687E25-3B01-481C-BF42-E538D5E0D518}" type="presOf" srcId="{BE7C88BD-8FDF-4163-8B4C-3FEA31B8811E}" destId="{D3051967-DBA8-4856-9B02-1880973ECC5D}" srcOrd="0" destOrd="1" presId="urn:microsoft.com/office/officeart/2005/8/layout/vList2"/>
    <dgm:cxn modelId="{501B0812-08EA-41D1-B51C-46ACC9ECC512}" type="presOf" srcId="{602760FC-419E-4A20-AE91-2354204B5B03}" destId="{3A4D737E-F655-4A81-89F0-3869184E0545}" srcOrd="0" destOrd="0" presId="urn:microsoft.com/office/officeart/2005/8/layout/vList2"/>
    <dgm:cxn modelId="{A6B6DB7C-D75E-42BA-8B8C-6E80F9725E52}" srcId="{602760FC-419E-4A20-AE91-2354204B5B03}" destId="{B635FCE6-A1CA-4106-80A1-38CA84D1C3A8}" srcOrd="2" destOrd="0" parTransId="{EEFE5826-C0E3-4B5E-95B0-48BB8FC7C948}" sibTransId="{DC52A1D1-656A-41F8-8DE3-5FE6EE4265A4}"/>
    <dgm:cxn modelId="{950D12D9-306E-47E7-85EA-ACD60E2C7DD0}" type="presParOf" srcId="{B3535581-6AE9-4103-BB4F-41CEE7C46BDE}" destId="{E790AA96-BD32-44E5-8A02-C7FE481F5AEF}" srcOrd="0" destOrd="0" presId="urn:microsoft.com/office/officeart/2005/8/layout/vList2"/>
    <dgm:cxn modelId="{3E483F28-BEEE-4815-A94F-5E167B07955F}" type="presParOf" srcId="{B3535581-6AE9-4103-BB4F-41CEE7C46BDE}" destId="{56DC22C2-8084-4B94-B2C4-715B23A7EF95}" srcOrd="1" destOrd="0" presId="urn:microsoft.com/office/officeart/2005/8/layout/vList2"/>
    <dgm:cxn modelId="{2F0F614A-862A-4214-8001-4FE83EEF1084}" type="presParOf" srcId="{B3535581-6AE9-4103-BB4F-41CEE7C46BDE}" destId="{2114C2EB-2FC2-428A-A1FC-EC70DCB84E20}" srcOrd="2" destOrd="0" presId="urn:microsoft.com/office/officeart/2005/8/layout/vList2"/>
    <dgm:cxn modelId="{014A1168-DE0C-458E-97FC-29911DD88DF8}" type="presParOf" srcId="{B3535581-6AE9-4103-BB4F-41CEE7C46BDE}" destId="{D3051967-DBA8-4856-9B02-1880973ECC5D}" srcOrd="3" destOrd="0" presId="urn:microsoft.com/office/officeart/2005/8/layout/vList2"/>
    <dgm:cxn modelId="{FE6915F0-E317-45A7-B7BE-811DFD9FAD67}" type="presParOf" srcId="{B3535581-6AE9-4103-BB4F-41CEE7C46BDE}" destId="{3A4D737E-F655-4A81-89F0-3869184E0545}" srcOrd="4" destOrd="0" presId="urn:microsoft.com/office/officeart/2005/8/layout/vList2"/>
    <dgm:cxn modelId="{0979E5AF-2298-4680-A252-9D8E3C1E1747}" type="presParOf" srcId="{B3535581-6AE9-4103-BB4F-41CEE7C46BDE}" destId="{81E8CCE7-6721-4EFE-8317-ADF7A045F60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AA96-BD32-44E5-8A02-C7FE481F5AEF}">
      <dsp:nvSpPr>
        <dsp:cNvPr id="0" name=""/>
        <dsp:cNvSpPr/>
      </dsp:nvSpPr>
      <dsp:spPr>
        <a:xfrm>
          <a:off x="0" y="101339"/>
          <a:ext cx="4546848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Accent Connect</a:t>
          </a:r>
          <a:endParaRPr lang="en-US" sz="2300" kern="1200" dirty="0"/>
        </a:p>
      </dsp:txBody>
      <dsp:txXfrm>
        <a:off x="26273" y="127612"/>
        <a:ext cx="4494302" cy="485654"/>
      </dsp:txXfrm>
    </dsp:sp>
    <dsp:sp modelId="{56DC22C2-8084-4B94-B2C4-715B23A7EF95}">
      <dsp:nvSpPr>
        <dsp:cNvPr id="0" name=""/>
        <dsp:cNvSpPr/>
      </dsp:nvSpPr>
      <dsp:spPr>
        <a:xfrm>
          <a:off x="0" y="639539"/>
          <a:ext cx="4546848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6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Telephone system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Contact centre software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Presence management</a:t>
          </a:r>
          <a:endParaRPr lang="en-US" sz="1800" kern="1200" dirty="0"/>
        </a:p>
      </dsp:txBody>
      <dsp:txXfrm>
        <a:off x="0" y="639539"/>
        <a:ext cx="4546848" cy="880785"/>
      </dsp:txXfrm>
    </dsp:sp>
    <dsp:sp modelId="{2114C2EB-2FC2-428A-A1FC-EC70DCB84E20}">
      <dsp:nvSpPr>
        <dsp:cNvPr id="0" name=""/>
        <dsp:cNvSpPr/>
      </dsp:nvSpPr>
      <dsp:spPr>
        <a:xfrm>
          <a:off x="0" y="1520324"/>
          <a:ext cx="4546848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Self-service / channel shift</a:t>
          </a:r>
          <a:endParaRPr lang="en-US" sz="2300" kern="1200" dirty="0"/>
        </a:p>
      </dsp:txBody>
      <dsp:txXfrm>
        <a:off x="26273" y="1546597"/>
        <a:ext cx="4494302" cy="485654"/>
      </dsp:txXfrm>
    </dsp:sp>
    <dsp:sp modelId="{D3051967-DBA8-4856-9B02-1880973ECC5D}">
      <dsp:nvSpPr>
        <dsp:cNvPr id="0" name=""/>
        <dsp:cNvSpPr/>
      </dsp:nvSpPr>
      <dsp:spPr>
        <a:xfrm>
          <a:off x="0" y="2058524"/>
          <a:ext cx="4546848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6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Lettings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Repairs diagnostic</a:t>
          </a:r>
          <a:endParaRPr lang="en-US" sz="1800" kern="1200" dirty="0"/>
        </a:p>
      </dsp:txBody>
      <dsp:txXfrm>
        <a:off x="0" y="2058524"/>
        <a:ext cx="4546848" cy="595125"/>
      </dsp:txXfrm>
    </dsp:sp>
    <dsp:sp modelId="{3A4D737E-F655-4A81-89F0-3869184E0545}">
      <dsp:nvSpPr>
        <dsp:cNvPr id="0" name=""/>
        <dsp:cNvSpPr/>
      </dsp:nvSpPr>
      <dsp:spPr>
        <a:xfrm>
          <a:off x="0" y="2653649"/>
          <a:ext cx="4546848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Paperless</a:t>
          </a:r>
          <a:endParaRPr lang="en-US" sz="2300" kern="1200" dirty="0"/>
        </a:p>
      </dsp:txBody>
      <dsp:txXfrm>
        <a:off x="26273" y="2679922"/>
        <a:ext cx="4494302" cy="485654"/>
      </dsp:txXfrm>
    </dsp:sp>
    <dsp:sp modelId="{81E8CCE7-6721-4EFE-8317-ADF7A045F602}">
      <dsp:nvSpPr>
        <dsp:cNvPr id="0" name=""/>
        <dsp:cNvSpPr/>
      </dsp:nvSpPr>
      <dsp:spPr>
        <a:xfrm>
          <a:off x="0" y="3191849"/>
          <a:ext cx="4546848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6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SharePoint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Electronic Document Management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strike="sngStrike" kern="1200" dirty="0" smtClean="0"/>
            <a:t>Printers</a:t>
          </a:r>
          <a:endParaRPr lang="en-US" sz="1800" strike="sngStrik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#GDPR</a:t>
          </a:r>
          <a:endParaRPr lang="en-US" sz="1800" kern="1200" dirty="0"/>
        </a:p>
      </dsp:txBody>
      <dsp:txXfrm>
        <a:off x="0" y="3191849"/>
        <a:ext cx="4546848" cy="116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099A-94D5-DF40-8D60-57CCE1492F63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3208-91EA-A04B-A75C-438237371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5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Service is still the differentiator but customer</a:t>
            </a:r>
            <a:r>
              <a:rPr lang="en-GB" baseline="0" dirty="0" smtClean="0"/>
              <a:t> expectations are changing and we needed to respond faster. So do we keep pushing ICT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3208-91EA-A04B-A75C-4382373712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7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data data, insight – customer journey</a:t>
            </a:r>
            <a:r>
              <a:rPr lang="en-GB" baseline="0" dirty="0" smtClean="0"/>
              <a:t>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3208-91EA-A04B-A75C-4382373712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08241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470876"/>
            <a:ext cx="6400800" cy="5760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599" y="5046940"/>
            <a:ext cx="6400801" cy="4320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8229600" cy="4209530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buFont typeface="Wingdings" charset="2"/>
              <a:buChar char="§"/>
              <a:defRPr sz="2000"/>
            </a:lvl1pPr>
            <a:lvl2pPr marL="800100" indent="-342900">
              <a:lnSpc>
                <a:spcPct val="110000"/>
              </a:lnSpc>
              <a:buClr>
                <a:schemeClr val="accent2"/>
              </a:buClr>
              <a:buFont typeface="Arial"/>
              <a:buChar char="•"/>
              <a:defRPr sz="1800"/>
            </a:lvl2pPr>
            <a:lvl3pPr marL="1143000" indent="-228600">
              <a:lnSpc>
                <a:spcPct val="110000"/>
              </a:lnSpc>
              <a:buClr>
                <a:schemeClr val="accent2"/>
              </a:buClr>
              <a:buFont typeface="Lucida Grande"/>
              <a:buChar char="–"/>
              <a:defRPr sz="1600"/>
            </a:lvl3pPr>
            <a:lvl4pPr>
              <a:lnSpc>
                <a:spcPct val="110000"/>
              </a:lnSpc>
              <a:buClr>
                <a:schemeClr val="accent2"/>
              </a:buClr>
              <a:defRPr sz="1400"/>
            </a:lvl4pPr>
            <a:lvl5pPr>
              <a:lnSpc>
                <a:spcPct val="110000"/>
              </a:lnSpc>
              <a:buClr>
                <a:schemeClr val="accent2"/>
              </a:buCl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0267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5D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9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aster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4042792" cy="4209530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buFont typeface="Wingdings" charset="2"/>
              <a:buChar char="§"/>
              <a:defRPr sz="2000"/>
            </a:lvl1pPr>
            <a:lvl2pPr marL="800100" indent="-342900">
              <a:lnSpc>
                <a:spcPct val="110000"/>
              </a:lnSpc>
              <a:buClr>
                <a:schemeClr val="accent2"/>
              </a:buClr>
              <a:buFont typeface="Arial"/>
              <a:buChar char="•"/>
              <a:defRPr sz="1800"/>
            </a:lvl2pPr>
            <a:lvl3pPr marL="1143000" indent="-228600">
              <a:lnSpc>
                <a:spcPct val="110000"/>
              </a:lnSpc>
              <a:buClr>
                <a:schemeClr val="accent2"/>
              </a:buClr>
              <a:buFont typeface="Lucida Grande"/>
              <a:buChar char="–"/>
              <a:defRPr sz="1600"/>
            </a:lvl3pPr>
            <a:lvl4pPr>
              <a:lnSpc>
                <a:spcPct val="110000"/>
              </a:lnSpc>
              <a:buClr>
                <a:schemeClr val="accent2"/>
              </a:buClr>
              <a:defRPr sz="1400"/>
            </a:lvl4pPr>
            <a:lvl5pPr>
              <a:lnSpc>
                <a:spcPct val="110000"/>
              </a:lnSpc>
              <a:buClr>
                <a:schemeClr val="accent2"/>
              </a:buCl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0267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5D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88024" y="1600201"/>
            <a:ext cx="4042792" cy="4209530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buFont typeface="Wingdings" charset="2"/>
              <a:buChar char="§"/>
              <a:defRPr sz="2000"/>
            </a:lvl1pPr>
            <a:lvl2pPr marL="800100" indent="-342900">
              <a:lnSpc>
                <a:spcPct val="110000"/>
              </a:lnSpc>
              <a:buClr>
                <a:schemeClr val="accent2"/>
              </a:buClr>
              <a:buFont typeface="Arial"/>
              <a:buChar char="•"/>
              <a:defRPr sz="1800"/>
            </a:lvl2pPr>
            <a:lvl3pPr marL="1143000" indent="-228600">
              <a:lnSpc>
                <a:spcPct val="110000"/>
              </a:lnSpc>
              <a:buClr>
                <a:schemeClr val="accent2"/>
              </a:buClr>
              <a:buFont typeface="Lucida Grande"/>
              <a:buChar char="–"/>
              <a:defRPr sz="1600"/>
            </a:lvl3pPr>
            <a:lvl4pPr>
              <a:lnSpc>
                <a:spcPct val="110000"/>
              </a:lnSpc>
              <a:buClr>
                <a:schemeClr val="accent2"/>
              </a:buClr>
              <a:defRPr sz="1400"/>
            </a:lvl4pPr>
            <a:lvl5pPr>
              <a:lnSpc>
                <a:spcPct val="110000"/>
              </a:lnSpc>
              <a:buClr>
                <a:schemeClr val="accent2"/>
              </a:buCl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5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log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0267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5D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0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5D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4038600" cy="420953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Lucida Grande"/>
              <a:buChar char="–"/>
              <a:tabLst/>
              <a:defRPr sz="1600"/>
            </a:lvl3pPr>
            <a:lvl4pPr marL="1600200" marR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»"/>
              <a:tabLst/>
              <a:defRPr sz="12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41850" y="274638"/>
            <a:ext cx="4292300" cy="5535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0267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5D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2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ntTitleMaster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ntSlideMaster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entSlideMaster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474321" y="204362"/>
            <a:ext cx="1489025" cy="1116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9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74321" y="204362"/>
            <a:ext cx="1489025" cy="1116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70C0"/>
                </a:solidFill>
              </a:rPr>
              <a:t>Our Digital Story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ICT and business partnering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“Computer says no!”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Storming: great expectations!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 descr="AccentSlideMaster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9" b="81772"/>
          <a:stretch/>
        </p:blipFill>
        <p:spPr>
          <a:xfrm>
            <a:off x="7544666" y="18657"/>
            <a:ext cx="1599333" cy="12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Contact in 2014</a:t>
            </a:r>
            <a:endParaRPr lang="en-GB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29275" y="1709476"/>
            <a:ext cx="3960440" cy="2913386"/>
          </a:xfrm>
        </p:spPr>
        <p:txBody>
          <a:bodyPr/>
          <a:lstStyle/>
          <a:p>
            <a:r>
              <a:rPr lang="en-GB" dirty="0" smtClean="0"/>
              <a:t>The voice of the customer</a:t>
            </a:r>
          </a:p>
          <a:p>
            <a:r>
              <a:rPr lang="en-GB" dirty="0" smtClean="0"/>
              <a:t>Inconsistent service </a:t>
            </a:r>
            <a:endParaRPr lang="en-GB" dirty="0"/>
          </a:p>
          <a:p>
            <a:r>
              <a:rPr lang="en-GB" dirty="0" smtClean="0"/>
              <a:t>Silo channels / service areas</a:t>
            </a:r>
          </a:p>
          <a:p>
            <a:r>
              <a:rPr lang="en-GB" dirty="0" smtClean="0"/>
              <a:t>Just give me CTI!</a:t>
            </a:r>
          </a:p>
          <a:p>
            <a:r>
              <a:rPr lang="en-GB" dirty="0" smtClean="0"/>
              <a:t>Give me a single view of our customers</a:t>
            </a:r>
          </a:p>
          <a:p>
            <a:r>
              <a:rPr lang="en-GB" dirty="0" smtClean="0"/>
              <a:t>Aren’t I the customer?</a:t>
            </a:r>
          </a:p>
          <a:p>
            <a:r>
              <a:rPr lang="en-GB" dirty="0"/>
              <a:t>Ok so I am clear are you Steve?</a:t>
            </a:r>
          </a:p>
          <a:p>
            <a:endParaRPr lang="en-GB" sz="2100" dirty="0" smtClean="0"/>
          </a:p>
          <a:p>
            <a:endParaRPr lang="en-GB" sz="2100" dirty="0"/>
          </a:p>
          <a:p>
            <a:endParaRPr lang="en-GB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7021"/>
            <a:ext cx="4778184" cy="255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" y="1672756"/>
            <a:ext cx="818698" cy="93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5" y="2306548"/>
            <a:ext cx="818698" cy="93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" y="2914959"/>
            <a:ext cx="818698" cy="9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Projects</a:t>
            </a:r>
          </a:p>
          <a:p>
            <a:r>
              <a:rPr lang="en-GB" dirty="0"/>
              <a:t>Upgrade housing management system by 6 versions – re-launch and re-train</a:t>
            </a:r>
          </a:p>
          <a:p>
            <a:r>
              <a:rPr lang="en-GB" dirty="0"/>
              <a:t>Integrate leasehold into system (from </a:t>
            </a:r>
            <a:r>
              <a:rPr lang="en-GB" dirty="0" smtClean="0"/>
              <a:t>stand-alone system)</a:t>
            </a:r>
            <a:endParaRPr lang="en-GB" dirty="0"/>
          </a:p>
          <a:p>
            <a:r>
              <a:rPr lang="en-GB" dirty="0" smtClean="0"/>
              <a:t>Rebrand and simplify website – add self service options</a:t>
            </a:r>
          </a:p>
          <a:p>
            <a:r>
              <a:rPr lang="en-GB" dirty="0" smtClean="0"/>
              <a:t>Mobile working pilot</a:t>
            </a:r>
          </a:p>
          <a:p>
            <a:r>
              <a:rPr lang="en-GB" dirty="0" smtClean="0"/>
              <a:t>Replace kit – feels modern to users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Accent ICT plays catch-up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People</a:t>
            </a:r>
          </a:p>
          <a:p>
            <a:r>
              <a:rPr lang="en-GB" dirty="0" smtClean="0"/>
              <a:t>Communicate, communicate, communicate</a:t>
            </a:r>
          </a:p>
          <a:p>
            <a:r>
              <a:rPr lang="en-GB" dirty="0" smtClean="0"/>
              <a:t>Build bridges with managers and users</a:t>
            </a:r>
          </a:p>
          <a:p>
            <a:r>
              <a:rPr lang="en-GB" dirty="0" smtClean="0"/>
              <a:t>Change Advisory Board</a:t>
            </a:r>
          </a:p>
          <a:p>
            <a:pPr lvl="1"/>
            <a:r>
              <a:rPr lang="en-GB" dirty="0" smtClean="0"/>
              <a:t>Exec Team prioritise </a:t>
            </a:r>
          </a:p>
          <a:p>
            <a:pPr lvl="1"/>
            <a:r>
              <a:rPr lang="en-GB" dirty="0" smtClean="0"/>
              <a:t>Critical friend </a:t>
            </a:r>
          </a:p>
          <a:p>
            <a:r>
              <a:rPr lang="en-GB" dirty="0" smtClean="0"/>
              <a:t>Formal Project Boards and Innovation Forum</a:t>
            </a:r>
          </a:p>
          <a:p>
            <a:r>
              <a:rPr lang="en-GB" dirty="0" smtClean="0"/>
              <a:t>Team restructure – “attitude”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2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225" y="2420888"/>
            <a:ext cx="3322712" cy="420953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“</a:t>
            </a:r>
            <a:r>
              <a:rPr lang="en-GB" sz="3200" b="1" dirty="0">
                <a:solidFill>
                  <a:srgbClr val="C00000"/>
                </a:solidFill>
              </a:rPr>
              <a:t>If we don’t change direction soon, we’ll end up where we’re going.”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Norming: vision and roadmap</a:t>
            </a:r>
            <a:endParaRPr lang="en-US" dirty="0"/>
          </a:p>
        </p:txBody>
      </p:sp>
      <p:pic>
        <p:nvPicPr>
          <p:cNvPr id="5" name="Picture 4" descr="AccentSlideMaster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9" b="81772"/>
          <a:stretch/>
        </p:blipFill>
        <p:spPr>
          <a:xfrm>
            <a:off x="7544666" y="18657"/>
            <a:ext cx="1599333" cy="12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966946"/>
            <a:ext cx="3491880" cy="279350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1522" y="1417638"/>
            <a:ext cx="4604534" cy="5184576"/>
          </a:xfrm>
        </p:spPr>
        <p:txBody>
          <a:bodyPr/>
          <a:lstStyle/>
          <a:p>
            <a:r>
              <a:rPr lang="en-GB" sz="2400" dirty="0" smtClean="0"/>
              <a:t>My vision: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- 6 into 1</a:t>
            </a:r>
          </a:p>
          <a:p>
            <a:pPr marL="0" indent="0">
              <a:buNone/>
            </a:pPr>
            <a:r>
              <a:rPr lang="en-GB" sz="2400" dirty="0" smtClean="0"/>
              <a:t>	- Improved customer </a:t>
            </a:r>
            <a:r>
              <a:rPr lang="en-GB" sz="2400" dirty="0"/>
              <a:t>s</a:t>
            </a:r>
            <a:r>
              <a:rPr lang="en-GB" sz="2400" dirty="0" smtClean="0"/>
              <a:t>ervice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Improved staff performance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Greater resilience</a:t>
            </a:r>
          </a:p>
          <a:p>
            <a:pPr marL="0" indent="0">
              <a:buNone/>
            </a:pPr>
            <a:r>
              <a:rPr lang="en-GB" sz="2400" dirty="0" smtClean="0"/>
              <a:t>	- Responsive and scalable</a:t>
            </a:r>
          </a:p>
          <a:p>
            <a:pPr marL="452438" indent="-452438">
              <a:buNone/>
            </a:pPr>
            <a:r>
              <a:rPr lang="en-GB" sz="2400" dirty="0"/>
              <a:t>	</a:t>
            </a:r>
            <a:r>
              <a:rPr lang="en-GB" sz="2400" dirty="0" smtClean="0"/>
              <a:t>- Close to those key services, ICT for example!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Greater insight 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Contact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Accent ICT: roadmap 2014-2016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5" y="1089301"/>
            <a:ext cx="8433275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4546848" cy="4209530"/>
          </a:xfrm>
        </p:spPr>
        <p:txBody>
          <a:bodyPr/>
          <a:lstStyle/>
          <a:p>
            <a:r>
              <a:rPr lang="en-GB" sz="2800" dirty="0"/>
              <a:t>Business case early 2015</a:t>
            </a:r>
          </a:p>
          <a:p>
            <a:r>
              <a:rPr lang="en-GB" sz="2800" dirty="0"/>
              <a:t>Delivery April 2016 </a:t>
            </a:r>
          </a:p>
          <a:p>
            <a:r>
              <a:rPr lang="en-GB" sz="2800" dirty="0"/>
              <a:t>Project Management – </a:t>
            </a:r>
            <a:r>
              <a:rPr lang="en-GB" sz="2800" dirty="0" smtClean="0"/>
              <a:t>clarity </a:t>
            </a:r>
            <a:r>
              <a:rPr lang="en-GB" sz="2800" dirty="0"/>
              <a:t>and a clear plan!</a:t>
            </a:r>
          </a:p>
          <a:p>
            <a:r>
              <a:rPr lang="en-GB" sz="2800" dirty="0"/>
              <a:t>Cant go it alone – get nowhere fast!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Centre Project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462" y="2060848"/>
            <a:ext cx="367909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Where do we go from here?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 descr="AccentSlideMaster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9" b="81772"/>
          <a:stretch/>
        </p:blipFill>
        <p:spPr>
          <a:xfrm>
            <a:off x="7544666" y="18657"/>
            <a:ext cx="1599333" cy="12501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8124" y="1405551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“We’re working together. But don’t tell anyone!”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33256"/>
            <a:ext cx="539552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day in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l</a:t>
            </a:r>
            <a:r>
              <a:rPr lang="en-GB" dirty="0" smtClean="0"/>
              <a:t>ife of Accent!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7931224" cy="56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19874" y="1988840"/>
            <a:ext cx="3600400" cy="4209530"/>
          </a:xfrm>
        </p:spPr>
        <p:txBody>
          <a:bodyPr/>
          <a:lstStyle/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+600,000 CRM entries 2015/16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We understand how customers interact with us 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We understand the nature of each enquiry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Greater insight than ever before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Be true to yourself and work from there</a:t>
            </a:r>
          </a:p>
          <a:p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customer contact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79512" y="1631733"/>
          <a:ext cx="4762872" cy="42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0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4042792" cy="4209530"/>
          </a:xfrm>
        </p:spPr>
        <p:txBody>
          <a:bodyPr/>
          <a:lstStyle/>
          <a:p>
            <a:pPr marL="0" indent="0">
              <a:buNone/>
            </a:pPr>
            <a:endParaRPr lang="en-GB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Steve Dungworth</a:t>
            </a: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B050"/>
                </a:solidFill>
              </a:rPr>
              <a:t>Head of Corporate Services</a:t>
            </a:r>
          </a:p>
          <a:p>
            <a:pPr marL="0" indent="0">
              <a:buNone/>
            </a:pPr>
            <a:endParaRPr lang="en-GB" sz="22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sz="22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Andrew Kidds</a:t>
            </a:r>
            <a:endParaRPr lang="en-GB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B050"/>
                </a:solidFill>
              </a:rPr>
              <a:t>Director of Customer Contact</a:t>
            </a:r>
            <a:endParaRPr lang="en-GB" sz="2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200" b="1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Let us introduce ourselves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AccentSlideMaster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9" b="81772"/>
          <a:stretch/>
        </p:blipFill>
        <p:spPr>
          <a:xfrm>
            <a:off x="7544666" y="18657"/>
            <a:ext cx="1599333" cy="12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196752"/>
            <a:ext cx="8229600" cy="420953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Investment in Accent Connect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- Unified Communications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- Easy to do business with (access services)</a:t>
            </a:r>
          </a:p>
          <a:p>
            <a:pPr marL="0" indent="0">
              <a:buNone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Investment in our website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- Customer self-service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- Customer Portal</a:t>
            </a:r>
          </a:p>
          <a:p>
            <a:pPr marL="0" indent="0">
              <a:buNone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Development in system processes / interfaces and mobile working  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 Strategy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876735"/>
              </p:ext>
            </p:extLst>
          </p:nvPr>
        </p:nvGraphicFramePr>
        <p:xfrm>
          <a:off x="755576" y="1196752"/>
          <a:ext cx="7016656" cy="445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1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Accent ICT – still lots to do!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6147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Stop! </a:t>
            </a:r>
            <a:r>
              <a:rPr lang="en-GB" dirty="0" smtClean="0"/>
              <a:t>Look! Listen!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3609018"/>
              </p:ext>
            </p:extLst>
          </p:nvPr>
        </p:nvGraphicFramePr>
        <p:xfrm>
          <a:off x="457200" y="1417638"/>
          <a:ext cx="4546848" cy="445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868" y="1728630"/>
            <a:ext cx="3845197" cy="37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Where do we go from here?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 descr="AccentSlideMaster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9" b="81772"/>
          <a:stretch/>
        </p:blipFill>
        <p:spPr>
          <a:xfrm>
            <a:off x="7544666" y="18657"/>
            <a:ext cx="1599333" cy="12501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8124" y="1844824"/>
            <a:ext cx="39398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Business case early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Realistic delivery </a:t>
            </a:r>
            <a:r>
              <a:rPr lang="en-GB" sz="3200" dirty="0" smtClean="0">
                <a:solidFill>
                  <a:srgbClr val="C00000"/>
                </a:solidFill>
              </a:rPr>
              <a:t>dates</a:t>
            </a:r>
            <a:endParaRPr lang="en-GB" sz="3200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Clarity </a:t>
            </a:r>
            <a:r>
              <a:rPr lang="en-GB" sz="3200" dirty="0" smtClean="0">
                <a:solidFill>
                  <a:srgbClr val="C00000"/>
                </a:solidFill>
              </a:rPr>
              <a:t>of plan</a:t>
            </a:r>
            <a:r>
              <a:rPr lang="en-GB" sz="3200" dirty="0">
                <a:solidFill>
                  <a:srgbClr val="C00000"/>
                </a:solidFill>
              </a:rPr>
              <a:t>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Cant go it alone – get nowhere fast!</a:t>
            </a:r>
          </a:p>
        </p:txBody>
      </p:sp>
    </p:spTree>
    <p:extLst>
      <p:ext uri="{BB962C8B-B14F-4D97-AF65-F5344CB8AC3E}">
        <p14:creationId xmlns:p14="http://schemas.microsoft.com/office/powerpoint/2010/main" val="11790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340768"/>
            <a:ext cx="8229600" cy="4209530"/>
          </a:xfrm>
        </p:spPr>
        <p:txBody>
          <a:bodyPr/>
          <a:lstStyle/>
          <a:p>
            <a:r>
              <a:rPr lang="en-GB" sz="2300" dirty="0" smtClean="0"/>
              <a:t>Traditional Housing Association based in north with 12,000 properties – established 1965</a:t>
            </a:r>
          </a:p>
          <a:p>
            <a:r>
              <a:rPr lang="en-GB" sz="2300" dirty="0" smtClean="0"/>
              <a:t>Early 2000’s –  attract ALMO (Surrey) and another HA (East Midlands) into Group structure (to 21,000 properties)</a:t>
            </a:r>
          </a:p>
          <a:p>
            <a:r>
              <a:rPr lang="en-GB" sz="2300" dirty="0" smtClean="0"/>
              <a:t>Multiple governance, procedural complexity and commercial diversity (PFI etc)</a:t>
            </a:r>
          </a:p>
          <a:p>
            <a:r>
              <a:rPr lang="en-GB" sz="2300" dirty="0" smtClean="0"/>
              <a:t>Autumn 2012 –CEO makes case for change for </a:t>
            </a:r>
            <a:r>
              <a:rPr lang="en-GB" sz="2300" b="1" dirty="0" smtClean="0"/>
              <a:t>One Accent</a:t>
            </a:r>
            <a:r>
              <a:rPr lang="en-GB" sz="2300" dirty="0" smtClean="0"/>
              <a:t>!</a:t>
            </a:r>
            <a:r>
              <a:rPr lang="en-GB" sz="2300" dirty="0"/>
              <a:t> </a:t>
            </a:r>
            <a:r>
              <a:rPr lang="en-GB" sz="2300" dirty="0" smtClean="0"/>
              <a:t>Year long Fit for the Future change programme launched!</a:t>
            </a:r>
          </a:p>
          <a:p>
            <a:r>
              <a:rPr lang="en-GB" sz="2300" dirty="0" smtClean="0"/>
              <a:t>Autumn 2013 – new virtual organisation structure (around 80 redundancies [12%])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ne Accen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1538" y="1987549"/>
            <a:ext cx="44624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Vertical 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1268760"/>
            <a:ext cx="6059016" cy="42095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vision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set of values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service offer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suite of strategies, policies and procedures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set of staff terms and conditions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housing management system based on shared processes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investment programme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Accent Board and Executive Team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One Accent</a:t>
            </a:r>
            <a:endParaRPr lang="en-GB" sz="20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2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proposition</a:t>
            </a:r>
            <a:br>
              <a:rPr lang="en-GB" dirty="0" smtClean="0"/>
            </a:br>
            <a:r>
              <a:rPr lang="en-GB" dirty="0" smtClean="0"/>
              <a:t>#personal # modern # better</a:t>
            </a:r>
            <a:endParaRPr lang="en-GB" dirty="0"/>
          </a:p>
        </p:txBody>
      </p:sp>
      <p:pic>
        <p:nvPicPr>
          <p:cNvPr id="5" name="Picture 4" descr="SlidewithBull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785926"/>
            <a:ext cx="7013448" cy="38282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7784" y="1417638"/>
            <a:ext cx="2880320" cy="43156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6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00201"/>
            <a:ext cx="4042792" cy="4209530"/>
          </a:xfrm>
        </p:spPr>
        <p:txBody>
          <a:bodyPr/>
          <a:lstStyle/>
          <a:p>
            <a:pPr marL="0" indent="0">
              <a:buNone/>
            </a:pPr>
            <a:endParaRPr lang="en-GB" sz="3600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Forming</a:t>
            </a:r>
          </a:p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Storming</a:t>
            </a:r>
          </a:p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Norming</a:t>
            </a:r>
          </a:p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Performing</a:t>
            </a:r>
            <a:endParaRPr lang="en-GB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200" b="1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This is our story: 2013:20??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AccentSlideMaster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9" b="81772"/>
          <a:stretch/>
        </p:blipFill>
        <p:spPr>
          <a:xfrm>
            <a:off x="7544666" y="18657"/>
            <a:ext cx="1599333" cy="12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417638"/>
            <a:ext cx="4807405" cy="4209530"/>
          </a:xfrm>
        </p:spPr>
        <p:txBody>
          <a:bodyPr/>
          <a:lstStyle/>
          <a:p>
            <a:r>
              <a:rPr lang="en-GB" sz="2200" dirty="0"/>
              <a:t>ICT strategy not linked to business plan and not a living document</a:t>
            </a:r>
          </a:p>
          <a:p>
            <a:r>
              <a:rPr lang="en-GB" sz="2200" dirty="0"/>
              <a:t>Too many concurrent projects and initiatives</a:t>
            </a:r>
          </a:p>
          <a:p>
            <a:r>
              <a:rPr lang="en-GB" sz="2200" dirty="0"/>
              <a:t>Unreliable equipment and systems supported by reactive service</a:t>
            </a:r>
          </a:p>
          <a:p>
            <a:r>
              <a:rPr lang="en-GB" sz="2200" dirty="0" smtClean="0"/>
              <a:t>Seen by managers and users as </a:t>
            </a:r>
            <a:r>
              <a:rPr lang="en-GB" sz="2200" dirty="0"/>
              <a:t>a service provider</a:t>
            </a:r>
          </a:p>
          <a:p>
            <a:r>
              <a:rPr lang="en-GB" sz="2200" dirty="0" smtClean="0"/>
              <a:t>“Thinking” </a:t>
            </a:r>
            <a:r>
              <a:rPr lang="en-GB" sz="2200" dirty="0"/>
              <a:t>about digital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Accent ICT in 2013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02388"/>
            <a:ext cx="3645724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Contact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268760"/>
            <a:ext cx="4186808" cy="4209530"/>
          </a:xfrm>
        </p:spPr>
        <p:txBody>
          <a:bodyPr/>
          <a:lstStyle/>
          <a:p>
            <a:r>
              <a:rPr lang="en-GB" sz="2200" dirty="0" smtClean="0"/>
              <a:t>We needed to establish a clear route through and head digital</a:t>
            </a:r>
          </a:p>
          <a:p>
            <a:r>
              <a:rPr lang="en-GB" sz="2200" dirty="0" smtClean="0"/>
              <a:t>Teams, telephone, housing </a:t>
            </a:r>
            <a:r>
              <a:rPr lang="en-GB" sz="2200" dirty="0"/>
              <a:t>m</a:t>
            </a:r>
            <a:r>
              <a:rPr lang="en-GB" sz="2200" dirty="0" smtClean="0"/>
              <a:t>anagement and future systems</a:t>
            </a:r>
          </a:p>
          <a:p>
            <a:r>
              <a:rPr lang="en-GB" sz="2200" dirty="0" smtClean="0"/>
              <a:t>We knew current systems and approach wouldn’t meet future needs</a:t>
            </a:r>
          </a:p>
          <a:p>
            <a:r>
              <a:rPr lang="en-GB" sz="2200" dirty="0" smtClean="0"/>
              <a:t>Customers more demanding, expectations changing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Contact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64" y="1556792"/>
            <a:ext cx="2744005" cy="32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t for the Future – a reminderOne Accent"/>
  <p:tag name="PXID" val="1"/>
  <p:tag name="SID" val="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"/>
  <p:tag name="PXID" val="1"/>
  <p:tag name="SID" val="301"/>
</p:tagLst>
</file>

<file path=ppt/theme/theme1.xml><?xml version="1.0" encoding="utf-8"?>
<a:theme xmlns:a="http://schemas.openxmlformats.org/drawingml/2006/main" name="1_Office Theme">
  <a:themeElements>
    <a:clrScheme name="Accent 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5DA"/>
      </a:accent1>
      <a:accent2>
        <a:srgbClr val="00A76D"/>
      </a:accent2>
      <a:accent3>
        <a:srgbClr val="99A2A6"/>
      </a:accent3>
      <a:accent4>
        <a:srgbClr val="A3CD99"/>
      </a:accent4>
      <a:accent5>
        <a:srgbClr val="7BC7C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lide Master - No logo">
  <a:themeElements>
    <a:clrScheme name="Accent 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5DA"/>
      </a:accent1>
      <a:accent2>
        <a:srgbClr val="00A76D"/>
      </a:accent2>
      <a:accent3>
        <a:srgbClr val="99A2A6"/>
      </a:accent3>
      <a:accent4>
        <a:srgbClr val="A3CD99"/>
      </a:accent4>
      <a:accent5>
        <a:srgbClr val="7BC7C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Master - No logo">
  <a:themeElements>
    <a:clrScheme name="Accent 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5DA"/>
      </a:accent1>
      <a:accent2>
        <a:srgbClr val="00A76D"/>
      </a:accent2>
      <a:accent3>
        <a:srgbClr val="99A2A6"/>
      </a:accent3>
      <a:accent4>
        <a:srgbClr val="A3CD99"/>
      </a:accent4>
      <a:accent5>
        <a:srgbClr val="7BC7C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 Slide">
  <a:themeElements>
    <a:clrScheme name="Accent 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5DA"/>
      </a:accent1>
      <a:accent2>
        <a:srgbClr val="00A76D"/>
      </a:accent2>
      <a:accent3>
        <a:srgbClr val="99A2A6"/>
      </a:accent3>
      <a:accent4>
        <a:srgbClr val="A3CD99"/>
      </a:accent4>
      <a:accent5>
        <a:srgbClr val="7BC7C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315E6B2679346A1D6BDBE2EC93D87" ma:contentTypeVersion="10" ma:contentTypeDescription="Create a new document." ma:contentTypeScope="" ma:versionID="9b6cd5ffc3554ce9e80f02b7007794de">
  <xsd:schema xmlns:xsd="http://www.w3.org/2001/XMLSchema" xmlns:p="http://schemas.microsoft.com/office/2006/metadata/properties" xmlns:ns1="http://schemas.microsoft.com/sharepoint/v3" xmlns:ns2="http://schemas.microsoft.com/sharepoint/v3/fields" xmlns:ns3="c5b828cd-cd30-494d-9289-20718c67bea9" targetNamespace="http://schemas.microsoft.com/office/2006/metadata/properties" ma:root="true" ma:fieldsID="8069e3f1072275fc2ca80cfc65d36f3f" ns1:_="" ns2:_="" ns3:_="">
    <xsd:import namespace="http://schemas.microsoft.com/sharepoint/v3"/>
    <xsd:import namespace="http://schemas.microsoft.com/sharepoint/v3/fields"/>
    <xsd:import namespace="c5b828cd-cd30-494d-9289-20718c67bea9"/>
    <xsd:element name="properties">
      <xsd:complexType>
        <xsd:sequence>
          <xsd:element name="documentManagement">
            <xsd:complexType>
              <xsd:all>
                <xsd:element ref="ns2:_Version"/>
                <xsd:element ref="ns1:ReportOwner"/>
                <xsd:element ref="ns2:_DCDateCreated"/>
                <xsd:element ref="ns3:Category"/>
                <xsd:element ref="ns3:Document_x0020_Type" minOccurs="0"/>
                <xsd:element ref="ns3:Business_x0020_Are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ReportOwner" ma:index="9" ma:displayName="Owner" ma:description="Owner of this document" ma:list="UserInfo" ma:internalName="Repor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8" ma:displayName="Version" ma:decimals="1" ma:internalName="_Version" ma:percentage="FALSE">
      <xsd:simpleType>
        <xsd:restriction base="dms:Number"/>
      </xsd:simpleType>
    </xsd:element>
    <xsd:element name="_DCDateCreated" ma:index="10" ma:displayName="Added" ma:default="[today]" ma:description="The date on which this resource was created" ma:format="DateOnly" ma:internalName="_DCDateCreated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c5b828cd-cd30-494d-9289-20718c67bea9" elementFormDefault="qualified">
    <xsd:import namespace="http://schemas.microsoft.com/office/2006/documentManagement/types"/>
    <xsd:element name="Category" ma:index="11" ma:displayName="Category" ma:default="(Choose Category)" ma:format="Dropdown" ma:internalName="Category">
      <xsd:simpleType>
        <xsd:restriction base="dms:Choice">
          <xsd:enumeration value="(Choose Category)"/>
          <xsd:enumeration value="Archived (do not use)"/>
          <xsd:enumeration value="A"/>
          <xsd:enumeration value="B"/>
          <xsd:enumeration value="C"/>
          <xsd:enumeration value="D"/>
          <xsd:enumeration value="E"/>
          <xsd:enumeration value="F"/>
          <xsd:enumeration value="G"/>
          <xsd:enumeration value="H"/>
          <xsd:enumeration value="I"/>
          <xsd:enumeration value="J"/>
          <xsd:enumeration value="K"/>
          <xsd:enumeration value="L"/>
          <xsd:enumeration value="M"/>
          <xsd:enumeration value="N"/>
          <xsd:enumeration value="O"/>
          <xsd:enumeration value="P-Q"/>
          <xsd:enumeration value="R"/>
          <xsd:enumeration value="S"/>
          <xsd:enumeration value="T"/>
          <xsd:enumeration value="U"/>
          <xsd:enumeration value="V"/>
          <xsd:enumeration value="W"/>
          <xsd:enumeration value="X-Y-Z"/>
        </xsd:restriction>
      </xsd:simpleType>
    </xsd:element>
    <xsd:element name="Document_x0020_Type" ma:index="12" nillable="true" ma:displayName="Document Type" ma:default="Agreements" ma:internalName="Docum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eements"/>
                    <xsd:enumeration value="Checklists"/>
                    <xsd:enumeration value="Forms"/>
                    <xsd:enumeration value="Miscellaneous"/>
                    <xsd:enumeration value="Policies/Procedures/Guidance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Business_x0020_Area" ma:index="13" nillable="true" ma:displayName="Business Area" ma:default="Assets" ma:internalName="Business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ts"/>
                    <xsd:enumeration value="Communications"/>
                    <xsd:enumeration value="Contracts"/>
                    <xsd:enumeration value="Finance - Payroll/Expenses/Pensions"/>
                    <xsd:enumeration value="Finance - Other"/>
                    <xsd:enumeration value="Health and Safety"/>
                    <xsd:enumeration value="HR"/>
                    <xsd:enumeration value="ICT (Including ActiveH/Agresso/HRSS)"/>
                    <xsd:enumeration value="Legal"/>
                    <xsd:enumeration value="Lettings"/>
                    <xsd:enumeration value="Rents"/>
                    <xsd:enumeration value="Risk/Assurance/Data Protection"/>
                    <xsd:enumeration value="Sheltered/Supported Housing"/>
                    <xsd:enumeration value="Train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Version xmlns="http://schemas.microsoft.com/sharepoint/v3/fields">1</_Version>
    <Category xmlns="c5b828cd-cd30-494d-9289-20718c67bea9">T</Category>
    <ReportOwner xmlns="http://schemas.microsoft.com/sharepoint/v3">
      <UserInfo>
        <DisplayName>Dan Eagling</DisplayName>
        <AccountId>2</AccountId>
        <AccountType/>
      </UserInfo>
    </ReportOwner>
    <_DCDateCreated xmlns="http://schemas.microsoft.com/sharepoint/v3/fields">2013-12-10T00:00:00+00:00</_DCDateCreated>
    <Document_x0020_Type xmlns="c5b828cd-cd30-494d-9289-20718c67bea9">
      <Value>(Choose Document Type)</Value>
    </Document_x0020_Type>
    <Business_x0020_Area xmlns="c5b828cd-cd30-494d-9289-20718c67bea9">
      <Value>(Choose Business Area)</Value>
    </Business_x0020_Area>
  </documentManagement>
</p:properties>
</file>

<file path=customXml/itemProps1.xml><?xml version="1.0" encoding="utf-8"?>
<ds:datastoreItem xmlns:ds="http://schemas.openxmlformats.org/officeDocument/2006/customXml" ds:itemID="{8D5446CB-3DF7-489B-B153-D461612837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CA93DA-91CA-41BF-91E7-A86A04243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c5b828cd-cd30-494d-9289-20718c67bea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B91C293-3DD2-4BE6-B3CB-664AC57CE702}">
  <ds:schemaRefs>
    <ds:schemaRef ds:uri="http://purl.org/dc/terms/"/>
    <ds:schemaRef ds:uri="http://schemas.microsoft.com/office/2006/metadata/properties"/>
    <ds:schemaRef ds:uri="http://purl.org/dc/elements/1.1/"/>
    <ds:schemaRef ds:uri="c5b828cd-cd30-494d-9289-20718c67bea9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610</Words>
  <Application>Microsoft Office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Lucida Grande</vt:lpstr>
      <vt:lpstr>Wingdings</vt:lpstr>
      <vt:lpstr>1_Office Theme</vt:lpstr>
      <vt:lpstr>1_Slide Master - No logo</vt:lpstr>
      <vt:lpstr>Slide Master - No logo</vt:lpstr>
      <vt:lpstr>Blank Slide</vt:lpstr>
      <vt:lpstr>Our Digital Story</vt:lpstr>
      <vt:lpstr>Let us introduce ourselves</vt:lpstr>
      <vt:lpstr>Context</vt:lpstr>
      <vt:lpstr>One Accent</vt:lpstr>
      <vt:lpstr>Service proposition #personal # modern # better</vt:lpstr>
      <vt:lpstr>This is our story: 2013:20??</vt:lpstr>
      <vt:lpstr>Accent ICT in 2013</vt:lpstr>
      <vt:lpstr>Customer Contact</vt:lpstr>
      <vt:lpstr>Customer Contact</vt:lpstr>
      <vt:lpstr>Storming: great expectations!</vt:lpstr>
      <vt:lpstr>Customer Contact in 2014</vt:lpstr>
      <vt:lpstr>Accent ICT plays catch-up</vt:lpstr>
      <vt:lpstr>Norming: vision and roadmap</vt:lpstr>
      <vt:lpstr>One Contact Centre</vt:lpstr>
      <vt:lpstr>Accent ICT: roadmap 2014-2016</vt:lpstr>
      <vt:lpstr>Contact Centre Project</vt:lpstr>
      <vt:lpstr>Where do we go from here?</vt:lpstr>
      <vt:lpstr>A day in the life of Accent!</vt:lpstr>
      <vt:lpstr>Managing customer contact</vt:lpstr>
      <vt:lpstr>Channel  Strategy</vt:lpstr>
      <vt:lpstr>Accent ICT – still lots to do!</vt:lpstr>
      <vt:lpstr>Where do we go from here?</vt:lpstr>
    </vt:vector>
  </TitlesOfParts>
  <Company>Accent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Eagling</dc:creator>
  <cp:lastModifiedBy>Steve Dungworth</cp:lastModifiedBy>
  <cp:revision>77</cp:revision>
  <cp:lastPrinted>2013-07-18T15:05:44Z</cp:lastPrinted>
  <dcterms:created xsi:type="dcterms:W3CDTF">2013-07-17T11:42:38Z</dcterms:created>
  <dcterms:modified xsi:type="dcterms:W3CDTF">2017-02-20T09:16:21Z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0x010100788315E6B2679346A1D6BDBE2EC93D87</vt:lpwstr>
  </property>
  <property fmtid="{D5CDD505-2E9C-101B-9397-08002B2CF9AE}" pid="3" name="Sub">
    <vt:lpwstr>Powerpoint</vt:lpwstr>
  </property>
</Properties>
</file>