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8" r:id="rId2"/>
    <p:sldId id="336" r:id="rId3"/>
    <p:sldId id="312" r:id="rId4"/>
    <p:sldId id="315" r:id="rId5"/>
    <p:sldId id="308" r:id="rId6"/>
    <p:sldId id="264" r:id="rId7"/>
    <p:sldId id="313" r:id="rId8"/>
    <p:sldId id="265" r:id="rId9"/>
    <p:sldId id="316" r:id="rId10"/>
    <p:sldId id="317" r:id="rId11"/>
    <p:sldId id="318" r:id="rId12"/>
    <p:sldId id="309" r:id="rId13"/>
    <p:sldId id="319" r:id="rId14"/>
    <p:sldId id="320" r:id="rId15"/>
    <p:sldId id="321" r:id="rId16"/>
    <p:sldId id="322" r:id="rId17"/>
    <p:sldId id="323" r:id="rId18"/>
    <p:sldId id="324" r:id="rId19"/>
    <p:sldId id="327" r:id="rId20"/>
    <p:sldId id="325" r:id="rId21"/>
    <p:sldId id="259" r:id="rId22"/>
    <p:sldId id="328" r:id="rId23"/>
    <p:sldId id="329" r:id="rId24"/>
    <p:sldId id="330" r:id="rId25"/>
    <p:sldId id="326" r:id="rId26"/>
    <p:sldId id="331" r:id="rId27"/>
    <p:sldId id="332" r:id="rId28"/>
    <p:sldId id="334" r:id="rId29"/>
    <p:sldId id="337" r:id="rId30"/>
    <p:sldId id="338" r:id="rId31"/>
    <p:sldId id="333" r:id="rId32"/>
    <p:sldId id="310" r:id="rId33"/>
    <p:sldId id="335" r:id="rId34"/>
    <p:sldId id="339" r:id="rId35"/>
    <p:sldId id="342" r:id="rId36"/>
    <p:sldId id="340" r:id="rId37"/>
    <p:sldId id="311" r:id="rId38"/>
    <p:sldId id="341" r:id="rId39"/>
    <p:sldId id="302" r:id="rId4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7EF"/>
    <a:srgbClr val="E66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03" y="69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2473D-74F7-6D43-BB14-1799E2B7E678}" type="datetimeFigureOut">
              <a:rPr lang="en-US" smtClean="0"/>
              <a:t>3/7/2017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4310-2E5E-7844-BAB1-BF7607250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93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17A0-6DDC-4BF4-925C-A1B21A8F78B6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C1529-00FB-4EA5-87AC-5E983614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6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3206187"/>
            <a:ext cx="7429500" cy="1565418"/>
          </a:xfrm>
        </p:spPr>
        <p:txBody>
          <a:bodyPr anchor="b"/>
          <a:lstStyle>
            <a:lvl1pPr algn="ctr">
              <a:defRPr sz="48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5058137"/>
            <a:ext cx="7429500" cy="1033042"/>
          </a:xfrm>
        </p:spPr>
        <p:txBody>
          <a:bodyPr/>
          <a:lstStyle>
            <a:lvl1pPr marL="0" indent="0" algn="ctr">
              <a:buNone/>
              <a:defRPr sz="1950">
                <a:solidFill>
                  <a:srgbClr val="454545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" y="239740"/>
            <a:ext cx="3450415" cy="2251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0513"/>
            <a:ext cx="4886141" cy="21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10108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90" y="2005013"/>
            <a:ext cx="9132425" cy="4351338"/>
          </a:xfrm>
        </p:spPr>
        <p:txBody>
          <a:bodyPr/>
          <a:lstStyle>
            <a:lvl1pPr marL="185738" indent="-185738">
              <a:buClr>
                <a:schemeClr val="accent2"/>
              </a:buClr>
              <a:buFont typeface="Wingdings" charset="2"/>
              <a:buChar char="Ø"/>
              <a:defRPr/>
            </a:lvl1pPr>
            <a:lvl2pPr marL="557213" indent="-185738">
              <a:buClr>
                <a:schemeClr val="accent2"/>
              </a:buClr>
              <a:buFont typeface="Wingdings" charset="2"/>
              <a:buChar char="Ø"/>
              <a:defRPr/>
            </a:lvl2pPr>
            <a:lvl3pPr marL="928688" indent="-185738">
              <a:buClr>
                <a:schemeClr val="accent2"/>
              </a:buClr>
              <a:buFont typeface="Wingdings" charset="2"/>
              <a:buChar char="Ø"/>
              <a:defRPr/>
            </a:lvl3pPr>
            <a:lvl4pPr marL="1300163" indent="-185738">
              <a:buClr>
                <a:schemeClr val="accent2"/>
              </a:buClr>
              <a:buFont typeface="Wingdings" charset="2"/>
              <a:buChar char="Ø"/>
              <a:defRPr/>
            </a:lvl4pPr>
            <a:lvl5pPr marL="1671638" indent="-185738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9717" y="144675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1A9D-D0F9-485A-9A9D-FD7B6435A3AC}" type="datetime3">
              <a:rPr lang="en-GB" smtClean="0"/>
              <a:t>7 March,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4" y="776407"/>
            <a:ext cx="1334814" cy="586365"/>
          </a:xfrm>
          <a:prstGeom prst="rect">
            <a:avLst/>
          </a:prstGeom>
        </p:spPr>
      </p:pic>
      <p:pic>
        <p:nvPicPr>
          <p:cNvPr id="11" name="Picture 10" descr="abcorg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82" y="-63535"/>
            <a:ext cx="1439917" cy="9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0" y="365126"/>
            <a:ext cx="7199453" cy="9932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2762" y="2117725"/>
            <a:ext cx="3615988" cy="386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/>
          </p:nvPr>
        </p:nvSpPr>
        <p:spPr>
          <a:xfrm>
            <a:off x="4127500" y="2117725"/>
            <a:ext cx="5167313" cy="386238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9717" y="144675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470F18-6660-4AE3-9C11-0A990B2936E0}" type="datetime3">
              <a:rPr lang="en-GB" smtClean="0"/>
              <a:t>7 March, 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4" y="776407"/>
            <a:ext cx="1334814" cy="586365"/>
          </a:xfrm>
          <a:prstGeom prst="rect">
            <a:avLst/>
          </a:prstGeom>
        </p:spPr>
      </p:pic>
      <p:pic>
        <p:nvPicPr>
          <p:cNvPr id="13" name="Picture 12" descr="abcorg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82" y="-63535"/>
            <a:ext cx="1439917" cy="9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and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10108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0400" y="2070100"/>
            <a:ext cx="4114152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10100" y="2054069"/>
            <a:ext cx="4845050" cy="41705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69717" y="144675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4" y="776407"/>
            <a:ext cx="1334814" cy="586365"/>
          </a:xfrm>
          <a:prstGeom prst="rect">
            <a:avLst/>
          </a:prstGeom>
        </p:spPr>
      </p:pic>
      <p:pic>
        <p:nvPicPr>
          <p:cNvPr id="13" name="Picture 12" descr="abcorg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82" y="-63535"/>
            <a:ext cx="1439917" cy="9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3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r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10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69717" y="144675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0"/>
          </p:nvPr>
        </p:nvSpPr>
        <p:spPr>
          <a:xfrm>
            <a:off x="360646" y="1803400"/>
            <a:ext cx="9142129" cy="43901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A55218A-0781-47C6-8076-FF70F0A8889A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4" y="776407"/>
            <a:ext cx="1334814" cy="586365"/>
          </a:xfrm>
          <a:prstGeom prst="rect">
            <a:avLst/>
          </a:prstGeom>
        </p:spPr>
      </p:pic>
      <p:pic>
        <p:nvPicPr>
          <p:cNvPr id="10" name="Picture 9" descr="abcorg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82" y="-63535"/>
            <a:ext cx="1439917" cy="9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ogo_wallpaper_content">
    <p:bg>
      <p:bgPr>
        <a:blipFill rotWithShape="1">
          <a:blip r:embed="rId2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4C7-389E-4C0E-97FB-A2004A46CB9A}" type="datetime3">
              <a:rPr lang="en-GB" smtClean="0"/>
              <a:t>7 March,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2113" y="1849438"/>
            <a:ext cx="9126537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4" y="776407"/>
            <a:ext cx="1334814" cy="586365"/>
          </a:xfrm>
          <a:prstGeom prst="rect">
            <a:avLst/>
          </a:prstGeom>
        </p:spPr>
      </p:pic>
      <p:pic>
        <p:nvPicPr>
          <p:cNvPr id="11" name="Picture 10" descr="abcorg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82" y="-63535"/>
            <a:ext cx="1439917" cy="9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95300" y="256811"/>
            <a:ext cx="89154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163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95300" y="1435465"/>
            <a:ext cx="4376870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7"/>
              </a:spcBef>
              <a:buSzTx/>
              <a:buNone/>
              <a:defRPr sz="2816" b="1"/>
            </a:lvl1pPr>
            <a:lvl2pPr marL="0" indent="536433">
              <a:spcBef>
                <a:spcPts val="587"/>
              </a:spcBef>
              <a:buSzTx/>
              <a:buNone/>
              <a:defRPr sz="2816" b="1"/>
            </a:lvl2pPr>
            <a:lvl3pPr marL="0" indent="1072866">
              <a:spcBef>
                <a:spcPts val="587"/>
              </a:spcBef>
              <a:buSzTx/>
              <a:buNone/>
              <a:defRPr sz="2816" b="1"/>
            </a:lvl3pPr>
            <a:lvl4pPr marL="0" indent="1609298">
              <a:spcBef>
                <a:spcPts val="587"/>
              </a:spcBef>
              <a:buSzTx/>
              <a:buNone/>
              <a:defRPr sz="2816" b="1"/>
            </a:lvl4pPr>
            <a:lvl5pPr marL="0" indent="2145731">
              <a:spcBef>
                <a:spcPts val="587"/>
              </a:spcBef>
              <a:buSzTx/>
              <a:buNone/>
              <a:defRPr sz="2816" b="1"/>
            </a:lvl5pPr>
          </a:lstStyle>
          <a:p>
            <a:pPr lvl="0">
              <a:defRPr sz="1800" b="0">
                <a:uFillTx/>
              </a:defRPr>
            </a:pPr>
            <a:r>
              <a:rPr sz="2816" b="1">
                <a:uFill>
                  <a:solidFill/>
                </a:uFill>
              </a:rPr>
              <a:t>Body Level One</a:t>
            </a:r>
          </a:p>
          <a:p>
            <a:pPr lvl="1">
              <a:defRPr sz="1800" b="0">
                <a:uFillTx/>
              </a:defRPr>
            </a:pPr>
            <a:r>
              <a:rPr sz="2816" b="1">
                <a:uFill>
                  <a:solidFill/>
                </a:uFill>
              </a:rPr>
              <a:t>Body Level Two</a:t>
            </a:r>
          </a:p>
          <a:p>
            <a:pPr lvl="2">
              <a:defRPr sz="1800" b="0">
                <a:uFillTx/>
              </a:defRPr>
            </a:pPr>
            <a:r>
              <a:rPr sz="2816" b="1">
                <a:uFill>
                  <a:solidFill/>
                </a:uFill>
              </a:rPr>
              <a:t>Body Level Three</a:t>
            </a:r>
          </a:p>
          <a:p>
            <a:pPr lvl="3">
              <a:defRPr sz="1800" b="0">
                <a:uFillTx/>
              </a:defRPr>
            </a:pPr>
            <a:r>
              <a:rPr sz="2816" b="1">
                <a:uFill>
                  <a:solidFill/>
                </a:uFill>
              </a:rPr>
              <a:t>Body Level Four</a:t>
            </a:r>
          </a:p>
          <a:p>
            <a:pPr lvl="4">
              <a:defRPr sz="1800" b="0">
                <a:uFillTx/>
              </a:defRPr>
            </a:pPr>
            <a:r>
              <a:rPr sz="2816" b="1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312450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0362"/>
            <a:ext cx="9906000" cy="507637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390" y="365126"/>
            <a:ext cx="71994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90" y="2154051"/>
            <a:ext cx="9132425" cy="402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554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9B60A"/>
                </a:solidFill>
              </a:defRPr>
            </a:lvl1pPr>
          </a:lstStyle>
          <a:p>
            <a:fld id="{CFD8551A-60F7-4F5A-A588-7DD989A1D225}" type="datetime3">
              <a:rPr lang="en-GB" smtClean="0"/>
              <a:t>7 March,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36887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9B60A"/>
                </a:solidFill>
              </a:defRPr>
            </a:lvl1pPr>
          </a:lstStyle>
          <a:p>
            <a:r>
              <a:rPr lang="en-GB" dirty="0"/>
              <a:t>© 2016 Agile Business Consortium Limited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20906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9B60A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82" r:id="rId5"/>
    <p:sldLayoutId id="2147483685" r:id="rId6"/>
    <p:sldLayoutId id="2147483688" r:id="rId7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Clr>
          <a:schemeClr val="accent2"/>
        </a:buClr>
        <a:buFont typeface="Wingdings" charset="2"/>
        <a:buChar char="Ø"/>
        <a:defRPr sz="2275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Wingdings" charset="2"/>
        <a:buChar char="Ø"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Wingdings" charset="2"/>
        <a:buChar char="Ø"/>
        <a:defRPr sz="1625" kern="1200">
          <a:solidFill>
            <a:schemeClr val="tx2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Wingdings" charset="2"/>
        <a:buChar char="Ø"/>
        <a:defRPr sz="1463" kern="1200">
          <a:solidFill>
            <a:schemeClr val="tx2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Wingdings" charset="2"/>
        <a:buChar char="Ø"/>
        <a:defRPr sz="1463" kern="1200">
          <a:solidFill>
            <a:schemeClr val="tx2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hyperlink" Target="http://www.agilebusines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Agile delivers more, builds bridges and turns IT critics into IT champions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  For colleagues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400" y="2070100"/>
            <a:ext cx="8617614" cy="4154488"/>
          </a:xfrm>
        </p:spPr>
        <p:txBody>
          <a:bodyPr>
            <a:normAutofit/>
          </a:bodyPr>
          <a:lstStyle/>
          <a:p>
            <a:r>
              <a:rPr lang="en-GB" dirty="0"/>
              <a:t>IT leads the business, instead of the other way around</a:t>
            </a:r>
          </a:p>
          <a:p>
            <a:r>
              <a:rPr lang="en-GB" dirty="0"/>
              <a:t>Decision-making is opaque</a:t>
            </a:r>
          </a:p>
          <a:p>
            <a:r>
              <a:rPr lang="en-GB" dirty="0"/>
              <a:t>Hard to understand current work and priorities</a:t>
            </a:r>
          </a:p>
          <a:p>
            <a:r>
              <a:rPr lang="en-GB" dirty="0"/>
              <a:t>Too much documentation</a:t>
            </a:r>
          </a:p>
          <a:p>
            <a:r>
              <a:rPr lang="en-GB" dirty="0"/>
              <a:t>IT doesn’t understand our requirements properly</a:t>
            </a:r>
          </a:p>
          <a:p>
            <a:r>
              <a:rPr lang="en-GB" dirty="0"/>
              <a:t>Projects often over-run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  For customers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400" y="2070100"/>
            <a:ext cx="8617614" cy="4154488"/>
          </a:xfrm>
        </p:spPr>
        <p:txBody>
          <a:bodyPr>
            <a:normAutofit/>
          </a:bodyPr>
          <a:lstStyle/>
          <a:p>
            <a:r>
              <a:rPr lang="en-GB" dirty="0"/>
              <a:t>Long lead time to deliver new features</a:t>
            </a:r>
          </a:p>
          <a:p>
            <a:r>
              <a:rPr lang="en-GB" dirty="0"/>
              <a:t>Poor usability</a:t>
            </a:r>
          </a:p>
          <a:p>
            <a:r>
              <a:rPr lang="en-GB" dirty="0"/>
              <a:t>No one asks us what we want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Mapping the destination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r>
              <a:rPr lang="en-GB" dirty="0"/>
              <a:t>Agile – in principle</a:t>
            </a:r>
          </a:p>
          <a:p>
            <a:r>
              <a:rPr lang="en-GB" dirty="0" err="1"/>
              <a:t>AgilePM</a:t>
            </a:r>
            <a:r>
              <a:rPr lang="en-GB" dirty="0"/>
              <a:t> – a framework to follow</a:t>
            </a:r>
          </a:p>
          <a:p>
            <a:r>
              <a:rPr lang="en-GB" dirty="0"/>
              <a:t>Service reorganisation</a:t>
            </a:r>
          </a:p>
          <a:p>
            <a:r>
              <a:rPr lang="en-GB" dirty="0"/>
              <a:t>Implementing Agile… in an Agile way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The Agile manifesto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We are uncovering better ways of developing software by doing it and helping others do it.</a:t>
            </a:r>
          </a:p>
          <a:p>
            <a:pPr marL="0" indent="0">
              <a:buNone/>
            </a:pPr>
            <a:r>
              <a:rPr lang="en-GB" sz="1700" dirty="0"/>
              <a:t>Through this work we have come to value: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b="1" u="sng" dirty="0"/>
              <a:t>Individuals and interactions</a:t>
            </a:r>
            <a:r>
              <a:rPr lang="en-GB" sz="2800" dirty="0"/>
              <a:t> over processes and tools</a:t>
            </a:r>
          </a:p>
          <a:p>
            <a:pPr marL="0" indent="0">
              <a:buNone/>
            </a:pPr>
            <a:r>
              <a:rPr lang="en-GB" sz="2800" b="1" u="sng" dirty="0"/>
              <a:t>Working software</a:t>
            </a:r>
            <a:r>
              <a:rPr lang="en-GB" sz="2800" dirty="0"/>
              <a:t> over comprehensive documentation</a:t>
            </a:r>
          </a:p>
          <a:p>
            <a:pPr marL="0" indent="0">
              <a:buNone/>
            </a:pPr>
            <a:r>
              <a:rPr lang="en-GB" sz="2800" b="1" u="sng" dirty="0"/>
              <a:t>Customer collaboration</a:t>
            </a:r>
            <a:r>
              <a:rPr lang="en-GB" sz="2800" dirty="0"/>
              <a:t> over contract negotiation</a:t>
            </a:r>
          </a:p>
          <a:p>
            <a:pPr marL="0" indent="0">
              <a:buNone/>
            </a:pPr>
            <a:r>
              <a:rPr lang="en-GB" sz="2800" b="1" u="sng" dirty="0"/>
              <a:t>Responding to change</a:t>
            </a:r>
            <a:r>
              <a:rPr lang="en-GB" sz="2800" dirty="0"/>
              <a:t> over following a plan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i="1" dirty="0"/>
              <a:t>That is, while there is value in the items on the right, we value the items on the left more.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The Agile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 fontScale="85000" lnSpcReduction="10000"/>
          </a:bodyPr>
          <a:lstStyle/>
          <a:p>
            <a:r>
              <a:rPr lang="en-GB" sz="1700" dirty="0"/>
              <a:t>Our highest priority is to satisfy the customer through early and continuous delivery of valuable software.</a:t>
            </a:r>
          </a:p>
          <a:p>
            <a:r>
              <a:rPr lang="en-GB" sz="1700" dirty="0"/>
              <a:t>Welcome changing requirements, even late in  development. Agile processes harness change for  the customer's competitive advantage.</a:t>
            </a:r>
          </a:p>
          <a:p>
            <a:r>
              <a:rPr lang="en-GB" sz="1700" dirty="0"/>
              <a:t>Deliver working software frequently, from a  couple of weeks to a couple of months, with a  preference to the shorter timescale.</a:t>
            </a:r>
          </a:p>
          <a:p>
            <a:r>
              <a:rPr lang="en-GB" sz="1700" dirty="0"/>
              <a:t>Business people and developers must work  together daily throughout the project. </a:t>
            </a:r>
          </a:p>
          <a:p>
            <a:r>
              <a:rPr lang="en-GB" sz="1700" dirty="0"/>
              <a:t>Build projects around motivated individuals.  Give them the environment and support they need,  and trust them to get the job done.</a:t>
            </a:r>
          </a:p>
          <a:p>
            <a:r>
              <a:rPr lang="en-GB" sz="1700" dirty="0"/>
              <a:t>The most efficient and effective method of  conveying information to and within a development  team is face-to-face conversation.</a:t>
            </a:r>
          </a:p>
          <a:p>
            <a:r>
              <a:rPr lang="en-GB" sz="1700" dirty="0"/>
              <a:t>Working software is the primary measure of progress.  Agile processes promote sustainable development.  The sponsors, developers, and users should be able  to maintain a constant pace indefinitely.</a:t>
            </a:r>
          </a:p>
          <a:p>
            <a:r>
              <a:rPr lang="en-GB" sz="1700" dirty="0"/>
              <a:t>Continuous attention to technical excellence  and good design enhances agility.</a:t>
            </a:r>
          </a:p>
          <a:p>
            <a:r>
              <a:rPr lang="en-GB" sz="1700" dirty="0"/>
              <a:t>Simplicity--the art of maximizing the amount  of work not done--is essential.</a:t>
            </a:r>
          </a:p>
          <a:p>
            <a:r>
              <a:rPr lang="en-GB" sz="1700" dirty="0"/>
              <a:t>The best architectures, requirements, and designs  emerge from self-organizing teams.</a:t>
            </a:r>
          </a:p>
          <a:p>
            <a:r>
              <a:rPr lang="en-GB" sz="1700" dirty="0"/>
              <a:t>At regular intervals, the team reflects on how  to become more effective, then tunes and adjusts  its </a:t>
            </a:r>
            <a:r>
              <a:rPr lang="en-GB" sz="1700" dirty="0" err="1"/>
              <a:t>behavior</a:t>
            </a:r>
            <a:r>
              <a:rPr lang="en-GB" sz="1700" dirty="0"/>
              <a:t> accordingly.</a:t>
            </a:r>
            <a:r>
              <a:rPr lang="en-GB" sz="1800" i="1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The Agile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Welcome changing requirements, even late in development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Deliver working software frequently (</a:t>
            </a:r>
            <a:r>
              <a:rPr lang="en-GB" sz="2000" dirty="0" err="1"/>
              <a:t>eg</a:t>
            </a:r>
            <a:r>
              <a:rPr lang="en-GB" sz="2000" dirty="0"/>
              <a:t> every 2-4 weeks)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Business people and developers must work together daily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 best outcomes emerge from self-organizing teams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Regularly reflect on how  to become more effective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 art of maximizing the amount  of work not done is essential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8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</a:t>
            </a:r>
            <a:r>
              <a:rPr lang="en-GB" dirty="0" err="1"/>
              <a:t>AgilePM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6135371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Complete project management framework</a:t>
            </a:r>
          </a:p>
          <a:p>
            <a:pPr lvl="1">
              <a:lnSpc>
                <a:spcPct val="150000"/>
              </a:lnSpc>
            </a:pPr>
            <a:r>
              <a:rPr lang="en-GB" sz="1675" dirty="0"/>
              <a:t>not simply focused on Agile delivery (</a:t>
            </a:r>
            <a:r>
              <a:rPr lang="en-GB" sz="1675" dirty="0" err="1"/>
              <a:t>eg</a:t>
            </a:r>
            <a:r>
              <a:rPr lang="en-GB" sz="1675" dirty="0"/>
              <a:t> Scrum)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Governance layer for public/third sector accountability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Formal training course and qualification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16</a:t>
            </a:fld>
            <a:endParaRPr lang="en-GB"/>
          </a:p>
        </p:txBody>
      </p:sp>
      <p:pic>
        <p:nvPicPr>
          <p:cNvPr id="3074" name="Picture 2" descr="https://www.agilebusiness.org/sites/default/files/styles/shop-product-300x400/public/product-images/dsdm_agilepm_v2_front_cover.jpg?itok=diVN8f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10" y="1833114"/>
            <a:ext cx="2724150" cy="418147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Service reorganisation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Self-organised teams are at the heart of agile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Before: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07296" y="277501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Head of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6056" y="363158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076" y="363158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8939" y="3637837"/>
            <a:ext cx="2291768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Service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2411" y="4741540"/>
            <a:ext cx="1405310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Service Desk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076" y="4753317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6056" y="4742830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076" y="4192449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6056" y="419373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27411" y="4754239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 FTE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27411" y="4205140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9548" y="5302408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FTE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42088" y="449559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2088" y="3932796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74638" y="3932796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72779" y="448188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34892" y="394548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49492" y="4506355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24560" y="5042755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28659" y="4625231"/>
            <a:ext cx="5487" cy="141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42092" y="3338625"/>
            <a:ext cx="7406526" cy="407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9492" y="3371928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87995" y="337192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42088" y="337192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18058" y="3092459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49492" y="4629329"/>
            <a:ext cx="26819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673868" y="3604204"/>
            <a:ext cx="1552592" cy="918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Business Engagement</a:t>
            </a:r>
          </a:p>
          <a:p>
            <a:pPr algn="ctr"/>
            <a:r>
              <a:rPr lang="en-GB" dirty="0"/>
              <a:t>Specialist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448618" y="3352112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loud 54"/>
          <p:cNvSpPr/>
          <p:nvPr/>
        </p:nvSpPr>
        <p:spPr>
          <a:xfrm>
            <a:off x="3257892" y="5387842"/>
            <a:ext cx="2069519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business</a:t>
            </a:r>
          </a:p>
        </p:txBody>
      </p:sp>
      <p:sp>
        <p:nvSpPr>
          <p:cNvPr id="60" name="Arc 59"/>
          <p:cNvSpPr/>
          <p:nvPr/>
        </p:nvSpPr>
        <p:spPr>
          <a:xfrm flipH="1" flipV="1">
            <a:off x="1071960" y="4878622"/>
            <a:ext cx="2793180" cy="909863"/>
          </a:xfrm>
          <a:prstGeom prst="arc">
            <a:avLst>
              <a:gd name="adj1" fmla="val 12680957"/>
              <a:gd name="adj2" fmla="val 54826"/>
            </a:avLst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flipH="1" flipV="1">
            <a:off x="2971459" y="4802981"/>
            <a:ext cx="871573" cy="630642"/>
          </a:xfrm>
          <a:prstGeom prst="arc">
            <a:avLst>
              <a:gd name="adj1" fmla="val 14008145"/>
              <a:gd name="adj2" fmla="val 355549"/>
            </a:avLst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 flipV="1">
            <a:off x="4998493" y="4865042"/>
            <a:ext cx="961057" cy="630642"/>
          </a:xfrm>
          <a:prstGeom prst="arc">
            <a:avLst>
              <a:gd name="adj1" fmla="val 14008145"/>
              <a:gd name="adj2" fmla="val 355549"/>
            </a:avLst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 flipV="1">
            <a:off x="5055185" y="5106303"/>
            <a:ext cx="2741518" cy="778040"/>
          </a:xfrm>
          <a:prstGeom prst="arc">
            <a:avLst>
              <a:gd name="adj1" fmla="val 11811242"/>
              <a:gd name="adj2" fmla="val 5757"/>
            </a:avLst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Service reorganisation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Self-organised teams are at the heart of agile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After: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07296" y="277501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Head of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8316" y="340162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Central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076" y="340162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2943" y="3396606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Corporate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40473" y="4511584"/>
            <a:ext cx="1405310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Service Desk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076" y="452336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8316" y="4512874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076" y="3947432"/>
            <a:ext cx="1230024" cy="33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38316" y="396377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2943" y="4513008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72943" y="3963909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57610" y="5072452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42088" y="4265641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2088" y="3702840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6898" y="3702840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35039" y="4251931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80424" y="3704256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95024" y="4265124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72622" y="4812799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976721" y="4395275"/>
            <a:ext cx="5487" cy="141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42092" y="3218171"/>
            <a:ext cx="6298036" cy="10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95024" y="3234723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39210" y="3226182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42088" y="324599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09178" y="3049830"/>
            <a:ext cx="8880" cy="176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979464" y="4395275"/>
            <a:ext cx="2744" cy="4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54431" y="3395702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Tenancy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4431" y="4512104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FTE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54431" y="396300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661912" y="3703352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76512" y="4264220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76512" y="3233819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18047" y="3394798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18047" y="4511200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FTE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18047" y="396210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325528" y="3702448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40128" y="4263316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40128" y="3232915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33059" y="4403044"/>
            <a:ext cx="1661917" cy="29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52"/>
          <p:cNvSpPr/>
          <p:nvPr/>
        </p:nvSpPr>
        <p:spPr>
          <a:xfrm>
            <a:off x="4889872" y="5396257"/>
            <a:ext cx="1587880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Tenancy Services</a:t>
            </a:r>
          </a:p>
        </p:txBody>
      </p:sp>
      <p:sp>
        <p:nvSpPr>
          <p:cNvPr id="54" name="Cloud 53"/>
          <p:cNvSpPr/>
          <p:nvPr/>
        </p:nvSpPr>
        <p:spPr>
          <a:xfrm>
            <a:off x="6539119" y="5355568"/>
            <a:ext cx="1587880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 Services</a:t>
            </a:r>
          </a:p>
        </p:txBody>
      </p:sp>
      <p:sp>
        <p:nvSpPr>
          <p:cNvPr id="55" name="Cloud 54"/>
          <p:cNvSpPr/>
          <p:nvPr/>
        </p:nvSpPr>
        <p:spPr>
          <a:xfrm>
            <a:off x="3069858" y="5425066"/>
            <a:ext cx="1761956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Corporate Services</a:t>
            </a:r>
          </a:p>
        </p:txBody>
      </p:sp>
      <p:sp>
        <p:nvSpPr>
          <p:cNvPr id="56" name="Cloud 55"/>
          <p:cNvSpPr/>
          <p:nvPr/>
        </p:nvSpPr>
        <p:spPr>
          <a:xfrm>
            <a:off x="863160" y="5355568"/>
            <a:ext cx="1833780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Enterprise-wide</a:t>
            </a:r>
          </a:p>
        </p:txBody>
      </p:sp>
      <p:cxnSp>
        <p:nvCxnSpPr>
          <p:cNvPr id="26" name="Straight Connector 25"/>
          <p:cNvCxnSpPr>
            <a:stCxn id="42" idx="2"/>
          </p:cNvCxnSpPr>
          <p:nvPr/>
        </p:nvCxnSpPr>
        <p:spPr>
          <a:xfrm>
            <a:off x="7333059" y="4812415"/>
            <a:ext cx="7069" cy="561252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00476" y="4800553"/>
            <a:ext cx="7069" cy="561252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84313" y="4794166"/>
            <a:ext cx="7069" cy="561252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77222" y="4824576"/>
            <a:ext cx="279247" cy="549091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173753" y="4873150"/>
            <a:ext cx="361286" cy="482268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718047" y="2274804"/>
            <a:ext cx="20279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Mondays &amp; Fridays</a:t>
            </a:r>
          </a:p>
        </p:txBody>
      </p:sp>
    </p:spTree>
    <p:extLst>
      <p:ext uri="{BB962C8B-B14F-4D97-AF65-F5344CB8AC3E}">
        <p14:creationId xmlns:p14="http://schemas.microsoft.com/office/powerpoint/2010/main" val="39659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0" y="364119"/>
            <a:ext cx="7199453" cy="1010884"/>
          </a:xfrm>
        </p:spPr>
        <p:txBody>
          <a:bodyPr/>
          <a:lstStyle/>
          <a:p>
            <a:r>
              <a:rPr lang="en-GB" dirty="0"/>
              <a:t>Where?  Service reorganisation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Self-organised teams are at the heart of agile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After: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19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07296" y="277501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Head of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8166" y="3401625"/>
            <a:ext cx="1930730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Corporate Projects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681" y="3401625"/>
            <a:ext cx="1643771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 Projects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7488" y="3396606"/>
            <a:ext cx="1900503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Business Projects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40473" y="4511584"/>
            <a:ext cx="1405310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Service Desk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076" y="452336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FTE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547" y="4512874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FTE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076" y="3947432"/>
            <a:ext cx="1230024" cy="33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547" y="3963775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5599" y="4513008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 FTE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5599" y="3963909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57610" y="5072452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FTE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42088" y="4265641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2088" y="3702840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7129" y="3702840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5270" y="4251931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83080" y="3704256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97680" y="4265124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72622" y="4812799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976721" y="4395275"/>
            <a:ext cx="5487" cy="141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42092" y="3218171"/>
            <a:ext cx="6298036" cy="10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7680" y="3234723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39441" y="3226182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42088" y="3245997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62968" y="3049830"/>
            <a:ext cx="8880" cy="176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979464" y="4395275"/>
            <a:ext cx="2744" cy="4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18047" y="3394798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18047" y="4511200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FTE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18047" y="3962101"/>
            <a:ext cx="123002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325528" y="3702448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40128" y="4263316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40128" y="3232915"/>
            <a:ext cx="0" cy="259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33059" y="4403044"/>
            <a:ext cx="1661917" cy="29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52"/>
          <p:cNvSpPr/>
          <p:nvPr/>
        </p:nvSpPr>
        <p:spPr>
          <a:xfrm>
            <a:off x="4889872" y="5396257"/>
            <a:ext cx="1587880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Tenancy Services</a:t>
            </a:r>
          </a:p>
        </p:txBody>
      </p:sp>
      <p:sp>
        <p:nvSpPr>
          <p:cNvPr id="54" name="Cloud 53"/>
          <p:cNvSpPr/>
          <p:nvPr/>
        </p:nvSpPr>
        <p:spPr>
          <a:xfrm>
            <a:off x="6539119" y="5355568"/>
            <a:ext cx="1587880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 Services</a:t>
            </a:r>
          </a:p>
        </p:txBody>
      </p:sp>
      <p:sp>
        <p:nvSpPr>
          <p:cNvPr id="55" name="Cloud 54"/>
          <p:cNvSpPr/>
          <p:nvPr/>
        </p:nvSpPr>
        <p:spPr>
          <a:xfrm>
            <a:off x="3069858" y="5425066"/>
            <a:ext cx="1761956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Corporate Services</a:t>
            </a:r>
          </a:p>
        </p:txBody>
      </p:sp>
      <p:sp>
        <p:nvSpPr>
          <p:cNvPr id="56" name="Cloud 55"/>
          <p:cNvSpPr/>
          <p:nvPr/>
        </p:nvSpPr>
        <p:spPr>
          <a:xfrm>
            <a:off x="863160" y="5355568"/>
            <a:ext cx="1833780" cy="836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Enterprise-wide</a:t>
            </a:r>
          </a:p>
        </p:txBody>
      </p:sp>
      <p:cxnSp>
        <p:nvCxnSpPr>
          <p:cNvPr id="26" name="Straight Connector 25"/>
          <p:cNvCxnSpPr>
            <a:stCxn id="42" idx="2"/>
          </p:cNvCxnSpPr>
          <p:nvPr/>
        </p:nvCxnSpPr>
        <p:spPr>
          <a:xfrm>
            <a:off x="7333059" y="4812415"/>
            <a:ext cx="7069" cy="561252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37020" y="4873150"/>
            <a:ext cx="239777" cy="482268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426772" y="4838952"/>
            <a:ext cx="287459" cy="491576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77222" y="4824576"/>
            <a:ext cx="279247" cy="549091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173753" y="4873150"/>
            <a:ext cx="361286" cy="482268"/>
          </a:xfrm>
          <a:prstGeom prst="line">
            <a:avLst/>
          </a:prstGeom>
          <a:ln w="825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718047" y="2274804"/>
            <a:ext cx="20279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Tuesday-Thursday</a:t>
            </a:r>
          </a:p>
        </p:txBody>
      </p:sp>
    </p:spTree>
    <p:extLst>
      <p:ext uri="{BB962C8B-B14F-4D97-AF65-F5344CB8AC3E}">
        <p14:creationId xmlns:p14="http://schemas.microsoft.com/office/powerpoint/2010/main" val="3867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Draft agenda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400" y="2070100"/>
            <a:ext cx="8617614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Who? Introductions</a:t>
            </a:r>
          </a:p>
          <a:p>
            <a:pPr>
              <a:lnSpc>
                <a:spcPct val="150000"/>
              </a:lnSpc>
            </a:pPr>
            <a:r>
              <a:rPr lang="en-GB" dirty="0"/>
              <a:t>Why? What were the problems we wanted Agile to solve?</a:t>
            </a:r>
          </a:p>
          <a:p>
            <a:pPr>
              <a:lnSpc>
                <a:spcPct val="150000"/>
              </a:lnSpc>
            </a:pPr>
            <a:r>
              <a:rPr lang="en-GB" dirty="0"/>
              <a:t>Where? What was the journey – where were we heading?</a:t>
            </a:r>
          </a:p>
          <a:p>
            <a:pPr>
              <a:lnSpc>
                <a:spcPct val="150000"/>
              </a:lnSpc>
            </a:pPr>
            <a:r>
              <a:rPr lang="en-GB" dirty="0"/>
              <a:t>What? How did we change our working practices?</a:t>
            </a:r>
          </a:p>
          <a:p>
            <a:pPr>
              <a:lnSpc>
                <a:spcPct val="150000"/>
              </a:lnSpc>
            </a:pPr>
            <a:r>
              <a:rPr lang="en-GB" dirty="0"/>
              <a:t>Well? What happened – did we get the changes we wanted?</a:t>
            </a:r>
          </a:p>
          <a:p>
            <a:pPr>
              <a:lnSpc>
                <a:spcPct val="150000"/>
              </a:lnSpc>
            </a:pPr>
            <a:r>
              <a:rPr lang="en-GB" dirty="0"/>
              <a:t>When are we there? Continuous evolution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 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9" y="2070100"/>
            <a:ext cx="8467007" cy="4154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July-Sep 2015: Agreed new structure, carried out training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October 2015: Agile delivery of “responsive” work (non-project)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December 2015: Agreed new project roadmap (1 project at a time)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April 2016: Agile delivery of new projects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 Changing our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6051403" cy="46479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Deliver on time</a:t>
            </a:r>
          </a:p>
          <a:p>
            <a:pPr lvl="1"/>
            <a:r>
              <a:rPr lang="en-GB" dirty="0"/>
              <a:t>Fixed project end dates</a:t>
            </a:r>
          </a:p>
          <a:p>
            <a:pPr lvl="1"/>
            <a:r>
              <a:rPr lang="en-GB" dirty="0"/>
              <a:t>Delivery sprints</a:t>
            </a:r>
          </a:p>
          <a:p>
            <a:r>
              <a:rPr lang="en-GB" dirty="0"/>
              <a:t>Prioritise and estimate flexibly</a:t>
            </a:r>
          </a:p>
          <a:p>
            <a:pPr lvl="1"/>
            <a:r>
              <a:rPr lang="en-GB" dirty="0" err="1"/>
              <a:t>MoSCoW</a:t>
            </a:r>
            <a:r>
              <a:rPr lang="en-GB" dirty="0"/>
              <a:t> (Must, Should, Could, Won’t this time)</a:t>
            </a:r>
          </a:p>
          <a:p>
            <a:pPr lvl="1"/>
            <a:r>
              <a:rPr lang="en-GB" dirty="0"/>
              <a:t>Story point estimating (planning poker)</a:t>
            </a:r>
          </a:p>
          <a:p>
            <a:r>
              <a:rPr lang="en-GB" dirty="0"/>
              <a:t>Visualise</a:t>
            </a:r>
          </a:p>
          <a:p>
            <a:pPr lvl="1"/>
            <a:r>
              <a:rPr lang="en-GB" dirty="0"/>
              <a:t>Kanban boards</a:t>
            </a:r>
          </a:p>
          <a:p>
            <a:pPr lvl="1"/>
            <a:r>
              <a:rPr lang="en-GB" dirty="0"/>
              <a:t>Just enough documentation</a:t>
            </a:r>
          </a:p>
          <a:p>
            <a:pPr lvl="1"/>
            <a:r>
              <a:rPr lang="en-GB" dirty="0"/>
              <a:t>Show &amp; Tells</a:t>
            </a:r>
          </a:p>
          <a:p>
            <a:r>
              <a:rPr lang="en-GB" dirty="0"/>
              <a:t>Self-organising, empowered teams</a:t>
            </a:r>
          </a:p>
          <a:p>
            <a:pPr lvl="1"/>
            <a:r>
              <a:rPr lang="en-GB" dirty="0"/>
              <a:t>Co-located IT &amp; Business membership</a:t>
            </a:r>
          </a:p>
          <a:p>
            <a:pPr lvl="1"/>
            <a:r>
              <a:rPr lang="en-GB" dirty="0"/>
              <a:t>Daily stand-ups</a:t>
            </a:r>
          </a:p>
          <a:p>
            <a:pPr lvl="1"/>
            <a:r>
              <a:rPr lang="en-GB" dirty="0"/>
              <a:t>Retrospectives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8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 Deliver on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070118" cy="4647992"/>
          </a:xfrm>
        </p:spPr>
        <p:txBody>
          <a:bodyPr>
            <a:normAutofit/>
          </a:bodyPr>
          <a:lstStyle/>
          <a:p>
            <a:r>
              <a:rPr lang="en-GB" dirty="0"/>
              <a:t>Upends the traditional approach to project scope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22</a:t>
            </a:fld>
            <a:endParaRPr lang="en-GB"/>
          </a:p>
        </p:txBody>
      </p:sp>
      <p:pic>
        <p:nvPicPr>
          <p:cNvPr id="2050" name="Picture 2" descr="https://lh5.googleusercontent.com/USAOH0XcEJn6csF7AWmcF5yam1yqgg3llaQjL5WPrmlf9fIm-uT1saTWaYuxdVfwwxMGPe66Ll1LZZvA5Lxtece88-lqx7lpxNJPPxGIAtGbktiti13ywaKiI7QW2H51jvwJ9s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8" y="2156907"/>
            <a:ext cx="6576743" cy="34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070118" cy="4647992"/>
          </a:xfrm>
        </p:spPr>
        <p:txBody>
          <a:bodyPr>
            <a:normAutofit/>
          </a:bodyPr>
          <a:lstStyle/>
          <a:p>
            <a:r>
              <a:rPr lang="en-GB" dirty="0"/>
              <a:t>All projects and requirements are classified as:</a:t>
            </a:r>
          </a:p>
          <a:p>
            <a:pPr lvl="1"/>
            <a:r>
              <a:rPr lang="en-GB" b="1" dirty="0"/>
              <a:t>MUST have </a:t>
            </a:r>
            <a:r>
              <a:rPr lang="en-GB" dirty="0"/>
              <a:t>(business/project fails if not delivered)</a:t>
            </a:r>
          </a:p>
          <a:p>
            <a:pPr lvl="1"/>
            <a:r>
              <a:rPr lang="en-GB" b="1" dirty="0"/>
              <a:t>SHOULD have </a:t>
            </a:r>
            <a:r>
              <a:rPr lang="en-GB" dirty="0"/>
              <a:t>(painful if not delivered, but workarounds are possible)</a:t>
            </a:r>
          </a:p>
          <a:p>
            <a:pPr lvl="1"/>
            <a:r>
              <a:rPr lang="en-GB" b="1" dirty="0"/>
              <a:t>COULD have </a:t>
            </a:r>
            <a:r>
              <a:rPr lang="en-GB" dirty="0"/>
              <a:t>(will add significant business value if delivered)</a:t>
            </a:r>
          </a:p>
          <a:p>
            <a:pPr lvl="1"/>
            <a:r>
              <a:rPr lang="en-GB" b="1" dirty="0"/>
              <a:t>WON’T have this time </a:t>
            </a:r>
            <a:r>
              <a:rPr lang="en-GB" dirty="0"/>
              <a:t>(potentially valuable, but agreed out of scope for now)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3111" y="2902066"/>
            <a:ext cx="7386560" cy="3454284"/>
            <a:chOff x="683111" y="2902066"/>
            <a:chExt cx="7386560" cy="3454284"/>
          </a:xfrm>
        </p:grpSpPr>
        <p:sp>
          <p:nvSpPr>
            <p:cNvPr id="8" name="Rectangle 7"/>
            <p:cNvSpPr/>
            <p:nvPr/>
          </p:nvSpPr>
          <p:spPr>
            <a:xfrm>
              <a:off x="683111" y="3392312"/>
              <a:ext cx="1086522" cy="1478565"/>
            </a:xfrm>
            <a:prstGeom prst="rect">
              <a:avLst/>
            </a:prstGeom>
            <a:solidFill>
              <a:srgbClr val="E8B7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MUST have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3111" y="4863816"/>
              <a:ext cx="1086522" cy="6400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SHOULD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have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3111" y="5503897"/>
              <a:ext cx="1086522" cy="640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COULD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have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24631" y="4620409"/>
              <a:ext cx="1086522" cy="13339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WON’T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have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2814" y="2902066"/>
              <a:ext cx="90226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800" dirty="0"/>
                <a:t>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50546" y="3752695"/>
              <a:ext cx="17212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Minimum Viable Product (MVP)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85360" y="4494302"/>
              <a:ext cx="90226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/>
                <a:t>}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8893" y="5220043"/>
              <a:ext cx="17212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Project contingency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8448" y="4851085"/>
              <a:ext cx="17212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Potential future development options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 </a:t>
            </a:r>
            <a:r>
              <a:rPr lang="en-GB" dirty="0" err="1"/>
              <a:t>MoSCoW</a:t>
            </a:r>
            <a:r>
              <a:rPr lang="en-GB" dirty="0"/>
              <a:t> prioritisation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risp.se/images/planningpoker/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39" y="3366762"/>
            <a:ext cx="3662921" cy="27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 Collaborative estimating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070118" cy="4647992"/>
          </a:xfrm>
        </p:spPr>
        <p:txBody>
          <a:bodyPr>
            <a:normAutofit/>
          </a:bodyPr>
          <a:lstStyle/>
          <a:p>
            <a:r>
              <a:rPr lang="en-GB" dirty="0"/>
              <a:t>Estimating is most accurate and transparent as a group activity</a:t>
            </a:r>
          </a:p>
          <a:p>
            <a:pPr lvl="1"/>
            <a:r>
              <a:rPr lang="en-GB" dirty="0"/>
              <a:t>Planning poker</a:t>
            </a:r>
          </a:p>
          <a:p>
            <a:pPr lvl="1"/>
            <a:r>
              <a:rPr lang="en-GB" dirty="0"/>
              <a:t>Developers participate in estimating – business colleagues answer questions</a:t>
            </a:r>
          </a:p>
          <a:p>
            <a:pPr lvl="1"/>
            <a:r>
              <a:rPr lang="en-GB" dirty="0"/>
              <a:t>Harnesses the “wisdom of crowds”</a:t>
            </a:r>
          </a:p>
          <a:p>
            <a:pPr lvl="1"/>
            <a:r>
              <a:rPr lang="en-GB" dirty="0"/>
              <a:t>Process is visible to business</a:t>
            </a:r>
          </a:p>
          <a:p>
            <a:pPr lvl="1"/>
            <a:r>
              <a:rPr lang="en-GB" dirty="0"/>
              <a:t>Works best with stable teams doing similar work</a:t>
            </a:r>
          </a:p>
          <a:p>
            <a:pPr lvl="1"/>
            <a:r>
              <a:rPr lang="en-GB" dirty="0"/>
              <a:t>Estimates worked out at the feature (user story)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 The Agile project portfolio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/>
          <a:lstStyle/>
          <a:p>
            <a:r>
              <a:rPr lang="en-GB" dirty="0"/>
              <a:t>Project roadmap</a:t>
            </a:r>
          </a:p>
          <a:p>
            <a:pPr lvl="1"/>
            <a:r>
              <a:rPr lang="en-GB" dirty="0"/>
              <a:t>Full senior management team workshop</a:t>
            </a:r>
          </a:p>
          <a:p>
            <a:pPr lvl="1"/>
            <a:r>
              <a:rPr lang="en-GB" dirty="0"/>
              <a:t>One-page business cases prepared in advance</a:t>
            </a:r>
          </a:p>
          <a:p>
            <a:pPr lvl="1"/>
            <a:r>
              <a:rPr lang="en-GB" dirty="0"/>
              <a:t>Projects prioritised by business value</a:t>
            </a:r>
          </a:p>
          <a:p>
            <a:pPr lvl="1"/>
            <a:r>
              <a:rPr lang="en-GB" dirty="0"/>
              <a:t>One project per team at a time</a:t>
            </a:r>
          </a:p>
          <a:p>
            <a:pPr lvl="1"/>
            <a:r>
              <a:rPr lang="en-GB" dirty="0"/>
              <a:t>Planning poker used to agree initial view of project size</a:t>
            </a:r>
          </a:p>
          <a:p>
            <a:pPr lvl="1"/>
            <a:r>
              <a:rPr lang="en-GB" dirty="0"/>
              <a:t>Fixed project end dates (but reviewed during pre-project work)</a:t>
            </a:r>
          </a:p>
          <a:p>
            <a:pPr lvl="1"/>
            <a:r>
              <a:rPr lang="en-GB" dirty="0"/>
              <a:t>Outputs captured with post-its on brown paper wall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8" y="4217968"/>
            <a:ext cx="8776816" cy="2030484"/>
          </a:xfrm>
          <a:prstGeom prst="rect">
            <a:avLst/>
          </a:prstGeom>
        </p:spPr>
      </p:pic>
      <p:pic>
        <p:nvPicPr>
          <p:cNvPr id="1026" name="Picture 2" descr="https://pbs.twimg.com/media/B62U0S1CEAA_o9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4197" r="19182" b="24783"/>
          <a:stretch/>
        </p:blipFill>
        <p:spPr bwMode="auto">
          <a:xfrm>
            <a:off x="6812572" y="1639651"/>
            <a:ext cx="287229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Agile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/>
          <a:lstStyle/>
          <a:p>
            <a:r>
              <a:rPr lang="en-GB" dirty="0"/>
              <a:t>Project planning</a:t>
            </a:r>
          </a:p>
          <a:p>
            <a:pPr lvl="1"/>
            <a:r>
              <a:rPr lang="en-GB" dirty="0"/>
              <a:t>Facilitated workshop with business and IT representatives</a:t>
            </a:r>
          </a:p>
          <a:p>
            <a:pPr lvl="1"/>
            <a:r>
              <a:rPr lang="en-GB" dirty="0"/>
              <a:t>Start with key business objectives (around 10)</a:t>
            </a:r>
          </a:p>
          <a:p>
            <a:pPr lvl="2"/>
            <a:r>
              <a:rPr lang="en-GB" dirty="0"/>
              <a:t>Use </a:t>
            </a:r>
            <a:r>
              <a:rPr lang="en-GB" dirty="0" err="1"/>
              <a:t>MoSCoW</a:t>
            </a:r>
            <a:r>
              <a:rPr lang="en-GB" dirty="0"/>
              <a:t> to capture relative importance</a:t>
            </a:r>
          </a:p>
          <a:p>
            <a:pPr lvl="1"/>
            <a:r>
              <a:rPr lang="en-GB" dirty="0"/>
              <a:t>Carry out user research (with end users) </a:t>
            </a:r>
            <a:r>
              <a:rPr lang="en-GB" b="1" i="1" dirty="0"/>
              <a:t>throughout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Develop list of “user stories” (30-40)</a:t>
            </a:r>
          </a:p>
          <a:p>
            <a:pPr lvl="2"/>
            <a:r>
              <a:rPr lang="en-GB" dirty="0"/>
              <a:t>“As a _____ I want _____ so that ______”</a:t>
            </a:r>
          </a:p>
          <a:p>
            <a:pPr lvl="2"/>
            <a:r>
              <a:rPr lang="en-GB" dirty="0" err="1"/>
              <a:t>Eg</a:t>
            </a:r>
            <a:r>
              <a:rPr lang="en-GB" dirty="0"/>
              <a:t>. “As a </a:t>
            </a:r>
            <a:r>
              <a:rPr lang="en-GB" u="sng" dirty="0"/>
              <a:t>customer</a:t>
            </a:r>
            <a:r>
              <a:rPr lang="en-GB" dirty="0"/>
              <a:t> I want </a:t>
            </a:r>
            <a:r>
              <a:rPr lang="en-GB" u="sng" dirty="0"/>
              <a:t>to see my order history</a:t>
            </a:r>
            <a:r>
              <a:rPr lang="en-GB" dirty="0"/>
              <a:t> so that </a:t>
            </a:r>
            <a:r>
              <a:rPr lang="en-GB" u="sng" dirty="0"/>
              <a:t>I know whether the work has been completed</a:t>
            </a:r>
            <a:r>
              <a:rPr lang="en-GB" dirty="0"/>
              <a:t>”</a:t>
            </a:r>
          </a:p>
          <a:p>
            <a:pPr lvl="2"/>
            <a:r>
              <a:rPr lang="en-GB" dirty="0"/>
              <a:t>Use </a:t>
            </a:r>
            <a:r>
              <a:rPr lang="en-GB" dirty="0" err="1"/>
              <a:t>MoSCoW</a:t>
            </a:r>
            <a:r>
              <a:rPr lang="en-GB" dirty="0"/>
              <a:t> to agree relative priority</a:t>
            </a:r>
          </a:p>
          <a:p>
            <a:pPr lvl="2"/>
            <a:r>
              <a:rPr lang="en-GB" dirty="0"/>
              <a:t>Use planning poker to estimate relative size</a:t>
            </a:r>
          </a:p>
          <a:p>
            <a:pPr lvl="1"/>
            <a:r>
              <a:rPr lang="en-GB" dirty="0"/>
              <a:t>Capture outcomes as a “prioritised requirements list”</a:t>
            </a:r>
          </a:p>
          <a:p>
            <a:pPr lvl="1"/>
            <a:r>
              <a:rPr lang="en-GB" dirty="0"/>
              <a:t>Review budgeted time and resources</a:t>
            </a:r>
          </a:p>
          <a:p>
            <a:pPr lvl="2"/>
            <a:r>
              <a:rPr lang="en-GB" dirty="0"/>
              <a:t>Intention is to deliver all MUST have, SHOULD have and COULD have requirements</a:t>
            </a:r>
          </a:p>
          <a:p>
            <a:pPr lvl="2"/>
            <a:r>
              <a:rPr lang="en-GB" dirty="0"/>
              <a:t>MUST be able to GUARANTEE delivering the minimum viable product (MVP) – </a:t>
            </a:r>
            <a:r>
              <a:rPr lang="en-GB" dirty="0" err="1"/>
              <a:t>ie</a:t>
            </a:r>
            <a:r>
              <a:rPr lang="en-GB" dirty="0"/>
              <a:t> all MUSTs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8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gilesetchu.files.wordpress.com/2016/01/mup.png?w=886&amp;h=57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80" y="1764573"/>
            <a:ext cx="6836418" cy="43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Agile delivery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>
            <a:normAutofit/>
          </a:bodyPr>
          <a:lstStyle/>
          <a:p>
            <a:r>
              <a:rPr lang="en-GB" dirty="0"/>
              <a:t>Delivery planning</a:t>
            </a:r>
          </a:p>
          <a:p>
            <a:pPr lvl="1"/>
            <a:r>
              <a:rPr lang="en-GB" dirty="0"/>
              <a:t>Break the available time into “sprints” of equal size (2-4 weeks)</a:t>
            </a:r>
          </a:p>
          <a:p>
            <a:pPr lvl="1"/>
            <a:r>
              <a:rPr lang="en-GB" dirty="0"/>
              <a:t>Order the user stories in a way that delivers business value as early as possible, </a:t>
            </a:r>
            <a:r>
              <a:rPr lang="en-GB" dirty="0" err="1"/>
              <a:t>eg</a:t>
            </a:r>
            <a:endParaRPr lang="en-GB" dirty="0"/>
          </a:p>
          <a:p>
            <a:pPr lvl="2"/>
            <a:r>
              <a:rPr lang="en-GB" dirty="0"/>
              <a:t>Sprint 1: Website captures new orders – no amendments or history</a:t>
            </a:r>
          </a:p>
          <a:p>
            <a:pPr lvl="2"/>
            <a:r>
              <a:rPr lang="en-GB" dirty="0"/>
              <a:t>Sprint 2: Website shows history of orders</a:t>
            </a:r>
          </a:p>
          <a:p>
            <a:pPr lvl="2"/>
            <a:r>
              <a:rPr lang="en-GB" dirty="0"/>
              <a:t>Sprint 3: Website allows orders to be amended</a:t>
            </a:r>
          </a:p>
          <a:p>
            <a:pPr lvl="2"/>
            <a:r>
              <a:rPr lang="en-GB" dirty="0"/>
              <a:t>Sprint 4: Website allows multiple items to be ordered together in a basket</a:t>
            </a:r>
          </a:p>
          <a:p>
            <a:pPr lvl="1"/>
            <a:r>
              <a:rPr lang="en-GB" dirty="0"/>
              <a:t>Each sprint produces fully tested, production-ready outcomes –live if possible</a:t>
            </a:r>
          </a:p>
          <a:p>
            <a:pPr marL="742950" lvl="2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Visualise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>
            <a:normAutofit/>
          </a:bodyPr>
          <a:lstStyle/>
          <a:p>
            <a:r>
              <a:rPr lang="en-GB" dirty="0"/>
              <a:t>Kanban boards</a:t>
            </a:r>
          </a:p>
          <a:p>
            <a:pPr lvl="2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28</a:t>
            </a:fld>
            <a:endParaRPr lang="en-GB"/>
          </a:p>
        </p:txBody>
      </p:sp>
      <p:pic>
        <p:nvPicPr>
          <p:cNvPr id="4100" name="Picture 4" descr="http://kanbanblog.com/explained/image/kanban-boar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40" y="2115055"/>
            <a:ext cx="7458803" cy="36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Visualise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>
            <a:normAutofit/>
          </a:bodyPr>
          <a:lstStyle/>
          <a:p>
            <a:r>
              <a:rPr lang="en-GB" dirty="0"/>
              <a:t>Show &amp; Tells</a:t>
            </a:r>
          </a:p>
          <a:p>
            <a:pPr lvl="2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5" y="3291286"/>
            <a:ext cx="3855720" cy="2891790"/>
          </a:xfrm>
          <a:prstGeom prst="rect">
            <a:avLst/>
          </a:prstGeom>
        </p:spPr>
      </p:pic>
      <p:pic>
        <p:nvPicPr>
          <p:cNvPr id="5122" name="Picture 2" descr="Image result for agile show and t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6" y="2240280"/>
            <a:ext cx="5257061" cy="39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  Me, us, them and 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Visualise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>
            <a:normAutofit/>
          </a:bodyPr>
          <a:lstStyle/>
          <a:p>
            <a:r>
              <a:rPr lang="en-GB" dirty="0"/>
              <a:t>“Just enough” documentation</a:t>
            </a:r>
          </a:p>
          <a:p>
            <a:pPr lvl="2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25" y="3963647"/>
            <a:ext cx="3003036" cy="2252277"/>
          </a:xfrm>
          <a:prstGeom prst="rect">
            <a:avLst/>
          </a:prstGeom>
        </p:spPr>
      </p:pic>
      <p:pic>
        <p:nvPicPr>
          <p:cNvPr id="6146" name="Picture 2" descr="Image result for prioritised requirements list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6" y="2125718"/>
            <a:ext cx="6145696" cy="35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 Self-organised teams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>
            <a:normAutofit/>
          </a:bodyPr>
          <a:lstStyle/>
          <a:p>
            <a:r>
              <a:rPr lang="en-GB" dirty="0"/>
              <a:t>The delivery team includes both IT developers and business colleagues – ideally co-located</a:t>
            </a:r>
          </a:p>
          <a:p>
            <a:r>
              <a:rPr lang="en-GB" dirty="0"/>
              <a:t>All decisions within the sprint are delegated to the delivery team (so the business rep must have decision making power!)</a:t>
            </a:r>
          </a:p>
          <a:p>
            <a:r>
              <a:rPr lang="en-GB" dirty="0"/>
              <a:t>Hold daily stand-ups to review progress</a:t>
            </a:r>
          </a:p>
          <a:p>
            <a:r>
              <a:rPr lang="en-GB" dirty="0"/>
              <a:t>Hold a retrospective at the end of each sprint to look for improvements</a:t>
            </a:r>
          </a:p>
          <a:p>
            <a:pPr lvl="2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31</a:t>
            </a:fld>
            <a:endParaRPr lang="en-GB"/>
          </a:p>
        </p:txBody>
      </p:sp>
      <p:pic>
        <p:nvPicPr>
          <p:cNvPr id="8194" name="Picture 2" descr="Image result for daily stand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87" y="3938451"/>
            <a:ext cx="3132256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Well?  Measuring the 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6051403" cy="4647992"/>
          </a:xfrm>
        </p:spPr>
        <p:txBody>
          <a:bodyPr/>
          <a:lstStyle/>
          <a:p>
            <a:r>
              <a:rPr lang="en-GB" dirty="0"/>
              <a:t>For us</a:t>
            </a:r>
          </a:p>
          <a:p>
            <a:pPr lvl="1"/>
            <a:r>
              <a:rPr lang="en-GB" dirty="0"/>
              <a:t>Greater variety of work</a:t>
            </a:r>
          </a:p>
          <a:p>
            <a:pPr lvl="1"/>
            <a:r>
              <a:rPr lang="en-GB" dirty="0"/>
              <a:t>Better team spirit</a:t>
            </a:r>
          </a:p>
          <a:p>
            <a:pPr lvl="1"/>
            <a:r>
              <a:rPr lang="en-GB" dirty="0"/>
              <a:t>Less single-person dependency</a:t>
            </a:r>
          </a:p>
          <a:p>
            <a:r>
              <a:rPr lang="en-GB" dirty="0"/>
              <a:t>In numbers</a:t>
            </a:r>
          </a:p>
          <a:p>
            <a:pPr lvl="1"/>
            <a:r>
              <a:rPr lang="en-GB" dirty="0"/>
              <a:t>85% - better understanding of vision and purpose</a:t>
            </a:r>
          </a:p>
          <a:p>
            <a:pPr lvl="1"/>
            <a:r>
              <a:rPr lang="en-GB" dirty="0"/>
              <a:t>80% - better measurement of outcomes</a:t>
            </a:r>
          </a:p>
          <a:p>
            <a:pPr lvl="1"/>
            <a:r>
              <a:rPr lang="en-GB" dirty="0"/>
              <a:t>80% - better short-term planning</a:t>
            </a:r>
          </a:p>
          <a:p>
            <a:pPr lvl="1"/>
            <a:r>
              <a:rPr lang="en-GB" dirty="0"/>
              <a:t>80% - improved value delivery</a:t>
            </a:r>
          </a:p>
          <a:p>
            <a:pPr lvl="1"/>
            <a:r>
              <a:rPr lang="en-GB" dirty="0"/>
              <a:t>65% - improved responsiveness to change</a:t>
            </a:r>
          </a:p>
          <a:p>
            <a:pPr lvl="1"/>
            <a:r>
              <a:rPr lang="en-GB" dirty="0"/>
              <a:t>60% - improved quality</a:t>
            </a:r>
          </a:p>
          <a:p>
            <a:pPr marL="371475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Well?  Measuring the 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02391" cy="4647992"/>
          </a:xfrm>
        </p:spPr>
        <p:txBody>
          <a:bodyPr/>
          <a:lstStyle/>
          <a:p>
            <a:r>
              <a:rPr lang="en-GB" dirty="0"/>
              <a:t>For colleagues</a:t>
            </a:r>
          </a:p>
          <a:p>
            <a:pPr lvl="1"/>
            <a:r>
              <a:rPr lang="en-GB" dirty="0"/>
              <a:t>Better visibility of progress</a:t>
            </a:r>
          </a:p>
          <a:p>
            <a:pPr lvl="1"/>
            <a:r>
              <a:rPr lang="en-GB" dirty="0"/>
              <a:t>Ability to discuss and affect prioritisation with colleagues</a:t>
            </a:r>
          </a:p>
          <a:p>
            <a:pPr lvl="1"/>
            <a:r>
              <a:rPr lang="en-GB" dirty="0"/>
              <a:t>Better on-time delivery</a:t>
            </a:r>
          </a:p>
          <a:p>
            <a:r>
              <a:rPr lang="en-GB" dirty="0"/>
              <a:t>In numbers – which new practices have helped you get better outcomes?</a:t>
            </a:r>
          </a:p>
          <a:p>
            <a:pPr lvl="1"/>
            <a:r>
              <a:rPr lang="en-GB" dirty="0"/>
              <a:t>75% - facilitated workshops</a:t>
            </a:r>
          </a:p>
          <a:p>
            <a:pPr lvl="1"/>
            <a:r>
              <a:rPr lang="en-GB" dirty="0"/>
              <a:t>75% - </a:t>
            </a:r>
            <a:r>
              <a:rPr lang="en-GB" dirty="0" err="1"/>
              <a:t>MoSCoW</a:t>
            </a:r>
            <a:r>
              <a:rPr lang="en-GB" dirty="0"/>
              <a:t> prioritisation</a:t>
            </a:r>
          </a:p>
          <a:p>
            <a:pPr lvl="1"/>
            <a:r>
              <a:rPr lang="en-GB" dirty="0"/>
              <a:t>75% - story point estimation</a:t>
            </a:r>
          </a:p>
          <a:p>
            <a:r>
              <a:rPr lang="en-GB" dirty="0"/>
              <a:t>And…</a:t>
            </a:r>
          </a:p>
          <a:p>
            <a:pPr lvl="1"/>
            <a:r>
              <a:rPr lang="en-GB" dirty="0"/>
              <a:t>Kanban boards are being adopted outside IT for work planning and delivery</a:t>
            </a:r>
          </a:p>
          <a:p>
            <a:pPr lvl="1"/>
            <a:r>
              <a:rPr lang="en-GB" dirty="0" err="1"/>
              <a:t>MoSCoW</a:t>
            </a:r>
            <a:r>
              <a:rPr lang="en-GB" dirty="0"/>
              <a:t> is widely used across YHN as a prioritisation tool</a:t>
            </a:r>
          </a:p>
          <a:p>
            <a:pPr lvl="1"/>
            <a:r>
              <a:rPr lang="en-GB" dirty="0"/>
              <a:t>There are post-it notes on the walls everywhere!</a:t>
            </a:r>
          </a:p>
          <a:p>
            <a:pPr lvl="1"/>
            <a:endParaRPr lang="en-GB" dirty="0"/>
          </a:p>
          <a:p>
            <a:pPr marL="371475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Well?  Measuring the 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02391" cy="4647992"/>
          </a:xfrm>
        </p:spPr>
        <p:txBody>
          <a:bodyPr/>
          <a:lstStyle/>
          <a:p>
            <a:r>
              <a:rPr lang="en-GB" dirty="0"/>
              <a:t>For customers</a:t>
            </a:r>
          </a:p>
          <a:p>
            <a:pPr lvl="1"/>
            <a:r>
              <a:rPr lang="en-GB" dirty="0"/>
              <a:t>Faster delivery and better usability – </a:t>
            </a:r>
            <a:r>
              <a:rPr lang="en-GB" dirty="0" err="1"/>
              <a:t>eg</a:t>
            </a:r>
            <a:r>
              <a:rPr lang="en-GB" dirty="0"/>
              <a:t> new website delivered in 8 weeks</a:t>
            </a:r>
          </a:p>
          <a:p>
            <a:pPr lvl="1"/>
            <a:r>
              <a:rPr lang="en-GB" dirty="0"/>
              <a:t>On average, projects delivered about 25%-40% more quickly</a:t>
            </a:r>
          </a:p>
          <a:p>
            <a:pPr marL="371475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38" y="2885641"/>
            <a:ext cx="5223565" cy="330262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87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Well? 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02391" cy="4647992"/>
          </a:xfrm>
        </p:spPr>
        <p:txBody>
          <a:bodyPr/>
          <a:lstStyle/>
          <a:p>
            <a:r>
              <a:rPr lang="en-GB" dirty="0"/>
              <a:t>Jargon</a:t>
            </a:r>
          </a:p>
          <a:p>
            <a:pPr lvl="1"/>
            <a:r>
              <a:rPr lang="en-GB" dirty="0"/>
              <a:t>Some of the terminology we adopted was unnecessarily complex</a:t>
            </a:r>
          </a:p>
          <a:p>
            <a:pPr lvl="1"/>
            <a:r>
              <a:rPr lang="en-GB" dirty="0"/>
              <a:t>“Agile” was viewed with some suspicion, so for the first 12 months we only referred to “our new ways of working”</a:t>
            </a:r>
          </a:p>
          <a:p>
            <a:r>
              <a:rPr lang="en-GB" dirty="0"/>
              <a:t>Business representative availability and empowerment</a:t>
            </a:r>
          </a:p>
          <a:p>
            <a:pPr lvl="1"/>
            <a:r>
              <a:rPr lang="en-GB" dirty="0"/>
              <a:t>Agile requires more input from the business – we didn’t always get it</a:t>
            </a:r>
          </a:p>
          <a:p>
            <a:pPr lvl="1"/>
            <a:r>
              <a:rPr lang="en-GB" dirty="0"/>
              <a:t>Some managers failed to empower their reps to make decisions – this slows things</a:t>
            </a:r>
          </a:p>
          <a:p>
            <a:pPr lvl="1"/>
            <a:r>
              <a:rPr lang="en-GB" dirty="0"/>
              <a:t>Senior-level buy-in is needed to tackle these issues</a:t>
            </a:r>
          </a:p>
          <a:p>
            <a:r>
              <a:rPr lang="en-GB" dirty="0"/>
              <a:t>Traditional hierarchical job roles don’t fit the new model</a:t>
            </a:r>
          </a:p>
          <a:p>
            <a:pPr lvl="1"/>
            <a:r>
              <a:rPr lang="en-GB" dirty="0"/>
              <a:t>Junior staff may complain that they’re doing the same job as more senior staff</a:t>
            </a:r>
          </a:p>
          <a:p>
            <a:pPr lvl="1"/>
            <a:r>
              <a:rPr lang="en-GB" dirty="0"/>
              <a:t>We changed all our job titles and descriptions to create a new multi-grade generic IT career path – “IT Business Partner”</a:t>
            </a:r>
          </a:p>
          <a:p>
            <a:pPr lvl="1"/>
            <a:endParaRPr lang="en-GB" dirty="0"/>
          </a:p>
          <a:p>
            <a:pPr marL="371475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are we there?  Evolution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1948" y="1674005"/>
            <a:ext cx="9150743" cy="4647992"/>
          </a:xfrm>
        </p:spPr>
        <p:txBody>
          <a:bodyPr/>
          <a:lstStyle/>
          <a:p>
            <a:r>
              <a:rPr lang="en-GB" dirty="0"/>
              <a:t>“Pure” Kanban – continuous flow</a:t>
            </a:r>
          </a:p>
          <a:p>
            <a:pPr lvl="1"/>
            <a:r>
              <a:rPr lang="en-GB" dirty="0"/>
              <a:t>Moved away from sprints to “continuous flow” for non-project work</a:t>
            </a:r>
          </a:p>
          <a:p>
            <a:pPr lvl="1"/>
            <a:r>
              <a:rPr lang="en-GB" dirty="0"/>
              <a:t>Work In Progress (WIP) limits to improve lead times</a:t>
            </a:r>
          </a:p>
          <a:p>
            <a:pPr lvl="1"/>
            <a:r>
              <a:rPr lang="en-GB" dirty="0"/>
              <a:t>Negotiated “policies” to further empower teams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36</a:t>
            </a:fld>
            <a:endParaRPr lang="en-GB"/>
          </a:p>
        </p:txBody>
      </p:sp>
      <p:pic>
        <p:nvPicPr>
          <p:cNvPr id="8194" name="Picture 2" descr="http://agilelucero.com/wp-content/uploads/2015/11/simple-kanban-boar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6" y="3206865"/>
            <a:ext cx="5865327" cy="30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0237" y="3319966"/>
            <a:ext cx="227457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When pulling from backlog, pull cards in strict order, except when it’s necessary to start a fixed-date card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0237" y="5038418"/>
            <a:ext cx="22745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Once in development, pull cards in any appropriate order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7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urnup 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"/>
          <a:stretch/>
        </p:blipFill>
        <p:spPr bwMode="auto">
          <a:xfrm>
            <a:off x="0" y="2926081"/>
            <a:ext cx="5346648" cy="34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are we there?  Evolution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717" y="1639651"/>
            <a:ext cx="9150743" cy="4647992"/>
          </a:xfrm>
        </p:spPr>
        <p:txBody>
          <a:bodyPr/>
          <a:lstStyle/>
          <a:p>
            <a:r>
              <a:rPr lang="en-GB" dirty="0"/>
              <a:t>Velocity, burn-down charts and burn-up charts</a:t>
            </a:r>
          </a:p>
          <a:p>
            <a:pPr lvl="1"/>
            <a:r>
              <a:rPr lang="en-GB" dirty="0"/>
              <a:t>Established teams can measure velocity in “story points per sprint”</a:t>
            </a:r>
          </a:p>
          <a:p>
            <a:pPr lvl="1"/>
            <a:r>
              <a:rPr lang="en-GB" dirty="0"/>
              <a:t>Allows visual measure of progress within a sprint</a:t>
            </a:r>
          </a:p>
          <a:p>
            <a:pPr lvl="1"/>
            <a:r>
              <a:rPr lang="en-GB" dirty="0"/>
              <a:t>Allows accurate prediction of delivery date for future 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21598"/>
              </p:ext>
            </p:extLst>
          </p:nvPr>
        </p:nvGraphicFramePr>
        <p:xfrm>
          <a:off x="5716365" y="3072765"/>
          <a:ext cx="3257817" cy="311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863">
                  <a:extLst>
                    <a:ext uri="{9D8B030D-6E8A-4147-A177-3AD203B41FA5}">
                      <a16:colId xmlns:a16="http://schemas.microsoft.com/office/drawing/2014/main" val="396271353"/>
                    </a:ext>
                  </a:extLst>
                </a:gridCol>
                <a:gridCol w="850839">
                  <a:extLst>
                    <a:ext uri="{9D8B030D-6E8A-4147-A177-3AD203B41FA5}">
                      <a16:colId xmlns:a16="http://schemas.microsoft.com/office/drawing/2014/main" val="510426239"/>
                    </a:ext>
                  </a:extLst>
                </a:gridCol>
                <a:gridCol w="380638">
                  <a:extLst>
                    <a:ext uri="{9D8B030D-6E8A-4147-A177-3AD203B41FA5}">
                      <a16:colId xmlns:a16="http://schemas.microsoft.com/office/drawing/2014/main" val="634865670"/>
                    </a:ext>
                  </a:extLst>
                </a:gridCol>
                <a:gridCol w="1231477">
                  <a:extLst>
                    <a:ext uri="{9D8B030D-6E8A-4147-A177-3AD203B41FA5}">
                      <a16:colId xmlns:a16="http://schemas.microsoft.com/office/drawing/2014/main" val="1755451715"/>
                    </a:ext>
                  </a:extLst>
                </a:gridCol>
              </a:tblGrid>
              <a:tr h="2125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Velocity = 25 story points per 2-week sprint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81152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Feature No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Story Points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Days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Estimated Deliery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15711101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10-Mar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98944697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16-Mar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43246499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20-Mar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42005963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28-Mar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99629634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29-Mar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28199600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31-Mar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99382203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10-Apr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28923962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21-Apr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25901246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25-Apr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98869234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03-May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39643882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09-May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03641739"/>
                  </a:ext>
                </a:extLst>
              </a:tr>
              <a:tr h="20672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11-May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74303251"/>
                  </a:ext>
                </a:extLst>
              </a:tr>
              <a:tr h="21252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17-May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2551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2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A0C4EB-9A8A-4BEB-809A-231BAA0A6A92}" type="datetime3">
              <a:rPr lang="en-GB" smtClean="0"/>
              <a:t>7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8850" y="1757363"/>
            <a:ext cx="4953000" cy="36676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112" dirty="0"/>
              <a:t>geof@agilebusiness.org</a:t>
            </a:r>
          </a:p>
          <a:p>
            <a:endParaRPr lang="en-GB" sz="2112" dirty="0"/>
          </a:p>
          <a:p>
            <a:r>
              <a:rPr lang="en-GB" sz="2112" dirty="0"/>
              <a:t>+44 (0) 7990 574667</a:t>
            </a:r>
          </a:p>
          <a:p>
            <a:endParaRPr lang="en-GB" sz="2112" dirty="0"/>
          </a:p>
          <a:p>
            <a:r>
              <a:rPr lang="en-GB" sz="2112" dirty="0"/>
              <a:t>@</a:t>
            </a:r>
            <a:r>
              <a:rPr lang="en-GB" sz="2112" dirty="0" err="1"/>
              <a:t>geofellingham</a:t>
            </a:r>
            <a:endParaRPr lang="en-GB" sz="2112" dirty="0"/>
          </a:p>
          <a:p>
            <a:endParaRPr lang="en-GB" sz="2112" dirty="0"/>
          </a:p>
          <a:p>
            <a:r>
              <a:rPr lang="en-GB" sz="2112" dirty="0"/>
              <a:t>linkedin.com/in/</a:t>
            </a:r>
            <a:r>
              <a:rPr lang="en-GB" sz="2112" dirty="0" err="1"/>
              <a:t>geofellingham</a:t>
            </a:r>
            <a:endParaRPr lang="en-GB" sz="2112" dirty="0">
              <a:hlinkClick r:id=""/>
            </a:endParaRPr>
          </a:p>
          <a:p>
            <a:endParaRPr lang="en-GB" sz="2112" dirty="0">
              <a:hlinkClick r:id=""/>
            </a:endParaRPr>
          </a:p>
          <a:p>
            <a:r>
              <a:rPr lang="en-GB" sz="2112" dirty="0">
                <a:hlinkClick r:id="rId2"/>
              </a:rPr>
              <a:t>http://www.agilebusiness.org</a:t>
            </a:r>
            <a:endParaRPr lang="en-GB" sz="2112" dirty="0"/>
          </a:p>
          <a:p>
            <a:endParaRPr lang="en-GB" sz="2112" dirty="0"/>
          </a:p>
          <a:p>
            <a:endParaRPr lang="en-GB" sz="2112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757363"/>
            <a:ext cx="591608" cy="4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626" y="2933700"/>
            <a:ext cx="644922" cy="4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429" y="2353413"/>
            <a:ext cx="541735" cy="3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148" y="3607870"/>
            <a:ext cx="474663" cy="33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348"/>
          <p:cNvSpPr>
            <a:spLocks noGrp="1"/>
          </p:cNvSpPr>
          <p:nvPr>
            <p:ph type="title"/>
          </p:nvPr>
        </p:nvSpPr>
        <p:spPr>
          <a:xfrm>
            <a:off x="1898650" y="766762"/>
            <a:ext cx="6604000" cy="928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5163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Contact Information</a:t>
            </a:r>
            <a:endParaRPr sz="5163" dirty="0">
              <a:solidFill>
                <a:srgbClr val="333399"/>
              </a:solidFill>
              <a:uFill>
                <a:solidFill>
                  <a:srgbClr val="333399"/>
                </a:solidFill>
              </a:u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593" y="4187483"/>
            <a:ext cx="884063" cy="58296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 Me: Geof Ellingham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5440" y="1592579"/>
            <a:ext cx="8371840" cy="3597985"/>
          </a:xfrm>
        </p:spPr>
        <p:txBody>
          <a:bodyPr>
            <a:normAutofit/>
          </a:bodyPr>
          <a:lstStyle/>
          <a:p>
            <a:r>
              <a:rPr lang="en-GB" sz="2000" dirty="0"/>
              <a:t>25 years in IT – as programmer, architect, consultant, manager, </a:t>
            </a:r>
            <a:r>
              <a:rPr lang="en-GB" sz="2000" dirty="0" err="1"/>
              <a:t>etc</a:t>
            </a:r>
            <a:endParaRPr lang="en-GB" sz="2000" dirty="0"/>
          </a:p>
          <a:p>
            <a:r>
              <a:rPr lang="en-GB" sz="2000" dirty="0"/>
              <a:t>10 years as Head of IT at Your Homes Newcastle (left 24-Feb-2017)</a:t>
            </a:r>
          </a:p>
          <a:p>
            <a:r>
              <a:rPr lang="en-GB" sz="2000" dirty="0"/>
              <a:t>Director of Agile Business Consortium</a:t>
            </a:r>
          </a:p>
          <a:p>
            <a:r>
              <a:rPr lang="en-GB" sz="2000" dirty="0"/>
              <a:t>About to start the rest of my life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Image result for horiz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27" y="2705547"/>
            <a:ext cx="5248628" cy="34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 Us: Agile Business Consortium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5440" y="1592580"/>
            <a:ext cx="8371840" cy="1902460"/>
          </a:xfrm>
        </p:spPr>
        <p:txBody>
          <a:bodyPr>
            <a:normAutofit/>
          </a:bodyPr>
          <a:lstStyle/>
          <a:p>
            <a:r>
              <a:rPr lang="en-GB" sz="1600" dirty="0"/>
              <a:t>Agile Business Consortium </a:t>
            </a:r>
            <a:r>
              <a:rPr lang="en-GB" sz="1600" b="1" dirty="0"/>
              <a:t>not for Profit</a:t>
            </a:r>
          </a:p>
          <a:p>
            <a:r>
              <a:rPr lang="en-GB" sz="1600" b="1" dirty="0"/>
              <a:t>Created Collaboratively </a:t>
            </a:r>
            <a:r>
              <a:rPr lang="en-GB" sz="1600" dirty="0"/>
              <a:t>by practitioners for practitioners</a:t>
            </a:r>
          </a:p>
          <a:p>
            <a:r>
              <a:rPr lang="en-GB" sz="1600" b="1" dirty="0"/>
              <a:t>Mission:  </a:t>
            </a:r>
            <a:r>
              <a:rPr lang="en-GB" sz="1600" dirty="0"/>
              <a:t>To be the global leader in promoting, supporting and enabling Agile Business</a:t>
            </a:r>
          </a:p>
          <a:p>
            <a:r>
              <a:rPr lang="en-GB" sz="1600" dirty="0"/>
              <a:t>Providing </a:t>
            </a:r>
            <a:r>
              <a:rPr lang="en-GB" sz="1600" b="1" dirty="0"/>
              <a:t>advice, guidance and accredited products and services </a:t>
            </a:r>
            <a:r>
              <a:rPr lang="en-GB" sz="1600" dirty="0"/>
              <a:t>to C-level executives and their change and project management teams through an international network of partners.</a:t>
            </a:r>
          </a:p>
          <a:p>
            <a:r>
              <a:rPr lang="en-GB" sz="1600" dirty="0"/>
              <a:t>For </a:t>
            </a:r>
            <a:r>
              <a:rPr lang="en-GB" sz="1600" b="1" dirty="0"/>
              <a:t>Business</a:t>
            </a:r>
            <a:r>
              <a:rPr lang="en-GB" sz="1600" dirty="0"/>
              <a:t>, not just 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8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55" y="3441251"/>
            <a:ext cx="7009130" cy="27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70179" y="3439376"/>
            <a:ext cx="2671216" cy="1984681"/>
            <a:chOff x="5770179" y="3439376"/>
            <a:chExt cx="2671216" cy="1984681"/>
          </a:xfrm>
        </p:grpSpPr>
        <p:sp>
          <p:nvSpPr>
            <p:cNvPr id="4" name="TextBox 3"/>
            <p:cNvSpPr txBox="1"/>
            <p:nvPr/>
          </p:nvSpPr>
          <p:spPr>
            <a:xfrm>
              <a:off x="7006217" y="5023947"/>
              <a:ext cx="1017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2018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70179" y="3439376"/>
              <a:ext cx="2671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err="1"/>
                <a:t>AgilePM</a:t>
              </a:r>
              <a:r>
                <a:rPr lang="en-GB" sz="1600" b="1" i="1" dirty="0"/>
                <a:t> for Digital Services</a:t>
              </a:r>
              <a:r>
                <a:rPr lang="en-GB" sz="1600" dirty="0"/>
                <a:t> will be launched in May 2017, aimed at the public sector &amp; aligned to GDS</a:t>
              </a:r>
              <a:endParaRPr lang="en-GB" sz="1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209060" y="4635064"/>
              <a:ext cx="232264" cy="23122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Right 9"/>
            <p:cNvSpPr/>
            <p:nvPr/>
          </p:nvSpPr>
          <p:spPr>
            <a:xfrm>
              <a:off x="6311462" y="4503685"/>
              <a:ext cx="646386" cy="5202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69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 Them: Your Homes Newcastle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5440" y="1592580"/>
            <a:ext cx="8371840" cy="3866926"/>
          </a:xfrm>
        </p:spPr>
        <p:txBody>
          <a:bodyPr>
            <a:normAutofit/>
          </a:bodyPr>
          <a:lstStyle/>
          <a:p>
            <a:r>
              <a:rPr lang="en-GB" sz="2000" dirty="0"/>
              <a:t>ALMO in Newcastle upon Tyne</a:t>
            </a:r>
          </a:p>
          <a:p>
            <a:r>
              <a:rPr lang="en-GB" sz="2000" dirty="0"/>
              <a:t>27,000 homes</a:t>
            </a:r>
          </a:p>
          <a:p>
            <a:r>
              <a:rPr lang="en-GB" sz="2000" dirty="0"/>
              <a:t>General needs, supported housing, furniture service, telecare</a:t>
            </a:r>
          </a:p>
          <a:p>
            <a:r>
              <a:rPr lang="en-GB" sz="2000" dirty="0"/>
              <a:t>ICT infrastructure and desktop support provided by Newcastle City Council</a:t>
            </a:r>
          </a:p>
          <a:p>
            <a:r>
              <a:rPr lang="en-GB" sz="2000" dirty="0"/>
              <a:t>23 FTEs within YHN ICT</a:t>
            </a:r>
          </a:p>
          <a:p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6</a:t>
            </a:fld>
            <a:endParaRPr lang="en-GB"/>
          </a:p>
        </p:txBody>
      </p:sp>
      <p:pic>
        <p:nvPicPr>
          <p:cNvPr id="2050" name="Picture 2" descr="http://www.openviewgroup.com/openview/images/ne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56" y="3583586"/>
            <a:ext cx="68675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390" y="1587201"/>
            <a:ext cx="8371840" cy="397450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What do you want out of this session?</a:t>
            </a:r>
          </a:p>
          <a:p>
            <a:endParaRPr lang="en-GB" sz="2800" dirty="0"/>
          </a:p>
          <a:p>
            <a:r>
              <a:rPr lang="en-GB" sz="2800" dirty="0"/>
              <a:t>Which of these most closely describes you?</a:t>
            </a:r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r>
              <a:rPr lang="en-GB" sz="2000" dirty="0"/>
              <a:t>1. I don’t know much about Agile, but I’m interested in finding out more about how it might help my organisation</a:t>
            </a:r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r>
              <a:rPr lang="en-GB" sz="2000" dirty="0"/>
              <a:t>2. I have a good understanding of what Agile is – but I’d like to know what it’s like implementing it within the housing sector – the benefits and challenges</a:t>
            </a:r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r>
              <a:rPr lang="en-GB" sz="2000" dirty="0"/>
              <a:t>3. I know all about Agile, and we’re using it in my organisation – but I’m interested in hearing about the experience of others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  Articulating the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us</a:t>
            </a:r>
          </a:p>
          <a:p>
            <a:r>
              <a:rPr lang="en-GB" dirty="0"/>
              <a:t>For colleagues in the business</a:t>
            </a:r>
          </a:p>
          <a:p>
            <a:r>
              <a:rPr lang="en-GB" dirty="0"/>
              <a:t>For customers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  For us (IT)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400" y="2070100"/>
            <a:ext cx="8617614" cy="4154488"/>
          </a:xfrm>
        </p:spPr>
        <p:txBody>
          <a:bodyPr>
            <a:normAutofit/>
          </a:bodyPr>
          <a:lstStyle/>
          <a:p>
            <a:r>
              <a:rPr lang="en-GB" dirty="0"/>
              <a:t>Single person dependencies</a:t>
            </a:r>
          </a:p>
          <a:p>
            <a:r>
              <a:rPr lang="en-GB" dirty="0"/>
              <a:t>Management overhead</a:t>
            </a:r>
          </a:p>
          <a:p>
            <a:r>
              <a:rPr lang="en-GB" dirty="0"/>
              <a:t>Shaky reputation for delivery</a:t>
            </a:r>
          </a:p>
          <a:p>
            <a:r>
              <a:rPr lang="en-GB" dirty="0"/>
              <a:t>Too much documentation</a:t>
            </a:r>
          </a:p>
          <a:p>
            <a:r>
              <a:rPr lang="en-GB" dirty="0"/>
              <a:t>Conflicting priorities and demands from business colleagues</a:t>
            </a:r>
          </a:p>
          <a:p>
            <a:r>
              <a:rPr lang="en-GB" dirty="0"/>
              <a:t>Too many projects going on at once</a:t>
            </a:r>
          </a:p>
          <a:p>
            <a:r>
              <a:rPr lang="en-GB" dirty="0"/>
              <a:t>Business colleagues don’t explain their requirements clearly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FB5783-62E6-41D2-9EC0-E60CFC4FD03D}" type="datetime3">
              <a:rPr lang="en-GB" smtClean="0"/>
              <a:t>7 March,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© 2016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ABC1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5B9BD5"/>
      </a:accent1>
      <a:accent2>
        <a:srgbClr val="E86908"/>
      </a:accent2>
      <a:accent3>
        <a:srgbClr val="454545"/>
      </a:accent3>
      <a:accent4>
        <a:srgbClr val="F9B60A"/>
      </a:accent4>
      <a:accent5>
        <a:srgbClr val="4472C4"/>
      </a:accent5>
      <a:accent6>
        <a:srgbClr val="70AD47"/>
      </a:accent6>
      <a:hlink>
        <a:srgbClr val="DC031B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 Business Consortium Template 2016</Template>
  <TotalTime>5759</TotalTime>
  <Words>2433</Words>
  <Application>Microsoft Office PowerPoint</Application>
  <PresentationFormat>A4 Paper (210x297 mm)</PresentationFormat>
  <Paragraphs>491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1_Custom Design</vt:lpstr>
      <vt:lpstr>How Agile delivers more, builds bridges and turns IT critics into IT champions</vt:lpstr>
      <vt:lpstr>Draft agenda</vt:lpstr>
      <vt:lpstr>Who?  Me, us, them and you</vt:lpstr>
      <vt:lpstr>Who? Me: Geof Ellingham</vt:lpstr>
      <vt:lpstr>Who? Us: Agile Business Consortium</vt:lpstr>
      <vt:lpstr>Who? Them: Your Homes Newcastle</vt:lpstr>
      <vt:lpstr>Who? You?</vt:lpstr>
      <vt:lpstr>Why?  Articulating the problem</vt:lpstr>
      <vt:lpstr>Why?  For us (IT)</vt:lpstr>
      <vt:lpstr>Why?  For colleagues</vt:lpstr>
      <vt:lpstr>Why?  For customers</vt:lpstr>
      <vt:lpstr>Where?  Mapping the destination</vt:lpstr>
      <vt:lpstr>Where?  The Agile manifesto</vt:lpstr>
      <vt:lpstr>Where?  The Agile principles</vt:lpstr>
      <vt:lpstr>Where?  The Agile principles</vt:lpstr>
      <vt:lpstr>Where?  AgilePM</vt:lpstr>
      <vt:lpstr>Where?  Service reorganisation</vt:lpstr>
      <vt:lpstr>Where?  Service reorganisation</vt:lpstr>
      <vt:lpstr>Where?  Service reorganisation</vt:lpstr>
      <vt:lpstr>Where?  Implementation</vt:lpstr>
      <vt:lpstr>What?  Changing our practice</vt:lpstr>
      <vt:lpstr>What?  Deliver on time</vt:lpstr>
      <vt:lpstr>What?  MoSCoW prioritisation</vt:lpstr>
      <vt:lpstr>What?  Collaborative estimating</vt:lpstr>
      <vt:lpstr>What?  The Agile project portfolio</vt:lpstr>
      <vt:lpstr>What? Agile requirements</vt:lpstr>
      <vt:lpstr>What? Agile delivery</vt:lpstr>
      <vt:lpstr>What? Visualise</vt:lpstr>
      <vt:lpstr>What? Visualise</vt:lpstr>
      <vt:lpstr>What? Visualise</vt:lpstr>
      <vt:lpstr>What? Self-organised teams</vt:lpstr>
      <vt:lpstr>Well?  Measuring the impact</vt:lpstr>
      <vt:lpstr>Well?  Measuring the impact</vt:lpstr>
      <vt:lpstr>Well?  Measuring the impact</vt:lpstr>
      <vt:lpstr>Well?  Challenges</vt:lpstr>
      <vt:lpstr>When are we there?  Evolution</vt:lpstr>
      <vt:lpstr>When are we there?  Evolution</vt:lpstr>
      <vt:lpstr>Questions?</vt:lpstr>
      <vt:lpstr>Contact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Green</dc:creator>
  <cp:lastModifiedBy>Geof Ellingham</cp:lastModifiedBy>
  <cp:revision>146</cp:revision>
  <cp:lastPrinted>2017-03-06T21:42:41Z</cp:lastPrinted>
  <dcterms:created xsi:type="dcterms:W3CDTF">2016-11-17T15:59:50Z</dcterms:created>
  <dcterms:modified xsi:type="dcterms:W3CDTF">2017-03-08T09:47:56Z</dcterms:modified>
</cp:coreProperties>
</file>