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7" r:id="rId3"/>
    <p:sldId id="278" r:id="rId4"/>
    <p:sldId id="262" r:id="rId5"/>
    <p:sldId id="260" r:id="rId6"/>
    <p:sldId id="279" r:id="rId7"/>
    <p:sldId id="271" r:id="rId8"/>
    <p:sldId id="280" r:id="rId9"/>
    <p:sldId id="281" r:id="rId10"/>
    <p:sldId id="265" r:id="rId11"/>
    <p:sldId id="282" r:id="rId12"/>
    <p:sldId id="28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573B5-7C2F-4958-ACBA-9D263B8F162F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05C6-E3EA-48CB-82CF-450F6511B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8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0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619501" y="6432551"/>
            <a:ext cx="3860800" cy="142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British Telecommunications plc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76042" y="6432551"/>
            <a:ext cx="1081525" cy="142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4A99F3-D58D-4328-B977-988094B672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4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9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6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0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8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7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9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D32F-77BE-4B71-8B0D-DBB979A63E6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D0F8-5C04-4A0C-A0E6-0121B949F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7265" y="3461951"/>
            <a:ext cx="3157836" cy="194207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9004643" y="2679610"/>
            <a:ext cx="2387600" cy="3739471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1169773" y="-45190"/>
            <a:ext cx="9632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So what is the internet of things 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5713" y="5736331"/>
            <a:ext cx="1308682" cy="8724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20" y="5969319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53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406901"/>
            <a:ext cx="1093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But we think its much more than that…..</a:t>
            </a:r>
            <a:endParaRPr lang="en-GB" sz="2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4236" y="868566"/>
            <a:ext cx="10598727" cy="516428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78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998574" y="1514769"/>
            <a:ext cx="2224216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113904" y="2882250"/>
            <a:ext cx="947351" cy="560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51870" y="2882249"/>
            <a:ext cx="947351" cy="560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13904" y="3512444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51870" y="3512443"/>
            <a:ext cx="947351" cy="560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13904" y="4142638"/>
            <a:ext cx="947351" cy="560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151870" y="4142637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13904" y="4772832"/>
            <a:ext cx="947351" cy="560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51870" y="4772831"/>
            <a:ext cx="947351" cy="560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113904" y="5407143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151870" y="5407142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13904" y="1619802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151870" y="1619801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113904" y="2249996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151870" y="2249995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989806" y="1514768"/>
            <a:ext cx="2224216" cy="457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105136" y="2882249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143102" y="2882248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105136" y="3512443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8143102" y="3512442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105136" y="4142637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143102" y="4142636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105136" y="4772831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143102" y="4772830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105136" y="5407142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143102" y="5407141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105136" y="1619801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8143102" y="1619800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105136" y="2249995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8143102" y="2249994"/>
            <a:ext cx="947351" cy="5601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290119" y="6041452"/>
            <a:ext cx="33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 smtClean="0"/>
              <a:t>Not everyone wants broadband (elderly are a high proportion of Digitally Excluded) </a:t>
            </a:r>
            <a:endParaRPr lang="en-GB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7698260" y="1249093"/>
            <a:ext cx="807308" cy="271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707028" y="1242913"/>
            <a:ext cx="807308" cy="271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252517" y="6041452"/>
            <a:ext cx="4011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 smtClean="0"/>
              <a:t>But IOT networks can penetrate the whole building allowing ‘things’ to be connected even where there is no broadband</a:t>
            </a:r>
            <a:endParaRPr lang="en-GB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75931" y="1435134"/>
            <a:ext cx="21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Inclusive Broadband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530268" y="1451609"/>
            <a:ext cx="14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Pervasive IOT</a:t>
            </a:r>
            <a:endParaRPr lang="en-GB" b="1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44055" y="214399"/>
            <a:ext cx="10972800" cy="792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n-lt"/>
              </a:rPr>
              <a:t>We believe that total connectivity is the right way forward for social housing</a:t>
            </a:r>
            <a:endParaRPr lang="en-GB" sz="3600" dirty="0">
              <a:latin typeface="+mn-lt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8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52037" y="3037687"/>
            <a:ext cx="3118141" cy="1186774"/>
            <a:chOff x="957748" y="3035030"/>
            <a:chExt cx="3118141" cy="11867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48" y="3035030"/>
              <a:ext cx="2951944" cy="102571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81719" y="3194978"/>
              <a:ext cx="1994170" cy="102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440113" y="532202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Smart building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188" y="1666000"/>
            <a:ext cx="359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Ageing challenges &amp; assisted living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2642" y="2580007"/>
            <a:ext cx="295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Long term health conditions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6982" y="3494014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Out-patient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0113" y="4408021"/>
            <a:ext cx="191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Connected tenant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73" y="1443276"/>
            <a:ext cx="977115" cy="651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77" y="2328085"/>
            <a:ext cx="665242" cy="665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56" y="3330858"/>
            <a:ext cx="724446" cy="724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11" y="5134010"/>
            <a:ext cx="718037" cy="718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78" y="4224461"/>
            <a:ext cx="727238" cy="727238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4609243" y="1101898"/>
            <a:ext cx="2575775" cy="2395470"/>
          </a:xfrm>
          <a:custGeom>
            <a:avLst/>
            <a:gdLst>
              <a:gd name="connsiteX0" fmla="*/ 2575775 w 2575775"/>
              <a:gd name="connsiteY0" fmla="*/ 0 h 2395470"/>
              <a:gd name="connsiteX1" fmla="*/ 1854558 w 2575775"/>
              <a:gd name="connsiteY1" fmla="*/ 0 h 2395470"/>
              <a:gd name="connsiteX2" fmla="*/ 412124 w 2575775"/>
              <a:gd name="connsiteY2" fmla="*/ 2395470 h 2395470"/>
              <a:gd name="connsiteX3" fmla="*/ 0 w 2575775"/>
              <a:gd name="connsiteY3" fmla="*/ 2395470 h 23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775" h="2395470">
                <a:moveTo>
                  <a:pt x="2575775" y="0"/>
                </a:moveTo>
                <a:lnTo>
                  <a:pt x="1854558" y="0"/>
                </a:lnTo>
                <a:lnTo>
                  <a:pt x="412124" y="2395470"/>
                </a:lnTo>
                <a:lnTo>
                  <a:pt x="0" y="239547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4583486" y="2235239"/>
            <a:ext cx="2601532" cy="1365160"/>
          </a:xfrm>
          <a:custGeom>
            <a:avLst/>
            <a:gdLst>
              <a:gd name="connsiteX0" fmla="*/ 2601532 w 2601532"/>
              <a:gd name="connsiteY0" fmla="*/ 0 h 1365160"/>
              <a:gd name="connsiteX1" fmla="*/ 1880315 w 2601532"/>
              <a:gd name="connsiteY1" fmla="*/ 12879 h 1365160"/>
              <a:gd name="connsiteX2" fmla="*/ 463639 w 2601532"/>
              <a:gd name="connsiteY2" fmla="*/ 1365160 h 1365160"/>
              <a:gd name="connsiteX3" fmla="*/ 0 w 2601532"/>
              <a:gd name="connsiteY3" fmla="*/ 1365160 h 13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532" h="1365160">
                <a:moveTo>
                  <a:pt x="2601532" y="0"/>
                </a:moveTo>
                <a:lnTo>
                  <a:pt x="1880315" y="12879"/>
                </a:lnTo>
                <a:lnTo>
                  <a:pt x="463639" y="1365160"/>
                </a:lnTo>
                <a:lnTo>
                  <a:pt x="0" y="136516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4583486" y="3123881"/>
            <a:ext cx="2601532" cy="579549"/>
          </a:xfrm>
          <a:custGeom>
            <a:avLst/>
            <a:gdLst>
              <a:gd name="connsiteX0" fmla="*/ 2601532 w 2601532"/>
              <a:gd name="connsiteY0" fmla="*/ 0 h 579549"/>
              <a:gd name="connsiteX1" fmla="*/ 1893194 w 2601532"/>
              <a:gd name="connsiteY1" fmla="*/ 0 h 579549"/>
              <a:gd name="connsiteX2" fmla="*/ 463639 w 2601532"/>
              <a:gd name="connsiteY2" fmla="*/ 579549 h 579549"/>
              <a:gd name="connsiteX3" fmla="*/ 0 w 2601532"/>
              <a:gd name="connsiteY3" fmla="*/ 579549 h 5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532" h="579549">
                <a:moveTo>
                  <a:pt x="2601532" y="0"/>
                </a:moveTo>
                <a:lnTo>
                  <a:pt x="1893194" y="0"/>
                </a:lnTo>
                <a:lnTo>
                  <a:pt x="463639" y="579549"/>
                </a:lnTo>
                <a:lnTo>
                  <a:pt x="0" y="579549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596364" y="3806461"/>
            <a:ext cx="2575775" cy="334851"/>
          </a:xfrm>
          <a:custGeom>
            <a:avLst/>
            <a:gdLst>
              <a:gd name="connsiteX0" fmla="*/ 2575775 w 2575775"/>
              <a:gd name="connsiteY0" fmla="*/ 334851 h 334851"/>
              <a:gd name="connsiteX1" fmla="*/ 1867437 w 2575775"/>
              <a:gd name="connsiteY1" fmla="*/ 334851 h 334851"/>
              <a:gd name="connsiteX2" fmla="*/ 437882 w 2575775"/>
              <a:gd name="connsiteY2" fmla="*/ 0 h 334851"/>
              <a:gd name="connsiteX3" fmla="*/ 0 w 2575775"/>
              <a:gd name="connsiteY3" fmla="*/ 0 h 33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775" h="334851">
                <a:moveTo>
                  <a:pt x="2575775" y="334851"/>
                </a:moveTo>
                <a:lnTo>
                  <a:pt x="1867437" y="334851"/>
                </a:lnTo>
                <a:lnTo>
                  <a:pt x="437882" y="0"/>
                </a:lnTo>
                <a:lnTo>
                  <a:pt x="0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4583486" y="3922371"/>
            <a:ext cx="2614411" cy="1094704"/>
          </a:xfrm>
          <a:custGeom>
            <a:avLst/>
            <a:gdLst>
              <a:gd name="connsiteX0" fmla="*/ 2614411 w 2614411"/>
              <a:gd name="connsiteY0" fmla="*/ 1081825 h 1094704"/>
              <a:gd name="connsiteX1" fmla="*/ 1880315 w 2614411"/>
              <a:gd name="connsiteY1" fmla="*/ 1094704 h 1094704"/>
              <a:gd name="connsiteX2" fmla="*/ 463639 w 2614411"/>
              <a:gd name="connsiteY2" fmla="*/ 0 h 1094704"/>
              <a:gd name="connsiteX3" fmla="*/ 0 w 2614411"/>
              <a:gd name="connsiteY3" fmla="*/ 12879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411" h="1094704">
                <a:moveTo>
                  <a:pt x="2614411" y="1081825"/>
                </a:moveTo>
                <a:lnTo>
                  <a:pt x="1880315" y="1094704"/>
                </a:lnTo>
                <a:lnTo>
                  <a:pt x="463639" y="0"/>
                </a:lnTo>
                <a:lnTo>
                  <a:pt x="0" y="12879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4596364" y="4025402"/>
            <a:ext cx="2588654" cy="1918952"/>
          </a:xfrm>
          <a:custGeom>
            <a:avLst/>
            <a:gdLst>
              <a:gd name="connsiteX0" fmla="*/ 2588654 w 2588654"/>
              <a:gd name="connsiteY0" fmla="*/ 1918952 h 1918952"/>
              <a:gd name="connsiteX1" fmla="*/ 1867437 w 2588654"/>
              <a:gd name="connsiteY1" fmla="*/ 1918952 h 1918952"/>
              <a:gd name="connsiteX2" fmla="*/ 450761 w 2588654"/>
              <a:gd name="connsiteY2" fmla="*/ 0 h 1918952"/>
              <a:gd name="connsiteX3" fmla="*/ 0 w 2588654"/>
              <a:gd name="connsiteY3" fmla="*/ 0 h 191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654" h="1918952">
                <a:moveTo>
                  <a:pt x="2588654" y="1918952"/>
                </a:moveTo>
                <a:lnTo>
                  <a:pt x="1867437" y="1918952"/>
                </a:lnTo>
                <a:lnTo>
                  <a:pt x="450761" y="0"/>
                </a:lnTo>
                <a:lnTo>
                  <a:pt x="0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025565" y="2846508"/>
            <a:ext cx="2552621" cy="1824407"/>
            <a:chOff x="653471" y="2774920"/>
            <a:chExt cx="2552621" cy="1824407"/>
          </a:xfrm>
        </p:grpSpPr>
        <p:sp>
          <p:nvSpPr>
            <p:cNvPr id="22" name="TextBox 21"/>
            <p:cNvSpPr txBox="1"/>
            <p:nvPr/>
          </p:nvSpPr>
          <p:spPr>
            <a:xfrm rot="21060697">
              <a:off x="894165" y="3640467"/>
              <a:ext cx="2096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ambria" panose="02040503050406030204" pitchFamily="18" charset="0"/>
                </a:rPr>
                <a:t>Incubators &amp; SME’s</a:t>
              </a:r>
              <a:endParaRPr lang="en-GB" dirty="0">
                <a:latin typeface="Cambria" panose="0204050305040603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449009">
              <a:off x="1031539" y="3113576"/>
              <a:ext cx="197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ambria" panose="02040503050406030204" pitchFamily="18" charset="0"/>
                </a:rPr>
                <a:t>Local Government</a:t>
              </a:r>
              <a:endParaRPr lang="en-GB" dirty="0">
                <a:latin typeface="Cambria" panose="0204050305040603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259723">
              <a:off x="1916733" y="2774920"/>
              <a:ext cx="1149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ambria" panose="02040503050406030204" pitchFamily="18" charset="0"/>
                </a:rPr>
                <a:t>Academia</a:t>
              </a:r>
              <a:endParaRPr lang="en-GB" dirty="0">
                <a:latin typeface="Cambria" panose="0204050305040603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449970">
              <a:off x="653471" y="4106825"/>
              <a:ext cx="2445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ambria" panose="02040503050406030204" pitchFamily="18" charset="0"/>
                </a:rPr>
                <a:t>Private sector partners</a:t>
              </a:r>
              <a:endParaRPr lang="en-GB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9461420">
              <a:off x="2009802" y="4229995"/>
              <a:ext cx="1196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ambria" panose="02040503050406030204" pitchFamily="18" charset="0"/>
                </a:rPr>
                <a:t>NHS Trust</a:t>
              </a:r>
              <a:endParaRPr lang="en-GB" dirty="0">
                <a:latin typeface="Cambria" panose="02040503050406030204" pitchFamily="18" charset="0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344055" y="214399"/>
            <a:ext cx="10972800" cy="792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+mn-lt"/>
              </a:rPr>
              <a:t>And we are using Innovate UK to put </a:t>
            </a:r>
            <a:r>
              <a:rPr lang="en-GB" sz="4000" dirty="0" smtClean="0">
                <a:latin typeface="+mn-lt"/>
              </a:rPr>
              <a:t>the idea to the test</a:t>
            </a:r>
            <a:endParaRPr lang="en-GB" sz="4000" dirty="0">
              <a:latin typeface="+mn-lt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032" y="2918160"/>
            <a:ext cx="2927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Thank you !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3771" r="21211" b="3249"/>
          <a:stretch/>
        </p:blipFill>
        <p:spPr>
          <a:xfrm>
            <a:off x="10404388" y="4428132"/>
            <a:ext cx="1787611" cy="24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5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1" y="1376285"/>
            <a:ext cx="3719207" cy="6192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22" y="3125382"/>
            <a:ext cx="1733549" cy="973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26" y="1439016"/>
            <a:ext cx="1478756" cy="1163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89" y="4620991"/>
            <a:ext cx="948275" cy="1077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420" y="1697740"/>
            <a:ext cx="226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Analytics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48420" y="3288728"/>
            <a:ext cx="323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Connectivity</a:t>
            </a:r>
            <a:endParaRPr lang="en-GB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48420" y="4719897"/>
            <a:ext cx="323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Sensors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8319" y="243492"/>
            <a:ext cx="7727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What are the building blocks of IOT?</a:t>
            </a:r>
            <a:endParaRPr lang="en-GB" sz="4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6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4681" y="877696"/>
            <a:ext cx="2387600" cy="178816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3734681" y="4661926"/>
            <a:ext cx="2387600" cy="178816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3734681" y="2778200"/>
            <a:ext cx="2387600" cy="178816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76" y="3185768"/>
            <a:ext cx="1733549" cy="973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79" y="1254457"/>
            <a:ext cx="1478756" cy="1163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20" y="5017069"/>
            <a:ext cx="948275" cy="1077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0551" y="877696"/>
            <a:ext cx="283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 the last ten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years….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551" y="1636403"/>
            <a:ext cx="31134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COST OF </a:t>
            </a:r>
            <a:r>
              <a:rPr lang="en-US" b="1" dirty="0" smtClean="0"/>
              <a:t>PROCESSING down to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447581" y="1467126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1/60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77225" y="3518399"/>
            <a:ext cx="31855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COST OF </a:t>
            </a:r>
            <a:r>
              <a:rPr lang="en-US" b="1" dirty="0" smtClean="0"/>
              <a:t>BANDWIDTH down to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08465" y="3349122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1/40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440551" y="5272660"/>
            <a:ext cx="28570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LOW COST SENSORS around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7063" y="5119290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$5.00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3574" y="533"/>
            <a:ext cx="6286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And why is it taking off now ?</a:t>
            </a:r>
            <a:endParaRPr lang="en-GB" sz="40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77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71" y="1420727"/>
            <a:ext cx="2451866" cy="408235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0" y="1231219"/>
            <a:ext cx="5676957" cy="446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41" y="3749643"/>
            <a:ext cx="1733549" cy="973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75" y="2047009"/>
            <a:ext cx="1478756" cy="1163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15" y="4722667"/>
            <a:ext cx="948275" cy="1077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9162" y="438573"/>
            <a:ext cx="875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 what are the components of the Internet of Things…</a:t>
            </a:r>
            <a:endParaRPr 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4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8324" y="509196"/>
            <a:ext cx="834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….and why is important ?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412"/>
            <a:ext cx="12192000" cy="413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4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1" y="0"/>
            <a:ext cx="122076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486" y="130978"/>
            <a:ext cx="11615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Smart Cities – and why the industry is looking in the wrong direction</a:t>
            </a:r>
            <a:endParaRPr lang="en-GB" sz="4000" dirty="0"/>
          </a:p>
        </p:txBody>
      </p:sp>
      <p:grpSp>
        <p:nvGrpSpPr>
          <p:cNvPr id="6" name="Group 5"/>
          <p:cNvGrpSpPr/>
          <p:nvPr/>
        </p:nvGrpSpPr>
        <p:grpSpPr>
          <a:xfrm rot="953614">
            <a:off x="5556989" y="2894277"/>
            <a:ext cx="1308682" cy="872455"/>
            <a:chOff x="5235713" y="5736331"/>
            <a:chExt cx="1308682" cy="872455"/>
          </a:xfrm>
        </p:grpSpPr>
        <p:sp>
          <p:nvSpPr>
            <p:cNvPr id="4" name="Rounded Rectangle 3"/>
            <p:cNvSpPr/>
            <p:nvPr/>
          </p:nvSpPr>
          <p:spPr>
            <a:xfrm>
              <a:off x="5235713" y="5736331"/>
              <a:ext cx="1308682" cy="8724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220" y="5969319"/>
              <a:ext cx="713684" cy="406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029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055" y="214399"/>
            <a:ext cx="10972800" cy="792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+mn-lt"/>
              </a:rPr>
              <a:t>The standard approach to smart cities focuses on operational verticals….</a:t>
            </a:r>
            <a:endParaRPr lang="en-GB" sz="4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61302" y="3202064"/>
            <a:ext cx="1412422" cy="13797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193A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Social services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£390M</a:t>
            </a:r>
          </a:p>
        </p:txBody>
      </p:sp>
      <p:sp>
        <p:nvSpPr>
          <p:cNvPr id="6" name="Oval 5"/>
          <p:cNvSpPr/>
          <p:nvPr/>
        </p:nvSpPr>
        <p:spPr>
          <a:xfrm>
            <a:off x="8065686" y="2562197"/>
            <a:ext cx="2165805" cy="20247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193A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Healthcare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£1.13Bn*</a:t>
            </a:r>
          </a:p>
        </p:txBody>
      </p:sp>
      <p:sp>
        <p:nvSpPr>
          <p:cNvPr id="7" name="Oval 6"/>
          <p:cNvSpPr/>
          <p:nvPr/>
        </p:nvSpPr>
        <p:spPr>
          <a:xfrm>
            <a:off x="3956957" y="3969177"/>
            <a:ext cx="616858" cy="617765"/>
          </a:xfrm>
          <a:prstGeom prst="ellipse">
            <a:avLst/>
          </a:prstGeom>
          <a:solidFill>
            <a:schemeClr val="accent1"/>
          </a:solidFill>
          <a:ln>
            <a:solidFill>
              <a:srgbClr val="193A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16724" y="4190945"/>
            <a:ext cx="398689" cy="380999"/>
          </a:xfrm>
          <a:prstGeom prst="ellipse">
            <a:avLst/>
          </a:prstGeom>
          <a:solidFill>
            <a:schemeClr val="accent1"/>
          </a:solidFill>
          <a:ln>
            <a:solidFill>
              <a:srgbClr val="193A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35454" y="5821158"/>
            <a:ext cx="58071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i="1" dirty="0"/>
              <a:t>*NHS Scotland spend in Glasgow area (</a:t>
            </a:r>
            <a:r>
              <a:rPr lang="en-GB" sz="700" i="1" dirty="0" err="1"/>
              <a:t>est</a:t>
            </a:r>
            <a:r>
              <a:rPr lang="en-GB" sz="700" i="1" dirty="0"/>
              <a:t>): Average spend on healthcare in Scotland is £1.89K; population of Glasgow c598,830</a:t>
            </a:r>
          </a:p>
        </p:txBody>
      </p:sp>
      <p:sp>
        <p:nvSpPr>
          <p:cNvPr id="10" name="Oval 9"/>
          <p:cNvSpPr/>
          <p:nvPr/>
        </p:nvSpPr>
        <p:spPr>
          <a:xfrm>
            <a:off x="4769608" y="3140832"/>
            <a:ext cx="1499734" cy="1440996"/>
          </a:xfrm>
          <a:prstGeom prst="ellipse">
            <a:avLst/>
          </a:prstGeom>
          <a:solidFill>
            <a:schemeClr val="accent1"/>
          </a:solidFill>
          <a:ln>
            <a:solidFill>
              <a:srgbClr val="193A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Education</a:t>
            </a:r>
          </a:p>
          <a:p>
            <a:pPr algn="ctr"/>
            <a:r>
              <a:rPr lang="en-GB" sz="1400" b="1" dirty="0"/>
              <a:t>£476M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4580" y="4250638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£3.3M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850" y="3765679"/>
            <a:ext cx="1120433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Electricity </a:t>
            </a:r>
          </a:p>
          <a:p>
            <a:pPr algn="ctr"/>
            <a:r>
              <a:rPr lang="en-GB" sz="900" b="1" i="1" dirty="0"/>
              <a:t>(</a:t>
            </a:r>
            <a:r>
              <a:rPr lang="en-GB" sz="900" b="1" i="1" dirty="0" err="1"/>
              <a:t>inc.</a:t>
            </a:r>
            <a:r>
              <a:rPr lang="en-GB" sz="900" b="1" i="1" dirty="0"/>
              <a:t> street lights)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5463" y="4138173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£67M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5170" y="3546223"/>
            <a:ext cx="11204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Waste management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1955800" y="4731042"/>
            <a:ext cx="2812938" cy="996592"/>
          </a:xfrm>
          <a:prstGeom prst="downArrow">
            <a:avLst>
              <a:gd name="adj1" fmla="val 83132"/>
              <a:gd name="adj2" fmla="val 27032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93A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516066" y="4973517"/>
            <a:ext cx="1722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Standard Smart City focus</a:t>
            </a:r>
            <a:endParaRPr lang="en-GB" sz="1600" b="1" dirty="0"/>
          </a:p>
        </p:txBody>
      </p:sp>
      <p:sp>
        <p:nvSpPr>
          <p:cNvPr id="17" name="Oval 16"/>
          <p:cNvSpPr/>
          <p:nvPr/>
        </p:nvSpPr>
        <p:spPr>
          <a:xfrm>
            <a:off x="3076282" y="4075977"/>
            <a:ext cx="568331" cy="523005"/>
          </a:xfrm>
          <a:prstGeom prst="ellipse">
            <a:avLst/>
          </a:prstGeom>
          <a:solidFill>
            <a:schemeClr val="accent1"/>
          </a:solidFill>
          <a:ln>
            <a:solidFill>
              <a:srgbClr val="193A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060615" y="4200521"/>
            <a:ext cx="635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£17.9M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4804" y="3673329"/>
            <a:ext cx="1120433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Parking</a:t>
            </a:r>
          </a:p>
          <a:p>
            <a:pPr algn="ctr"/>
            <a:r>
              <a:rPr lang="en-GB" sz="900" b="1" i="1" dirty="0"/>
              <a:t>(receipts)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6766" y="4830771"/>
            <a:ext cx="3512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/>
              <a:t>Glasgow City Council expenditure (FY16/17 budget)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98548" y="2432628"/>
            <a:ext cx="3920484" cy="229841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6409861" y="1610624"/>
            <a:ext cx="2812938" cy="996592"/>
          </a:xfrm>
          <a:prstGeom prst="downArrow">
            <a:avLst>
              <a:gd name="adj1" fmla="val 83132"/>
              <a:gd name="adj2" fmla="val 27032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93A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289475" y="1610624"/>
            <a:ext cx="2540980" cy="6664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>
                <a:solidFill>
                  <a:srgbClr val="000066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2000" b="1" dirty="0"/>
              <a:t>Glasgow example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65" y="1610624"/>
            <a:ext cx="895350" cy="1524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31430" y="1750633"/>
            <a:ext cx="1722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Social Smart City focus</a:t>
            </a:r>
            <a:endParaRPr lang="en-GB" sz="16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9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055" y="214399"/>
            <a:ext cx="10972800" cy="792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+mn-lt"/>
              </a:rPr>
              <a:t>Why focus on lighting / parking / bins ?</a:t>
            </a:r>
            <a:endParaRPr lang="en-GB" sz="4000" dirty="0">
              <a:latin typeface="+mn-lt"/>
            </a:endParaRPr>
          </a:p>
        </p:txBody>
      </p:sp>
      <p:pic>
        <p:nvPicPr>
          <p:cNvPr id="5" name="Picture 4" descr="https://intra.bt.com/news/PublishingImages/Suffolk-sensor-street-Nov2016.jpg?RenditionID=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2" y="2361126"/>
            <a:ext cx="2082883" cy="33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18" y="1686148"/>
            <a:ext cx="1587790" cy="496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8130" y="2308566"/>
            <a:ext cx="63745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Clear business case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Funding available (Horizon 2020)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All within the control of one department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(relatively) straightforward</a:t>
            </a:r>
            <a:endParaRPr lang="en-GB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5" y="5967315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0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055" y="214399"/>
            <a:ext cx="10972800" cy="792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+mn-lt"/>
              </a:rPr>
              <a:t>Smart Social Housing should be the real target but… </a:t>
            </a:r>
            <a:endParaRPr lang="en-GB" sz="4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16" y="2627870"/>
            <a:ext cx="6613884" cy="4230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3827" y="1614615"/>
            <a:ext cx="6376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Business cases are complex and ‘multi-sided’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No clear lead case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Falls across multiple departments and third parties (like HA’s)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013" y="5810797"/>
            <a:ext cx="713684" cy="4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2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328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Harrop,M,Mark,COA R</dc:creator>
  <cp:lastModifiedBy>Harrop,M,Mark,COA R</cp:lastModifiedBy>
  <cp:revision>14</cp:revision>
  <dcterms:created xsi:type="dcterms:W3CDTF">2016-11-23T07:42:36Z</dcterms:created>
  <dcterms:modified xsi:type="dcterms:W3CDTF">2017-03-08T08:15:45Z</dcterms:modified>
</cp:coreProperties>
</file>