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289" r:id="rId3"/>
    <p:sldId id="288" r:id="rId4"/>
    <p:sldId id="277" r:id="rId5"/>
    <p:sldId id="276" r:id="rId6"/>
    <p:sldId id="297" r:id="rId7"/>
    <p:sldId id="291" r:id="rId8"/>
    <p:sldId id="293" r:id="rId9"/>
    <p:sldId id="295" r:id="rId10"/>
    <p:sldId id="296" r:id="rId11"/>
    <p:sldId id="292" r:id="rId12"/>
    <p:sldId id="294" r:id="rId13"/>
    <p:sldId id="278" r:id="rId14"/>
    <p:sldId id="273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22E"/>
    <a:srgbClr val="0D2C54"/>
    <a:srgbClr val="11386D"/>
    <a:srgbClr val="00A6ED"/>
    <a:srgbClr val="8DAA9D"/>
    <a:srgbClr val="522B47"/>
    <a:srgbClr val="475C6F"/>
    <a:srgbClr val="5DB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445" autoAdjust="0"/>
    <p:restoredTop sz="94660"/>
  </p:normalViewPr>
  <p:slideViewPr>
    <p:cSldViewPr>
      <p:cViewPr varScale="1">
        <p:scale>
          <a:sx n="139" d="100"/>
          <a:sy n="139" d="100"/>
        </p:scale>
        <p:origin x="76" y="1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2A59-7B9B-463F-ACA0-3CBF1D06FA08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ABDF5-0E39-47F8-ABED-888846B7B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98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4F712-0B9D-4D25-AB95-F2D728809E1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65B75-DA8A-4EF1-B768-1CD41318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8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65B75-DA8A-4EF1-B768-1CD41318C0B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37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75C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7714286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22B47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07504" y="3912807"/>
            <a:ext cx="1872208" cy="72008"/>
          </a:xfrm>
          <a:prstGeom prst="rect">
            <a:avLst/>
          </a:prstGeom>
          <a:solidFill>
            <a:srgbClr val="699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3" y="3989511"/>
            <a:ext cx="3528393" cy="1102519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0" y="2139702"/>
            <a:ext cx="2754052" cy="3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003798"/>
            <a:ext cx="2952328" cy="17281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58AA-7E9A-4FA5-BF98-32039C7E6E8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EE-4170-4F4B-BD1B-D7248FFFA38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10" y="4731990"/>
            <a:ext cx="345678" cy="33950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95536" y="267494"/>
            <a:ext cx="1872208" cy="72008"/>
          </a:xfrm>
          <a:prstGeom prst="rect">
            <a:avLst/>
          </a:prstGeom>
          <a:solidFill>
            <a:srgbClr val="699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131840" y="3003798"/>
            <a:ext cx="2952328" cy="17281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084168" y="3003798"/>
            <a:ext cx="2952328" cy="17281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3132138" y="2355726"/>
            <a:ext cx="2879725" cy="50437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107504" y="2356048"/>
            <a:ext cx="2952328" cy="50405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084168" y="2356048"/>
            <a:ext cx="2952328" cy="50405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323528" y="339502"/>
            <a:ext cx="8424935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0" hasCustomPrompt="1"/>
          </p:nvPr>
        </p:nvSpPr>
        <p:spPr>
          <a:xfrm>
            <a:off x="3780072" y="915566"/>
            <a:ext cx="1440000" cy="1440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icon</a:t>
            </a:r>
            <a:endParaRPr lang="en-GB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827584" y="915888"/>
            <a:ext cx="1440000" cy="1440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icon</a:t>
            </a:r>
            <a:endParaRPr lang="en-GB" dirty="0"/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32240" y="915888"/>
            <a:ext cx="1440000" cy="1440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86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58AA-7E9A-4FA5-BF98-32039C7E6E8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EE-4170-4F4B-BD1B-D7248FFFA38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10" y="4731990"/>
            <a:ext cx="345678" cy="33950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95536" y="267494"/>
            <a:ext cx="1872208" cy="72008"/>
          </a:xfrm>
          <a:prstGeom prst="rect">
            <a:avLst/>
          </a:prstGeom>
          <a:solidFill>
            <a:srgbClr val="699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323528" y="915566"/>
            <a:ext cx="3816424" cy="3528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323529" y="339502"/>
            <a:ext cx="381642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7380472" y="195486"/>
            <a:ext cx="1440000" cy="1440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image</a:t>
            </a:r>
            <a:endParaRPr lang="en-GB" dirty="0"/>
          </a:p>
        </p:txBody>
      </p:sp>
      <p:sp>
        <p:nvSpPr>
          <p:cNvPr id="24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5849020" y="195486"/>
            <a:ext cx="1440000" cy="1440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image</a:t>
            </a:r>
            <a:endParaRPr lang="en-GB" dirty="0"/>
          </a:p>
        </p:txBody>
      </p:sp>
      <p:sp>
        <p:nvSpPr>
          <p:cNvPr id="25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4356136" y="195486"/>
            <a:ext cx="1440000" cy="1440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image</a:t>
            </a:r>
            <a:endParaRPr lang="en-GB" dirty="0"/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7380472" y="1707814"/>
            <a:ext cx="1440000" cy="1440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image</a:t>
            </a:r>
            <a:endParaRPr lang="en-GB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5868304" y="1707814"/>
            <a:ext cx="1440000" cy="1440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image</a:t>
            </a:r>
            <a:endParaRPr lang="en-GB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4339415" y="1707814"/>
            <a:ext cx="1440000" cy="1440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image</a:t>
            </a:r>
            <a:endParaRPr lang="en-GB" dirty="0"/>
          </a:p>
        </p:txBody>
      </p:sp>
      <p:sp>
        <p:nvSpPr>
          <p:cNvPr id="29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7399528" y="3219982"/>
            <a:ext cx="1440000" cy="1440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image</a:t>
            </a:r>
            <a:endParaRPr lang="en-GB" dirty="0"/>
          </a:p>
        </p:txBody>
      </p:sp>
      <p:sp>
        <p:nvSpPr>
          <p:cNvPr id="30" name="Content Placeholder 17"/>
          <p:cNvSpPr>
            <a:spLocks noGrp="1"/>
          </p:cNvSpPr>
          <p:nvPr>
            <p:ph sz="quarter" idx="29" hasCustomPrompt="1"/>
          </p:nvPr>
        </p:nvSpPr>
        <p:spPr>
          <a:xfrm>
            <a:off x="5868076" y="3219982"/>
            <a:ext cx="1440000" cy="1440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image</a:t>
            </a:r>
            <a:endParaRPr lang="en-GB" dirty="0"/>
          </a:p>
        </p:txBody>
      </p:sp>
      <p:sp>
        <p:nvSpPr>
          <p:cNvPr id="31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4339187" y="3219982"/>
            <a:ext cx="1440000" cy="1440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919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58AA-7E9A-4FA5-BF98-32039C7E6E8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EE-4170-4F4B-BD1B-D7248FFFA384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10" y="4731990"/>
            <a:ext cx="345678" cy="33950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39552" y="267494"/>
            <a:ext cx="1872208" cy="72008"/>
          </a:xfrm>
          <a:prstGeom prst="rect">
            <a:avLst/>
          </a:prstGeom>
          <a:solidFill>
            <a:srgbClr val="699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6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58AA-7E9A-4FA5-BF98-32039C7E6E8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EE-4170-4F4B-BD1B-D7248FFFA384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10" y="4731990"/>
            <a:ext cx="345678" cy="33950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39552" y="267494"/>
            <a:ext cx="1872208" cy="72008"/>
          </a:xfrm>
          <a:prstGeom prst="rect">
            <a:avLst/>
          </a:prstGeom>
          <a:solidFill>
            <a:srgbClr val="699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80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58AA-7E9A-4FA5-BF98-32039C7E6E8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EE-4170-4F4B-BD1B-D7248FFFA384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10" y="4731990"/>
            <a:ext cx="345678" cy="3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0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475C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58AA-7E9A-4FA5-BF98-32039C7E6E8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EE-4170-4F4B-BD1B-D7248FFFA38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10" y="4731990"/>
            <a:ext cx="345678" cy="33950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2987824" y="2859782"/>
            <a:ext cx="3024336" cy="507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www.castletonplc.com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75" y="3508773"/>
            <a:ext cx="461393" cy="46139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27584" y="1638853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You.</a:t>
            </a:r>
            <a:endParaRPr lang="en-GB" sz="6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 userDrawn="1"/>
        </p:nvSpPr>
        <p:spPr>
          <a:xfrm>
            <a:off x="3769568" y="3538245"/>
            <a:ext cx="2170584" cy="401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@</a:t>
            </a:r>
            <a:r>
              <a:rPr lang="en-US" sz="20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CastletonTech</a:t>
            </a:r>
            <a:endParaRPr lang="en-GB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452190" y="1671650"/>
            <a:ext cx="2271938" cy="72007"/>
          </a:xfrm>
          <a:prstGeom prst="rect">
            <a:avLst/>
          </a:prstGeom>
          <a:solidFill>
            <a:srgbClr val="699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99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1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 iPa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58AA-7E9A-4FA5-BF98-32039C7E6E8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EE-4170-4F4B-BD1B-D7248FFFA38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10" y="4731990"/>
            <a:ext cx="345678" cy="33950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3131840" y="627534"/>
            <a:ext cx="2853564" cy="72008"/>
          </a:xfrm>
          <a:prstGeom prst="rect">
            <a:avLst/>
          </a:prstGeom>
          <a:solidFill>
            <a:srgbClr val="699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9922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47664" y="555526"/>
            <a:ext cx="5832648" cy="9429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47664" y="1491630"/>
            <a:ext cx="5832648" cy="30963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60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Ic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58AA-7E9A-4FA5-BF98-32039C7E6E8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EE-4170-4F4B-BD1B-D7248FFFA38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10" y="4731990"/>
            <a:ext cx="345678" cy="33950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3131840" y="2067694"/>
            <a:ext cx="2853564" cy="72008"/>
          </a:xfrm>
          <a:prstGeom prst="rect">
            <a:avLst/>
          </a:prstGeom>
          <a:solidFill>
            <a:srgbClr val="699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9922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47664" y="1988815"/>
            <a:ext cx="5832648" cy="9429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47664" y="2931790"/>
            <a:ext cx="5832648" cy="16561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Oval 8"/>
          <p:cNvSpPr/>
          <p:nvPr userDrawn="1"/>
        </p:nvSpPr>
        <p:spPr>
          <a:xfrm>
            <a:off x="3577266" y="40248"/>
            <a:ext cx="1930838" cy="1930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6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16016" y="0"/>
            <a:ext cx="4427984" cy="5143500"/>
          </a:xfrm>
          <a:prstGeom prst="rect">
            <a:avLst/>
          </a:prstGeom>
          <a:solidFill>
            <a:srgbClr val="475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t="5274" r="29379" b="6802"/>
          <a:stretch/>
        </p:blipFill>
        <p:spPr>
          <a:xfrm>
            <a:off x="-36512" y="1"/>
            <a:ext cx="4752528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58AA-7E9A-4FA5-BF98-32039C7E6E8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EE-4170-4F4B-BD1B-D7248FFFA38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932040" y="267494"/>
            <a:ext cx="1872208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332631"/>
            <a:ext cx="3826768" cy="94297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264613"/>
            <a:ext cx="3826768" cy="33233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86988"/>
            <a:ext cx="392043" cy="38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339364"/>
            <a:ext cx="5842992" cy="9429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264613"/>
            <a:ext cx="5842992" cy="24592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58AA-7E9A-4FA5-BF98-32039C7E6E8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EE-4170-4F4B-BD1B-D7248FFFA38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10" y="4731990"/>
            <a:ext cx="345678" cy="339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4" t="200" r="25007" b="-200"/>
          <a:stretch/>
        </p:blipFill>
        <p:spPr>
          <a:xfrm>
            <a:off x="-1304925" y="0"/>
            <a:ext cx="4029075" cy="51537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87824" y="411510"/>
            <a:ext cx="1872208" cy="72008"/>
          </a:xfrm>
          <a:prstGeom prst="rect">
            <a:avLst/>
          </a:prstGeom>
          <a:solidFill>
            <a:srgbClr val="699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5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82" y="339364"/>
            <a:ext cx="8295282" cy="9429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82" y="1264613"/>
            <a:ext cx="8291264" cy="3035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58AA-7E9A-4FA5-BF98-32039C7E6E8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EE-4170-4F4B-BD1B-D7248FFFA38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10" y="4731990"/>
            <a:ext cx="345678" cy="33950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3182" y="411510"/>
            <a:ext cx="1872208" cy="72008"/>
          </a:xfrm>
          <a:prstGeom prst="rect">
            <a:avLst/>
          </a:prstGeom>
          <a:solidFill>
            <a:srgbClr val="699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0" b="8091"/>
          <a:stretch/>
        </p:blipFill>
        <p:spPr>
          <a:xfrm>
            <a:off x="0" y="-20538"/>
            <a:ext cx="9180512" cy="20699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003798"/>
            <a:ext cx="2952328" cy="17281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58AA-7E9A-4FA5-BF98-32039C7E6E8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EE-4170-4F4B-BD1B-D7248FFFA38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10" y="4731990"/>
            <a:ext cx="345678" cy="33950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79512" y="2139702"/>
            <a:ext cx="1872208" cy="72008"/>
          </a:xfrm>
          <a:prstGeom prst="rect">
            <a:avLst/>
          </a:prstGeom>
          <a:solidFill>
            <a:srgbClr val="699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131840" y="3003798"/>
            <a:ext cx="2952328" cy="17281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203848" y="2139702"/>
            <a:ext cx="1872208" cy="72008"/>
          </a:xfrm>
          <a:prstGeom prst="rect">
            <a:avLst/>
          </a:prstGeom>
          <a:solidFill>
            <a:srgbClr val="8D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084168" y="3003798"/>
            <a:ext cx="2952328" cy="17281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56176" y="2139702"/>
            <a:ext cx="1872208" cy="72008"/>
          </a:xfrm>
          <a:prstGeom prst="rect">
            <a:avLst/>
          </a:prstGeom>
          <a:solidFill>
            <a:srgbClr val="52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3132138" y="2211388"/>
            <a:ext cx="2879725" cy="7921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107504" y="2211710"/>
            <a:ext cx="2952328" cy="7921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084168" y="2211710"/>
            <a:ext cx="2952328" cy="7921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23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0" b="8091"/>
          <a:stretch/>
        </p:blipFill>
        <p:spPr>
          <a:xfrm>
            <a:off x="0" y="-20538"/>
            <a:ext cx="9180512" cy="20699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003798"/>
            <a:ext cx="3888432" cy="17281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58AA-7E9A-4FA5-BF98-32039C7E6E8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EE-4170-4F4B-BD1B-D7248FFFA38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10" y="4731990"/>
            <a:ext cx="345678" cy="33950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39552" y="2139702"/>
            <a:ext cx="1872208" cy="72008"/>
          </a:xfrm>
          <a:prstGeom prst="rect">
            <a:avLst/>
          </a:prstGeom>
          <a:solidFill>
            <a:srgbClr val="699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4716015" y="2139702"/>
            <a:ext cx="2511499" cy="72008"/>
          </a:xfrm>
          <a:prstGeom prst="rect">
            <a:avLst/>
          </a:prstGeom>
          <a:solidFill>
            <a:srgbClr val="52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467544" y="2211710"/>
            <a:ext cx="3888432" cy="7921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4716016" y="3003798"/>
            <a:ext cx="3888432" cy="17281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4716016" y="2211710"/>
            <a:ext cx="3888432" cy="7921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30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58AA-7E9A-4FA5-BF98-32039C7E6E8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8FEE-4170-4F4B-BD1B-D7248FFFA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87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6" r:id="rId4"/>
    <p:sldLayoutId id="2147483663" r:id="rId5"/>
    <p:sldLayoutId id="2147483650" r:id="rId6"/>
    <p:sldLayoutId id="2147483667" r:id="rId7"/>
    <p:sldLayoutId id="2147483661" r:id="rId8"/>
    <p:sldLayoutId id="2147483668" r:id="rId9"/>
    <p:sldLayoutId id="2147483662" r:id="rId10"/>
    <p:sldLayoutId id="2147483664" r:id="rId11"/>
    <p:sldLayoutId id="2147483653" r:id="rId12"/>
    <p:sldLayoutId id="2147483654" r:id="rId13"/>
    <p:sldLayoutId id="214748365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" y="3939902"/>
            <a:ext cx="3779912" cy="1102519"/>
          </a:xfrm>
        </p:spPr>
        <p:txBody>
          <a:bodyPr>
            <a:noAutofit/>
          </a:bodyPr>
          <a:lstStyle/>
          <a:p>
            <a:r>
              <a:rPr lang="en-GB" sz="1650" dirty="0" smtClean="0">
                <a:solidFill>
                  <a:schemeClr val="tx1"/>
                </a:solidFill>
              </a:rPr>
              <a:t>Out </a:t>
            </a:r>
            <a:r>
              <a:rPr lang="en-GB" sz="1650" dirty="0">
                <a:solidFill>
                  <a:schemeClr val="tx1"/>
                </a:solidFill>
              </a:rPr>
              <a:t>with the </a:t>
            </a:r>
            <a:r>
              <a:rPr lang="en-GB" sz="1650" dirty="0" smtClean="0">
                <a:solidFill>
                  <a:schemeClr val="tx1"/>
                </a:solidFill>
              </a:rPr>
              <a:t>Old </a:t>
            </a:r>
            <a:r>
              <a:rPr lang="en-GB" sz="1650" dirty="0">
                <a:solidFill>
                  <a:schemeClr val="tx1"/>
                </a:solidFill>
              </a:rPr>
              <a:t>and in with the N</a:t>
            </a:r>
            <a:r>
              <a:rPr lang="en-GB" sz="1650" dirty="0" smtClean="0">
                <a:solidFill>
                  <a:schemeClr val="tx1"/>
                </a:solidFill>
              </a:rPr>
              <a:t>ew 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Business </a:t>
            </a:r>
            <a:r>
              <a:rPr lang="en-GB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transformation with Castleton’s complete solution</a:t>
            </a:r>
            <a:r>
              <a:rPr lang="en-GB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n-GB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 descr="Image result for cluid housing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5" y="26749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8295282" cy="942975"/>
          </a:xfrm>
        </p:spPr>
        <p:txBody>
          <a:bodyPr/>
          <a:lstStyle/>
          <a:p>
            <a:r>
              <a:rPr lang="en-GB" dirty="0" smtClean="0"/>
              <a:t>Cluid’s Business Transformation Project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70" y="1232776"/>
            <a:ext cx="4526361" cy="315389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7400" b="1" dirty="0" smtClean="0">
                <a:solidFill>
                  <a:srgbClr val="69922E"/>
                </a:solidFill>
              </a:rPr>
              <a:t>Expectations</a:t>
            </a:r>
          </a:p>
          <a:p>
            <a:pPr marL="0" indent="0">
              <a:buNone/>
            </a:pPr>
            <a:endParaRPr lang="en-GB" sz="2900" b="1" dirty="0" smtClean="0">
              <a:solidFill>
                <a:srgbClr val="69922E"/>
              </a:solidFill>
            </a:endParaRPr>
          </a:p>
          <a:p>
            <a:r>
              <a:rPr lang="en-GB" sz="4900" dirty="0" smtClean="0"/>
              <a:t>Removal </a:t>
            </a:r>
            <a:r>
              <a:rPr lang="en-GB" sz="4900" dirty="0"/>
              <a:t>of manual/clumsy integration </a:t>
            </a:r>
            <a:r>
              <a:rPr lang="en-GB" sz="4900" dirty="0" smtClean="0"/>
              <a:t>processes</a:t>
            </a:r>
          </a:p>
          <a:p>
            <a:pPr marL="0" indent="0">
              <a:buNone/>
            </a:pPr>
            <a:endParaRPr lang="en-GB" sz="4900" dirty="0" smtClean="0"/>
          </a:p>
          <a:p>
            <a:r>
              <a:rPr lang="en-GB" sz="4900" dirty="0" smtClean="0"/>
              <a:t>Less </a:t>
            </a:r>
            <a:r>
              <a:rPr lang="en-GB" sz="4900" dirty="0"/>
              <a:t>fragmentation, less duplication  </a:t>
            </a:r>
            <a:r>
              <a:rPr lang="en-GB" sz="4900" dirty="0" smtClean="0"/>
              <a:t>                  ( </a:t>
            </a:r>
            <a:r>
              <a:rPr lang="en-GB" sz="4900" dirty="0"/>
              <a:t>“waste work” </a:t>
            </a:r>
            <a:r>
              <a:rPr lang="en-GB" sz="4900" dirty="0" smtClean="0"/>
              <a:t>)</a:t>
            </a:r>
          </a:p>
          <a:p>
            <a:pPr marL="0" indent="0">
              <a:buNone/>
            </a:pPr>
            <a:endParaRPr lang="en-GB" sz="4900" dirty="0" smtClean="0"/>
          </a:p>
          <a:p>
            <a:r>
              <a:rPr lang="en-GB" sz="4900" dirty="0" smtClean="0"/>
              <a:t>Comprehensive </a:t>
            </a:r>
            <a:r>
              <a:rPr lang="en-GB" sz="4900" dirty="0"/>
              <a:t>integrated reporting solution  </a:t>
            </a:r>
            <a:r>
              <a:rPr lang="en-GB" sz="4900" dirty="0" smtClean="0"/>
              <a:t>- Data Warehouse</a:t>
            </a:r>
          </a:p>
          <a:p>
            <a:pPr marL="0" indent="0">
              <a:buNone/>
            </a:pPr>
            <a:endParaRPr lang="en-GB" sz="4900" dirty="0" smtClean="0"/>
          </a:p>
          <a:p>
            <a:r>
              <a:rPr lang="en-GB" sz="4900" dirty="0" smtClean="0"/>
              <a:t>New </a:t>
            </a:r>
            <a:r>
              <a:rPr lang="en-GB" sz="4900" dirty="0"/>
              <a:t>additional channels for our </a:t>
            </a:r>
            <a:r>
              <a:rPr lang="en-GB" sz="4900" dirty="0" smtClean="0"/>
              <a:t>customers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26716" r="7909" b="27144"/>
          <a:stretch/>
        </p:blipFill>
        <p:spPr bwMode="auto">
          <a:xfrm>
            <a:off x="323529" y="4386666"/>
            <a:ext cx="1368152" cy="7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77643" y="1334982"/>
            <a:ext cx="4066875" cy="3379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600" b="1" dirty="0" smtClean="0">
              <a:solidFill>
                <a:srgbClr val="69922E"/>
              </a:solidFill>
            </a:endParaRPr>
          </a:p>
          <a:p>
            <a:r>
              <a:rPr lang="en-GB" sz="1600" dirty="0" smtClean="0"/>
              <a:t>Real-time access for our housing staff- true mobility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Any data, from any device, from any location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Facilitate new business models           (DLO Repairs)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u="sng" dirty="0" smtClean="0"/>
              <a:t>True integration</a:t>
            </a:r>
            <a:r>
              <a:rPr lang="en-GB" sz="1600" dirty="0" smtClean="0"/>
              <a:t> across Housing, Finance, Repairs, CRM, EDRM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534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298801" y="699542"/>
            <a:ext cx="3816424" cy="35283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2200" dirty="0"/>
              <a:t>Currently using Financial Planning, Repairs, EDRM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Currently rolling out Agile, P2P and Customer Application</a:t>
            </a:r>
          </a:p>
          <a:p>
            <a:endParaRPr lang="en-GB" sz="2200" dirty="0"/>
          </a:p>
          <a:p>
            <a:r>
              <a:rPr lang="en-GB" sz="2200" dirty="0"/>
              <a:t>Next 12 months we will implement CRM, Housing and Financials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23529" y="411510"/>
            <a:ext cx="3816424" cy="6480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Castleton Products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2"/>
          </p:nvPr>
        </p:nvSpPr>
        <p:spPr>
          <a:xfrm>
            <a:off x="7319044" y="195486"/>
            <a:ext cx="1440000" cy="1440000"/>
          </a:xfrm>
        </p:spPr>
        <p:txBody>
          <a:bodyPr/>
          <a:lstStyle/>
          <a:p>
            <a:r>
              <a:rPr lang="en-GB" dirty="0" smtClean="0"/>
              <a:t>EDRM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5724288" y="195486"/>
            <a:ext cx="1440000" cy="1440000"/>
          </a:xfrm>
        </p:spPr>
        <p:txBody>
          <a:bodyPr/>
          <a:lstStyle/>
          <a:p>
            <a:r>
              <a:rPr lang="en-GB" dirty="0" smtClean="0"/>
              <a:t>Repairs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4"/>
          </p:nvPr>
        </p:nvSpPr>
        <p:spPr>
          <a:xfrm>
            <a:off x="4356136" y="195486"/>
            <a:ext cx="1295984" cy="1440000"/>
          </a:xfrm>
        </p:spPr>
        <p:txBody>
          <a:bodyPr/>
          <a:lstStyle/>
          <a:p>
            <a:r>
              <a:rPr lang="en-GB" sz="1400" dirty="0" smtClean="0"/>
              <a:t>Financial </a:t>
            </a:r>
          </a:p>
          <a:p>
            <a:r>
              <a:rPr lang="en-GB" sz="1400" dirty="0" smtClean="0"/>
              <a:t>Planning </a:t>
            </a:r>
            <a:endParaRPr lang="en-GB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5"/>
          </p:nvPr>
        </p:nvSpPr>
        <p:spPr>
          <a:xfrm>
            <a:off x="7289655" y="1779662"/>
            <a:ext cx="1763528" cy="1440000"/>
          </a:xfrm>
        </p:spPr>
        <p:txBody>
          <a:bodyPr/>
          <a:lstStyle/>
          <a:p>
            <a:r>
              <a:rPr lang="en-GB" dirty="0" smtClean="0"/>
              <a:t>Customer App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6"/>
          </p:nvPr>
        </p:nvSpPr>
        <p:spPr>
          <a:xfrm>
            <a:off x="5868304" y="1779822"/>
            <a:ext cx="1440000" cy="1440000"/>
          </a:xfrm>
        </p:spPr>
        <p:txBody>
          <a:bodyPr/>
          <a:lstStyle/>
          <a:p>
            <a:r>
              <a:rPr lang="en-GB" dirty="0" smtClean="0"/>
              <a:t>P2P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7"/>
          </p:nvPr>
        </p:nvSpPr>
        <p:spPr>
          <a:xfrm>
            <a:off x="4339415" y="1779822"/>
            <a:ext cx="1440000" cy="1440000"/>
          </a:xfrm>
        </p:spPr>
        <p:txBody>
          <a:bodyPr/>
          <a:lstStyle/>
          <a:p>
            <a:r>
              <a:rPr lang="en-GB" dirty="0" smtClean="0"/>
              <a:t>Agile 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8"/>
          </p:nvPr>
        </p:nvSpPr>
        <p:spPr>
          <a:xfrm>
            <a:off x="7308304" y="3291830"/>
            <a:ext cx="1691680" cy="1440000"/>
          </a:xfrm>
        </p:spPr>
        <p:txBody>
          <a:bodyPr/>
          <a:lstStyle/>
          <a:p>
            <a:r>
              <a:rPr lang="en-GB" dirty="0" smtClean="0"/>
              <a:t>CRM</a:t>
            </a:r>
            <a:r>
              <a:rPr lang="en-GB" sz="1500" dirty="0" smtClean="0"/>
              <a:t> </a:t>
            </a:r>
            <a:endParaRPr lang="en-GB" sz="15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9"/>
          </p:nvPr>
        </p:nvSpPr>
        <p:spPr>
          <a:xfrm>
            <a:off x="5868076" y="3291990"/>
            <a:ext cx="1440000" cy="1367992"/>
          </a:xfrm>
        </p:spPr>
        <p:txBody>
          <a:bodyPr/>
          <a:lstStyle/>
          <a:p>
            <a:r>
              <a:rPr lang="en-GB" dirty="0" smtClean="0"/>
              <a:t>Financials 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0"/>
          </p:nvPr>
        </p:nvSpPr>
        <p:spPr>
          <a:xfrm>
            <a:off x="4339187" y="3291990"/>
            <a:ext cx="1440000" cy="1440000"/>
          </a:xfrm>
        </p:spPr>
        <p:txBody>
          <a:bodyPr/>
          <a:lstStyle/>
          <a:p>
            <a:r>
              <a:rPr lang="en-GB" dirty="0" smtClean="0"/>
              <a:t>Housing 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07" y="2249838"/>
            <a:ext cx="699542" cy="6995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83" y="864096"/>
            <a:ext cx="699542" cy="6995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91" y="3795886"/>
            <a:ext cx="683858" cy="6838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49838"/>
            <a:ext cx="720080" cy="720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43557"/>
            <a:ext cx="720081" cy="7200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10" y="3795887"/>
            <a:ext cx="707765" cy="6692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06" y="843559"/>
            <a:ext cx="663319" cy="7200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0625" y="3795886"/>
            <a:ext cx="686200" cy="686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25" y="2270376"/>
            <a:ext cx="699542" cy="699542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26716" r="7909" b="27144"/>
          <a:stretch/>
        </p:blipFill>
        <p:spPr bwMode="auto">
          <a:xfrm>
            <a:off x="323529" y="4386666"/>
            <a:ext cx="1368152" cy="7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8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499742"/>
            <a:ext cx="5832648" cy="9429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Jimmy Rogers  </a:t>
            </a:r>
            <a:br>
              <a:rPr lang="en-GB" dirty="0" smtClean="0"/>
            </a:br>
            <a:r>
              <a:rPr lang="en-GB" dirty="0" smtClean="0"/>
              <a:t>Commercial Sales Director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Castleton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r="11223"/>
          <a:stretch/>
        </p:blipFill>
        <p:spPr bwMode="auto">
          <a:xfrm>
            <a:off x="3851920" y="169080"/>
            <a:ext cx="1382232" cy="1728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2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41" y="339502"/>
            <a:ext cx="8295282" cy="942975"/>
          </a:xfrm>
        </p:spPr>
        <p:txBody>
          <a:bodyPr/>
          <a:lstStyle/>
          <a:p>
            <a:r>
              <a:rPr lang="en-GB" dirty="0" smtClean="0"/>
              <a:t>Complete Solution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08" y="62880"/>
            <a:ext cx="5040748" cy="504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102" y="1347614"/>
            <a:ext cx="32907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Best of breed products </a:t>
            </a:r>
          </a:p>
          <a:p>
            <a:endParaRPr lang="en-GB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Fully integrated solution</a:t>
            </a:r>
          </a:p>
          <a:p>
            <a:endParaRPr lang="en-GB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Central data source</a:t>
            </a:r>
          </a:p>
          <a:p>
            <a:r>
              <a:rPr lang="en-GB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Desktop or mobile</a:t>
            </a:r>
          </a:p>
          <a:p>
            <a:r>
              <a:rPr lang="en-GB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Flexible and future proof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096468" y="3075806"/>
            <a:ext cx="2879725" cy="50437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One complete solution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107504" y="3075806"/>
            <a:ext cx="2952328" cy="50405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Best of breed solutions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6084168" y="3003798"/>
            <a:ext cx="2952328" cy="50405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Cloud based offering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323528" y="339502"/>
            <a:ext cx="8424935" cy="6480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Recap</a:t>
            </a:r>
            <a:r>
              <a:rPr lang="en-GB" sz="3500" dirty="0" smtClean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7574"/>
            <a:ext cx="1944886" cy="194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chantel.kaur\Desktop\Branding for HousingBrixx\other company tiles\Op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14" y="2167738"/>
            <a:ext cx="617006" cy="59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antel.kaur\Desktop\Branding for HousingBrixx\other company tiles\Documo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9470"/>
            <a:ext cx="617006" cy="59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hantel.kaur\Desktop\Branding for HousingBrixx\other company tiles\Managed Servic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8" y="2167738"/>
            <a:ext cx="608354" cy="5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hantel.kaur\Desktop\Branding for HousingBrixx\other company tiles\Impac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8" y="1275606"/>
            <a:ext cx="607641" cy="5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chantel.kaur\Desktop\Branding for HousingBrixx\HousingBrixx-ti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14" y="1266574"/>
            <a:ext cx="595020" cy="59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31222"/>
            <a:ext cx="2160240" cy="13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6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55526"/>
            <a:ext cx="5832648" cy="9429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Introductions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05" y="1563638"/>
            <a:ext cx="1415959" cy="1728788"/>
          </a:xfrm>
          <a:prstGeom prst="ellipse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5364088" y="3615772"/>
            <a:ext cx="1728192" cy="115212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</a:rPr>
              <a:t>Ronnie Maher 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</a:rPr>
              <a:t>IT Director 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</a:rPr>
              <a:t>Cluid Housing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99592" y="3579862"/>
            <a:ext cx="3096344" cy="1008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Jimmy Rogers </a:t>
            </a:r>
          </a:p>
          <a:p>
            <a:pPr marL="0" indent="0" algn="ctr"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Commercial Sales Director </a:t>
            </a:r>
          </a:p>
          <a:p>
            <a:pPr marL="0" indent="0" algn="ctr"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Castleton Technology plc 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r="11223"/>
          <a:stretch/>
        </p:blipFill>
        <p:spPr bwMode="auto">
          <a:xfrm>
            <a:off x="1835696" y="1563638"/>
            <a:ext cx="1382232" cy="1728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Castleton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Market leading point solutions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Complete integrated solution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Continue to collaborate with the Customers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Customer needs are at the heart of what we do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2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41" y="339502"/>
            <a:ext cx="8295282" cy="942975"/>
          </a:xfrm>
        </p:spPr>
        <p:txBody>
          <a:bodyPr/>
          <a:lstStyle/>
          <a:p>
            <a:r>
              <a:rPr lang="en-GB" dirty="0" smtClean="0"/>
              <a:t>Complete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86" y="1167814"/>
            <a:ext cx="3429326" cy="37081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Integrated </a:t>
            </a:r>
            <a:r>
              <a:rPr lang="en-US" dirty="0" smtClean="0"/>
              <a:t>products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One stop </a:t>
            </a:r>
            <a:r>
              <a:rPr lang="en-US" dirty="0" smtClean="0"/>
              <a:t>shop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Cloud based </a:t>
            </a:r>
            <a:r>
              <a:rPr lang="en-US" dirty="0" smtClean="0"/>
              <a:t>solutions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Digital Engagement with Customers </a:t>
            </a:r>
          </a:p>
          <a:p>
            <a:endParaRPr lang="en-US" dirty="0" smtClean="0"/>
          </a:p>
          <a:p>
            <a:r>
              <a:rPr lang="en-US" dirty="0" smtClean="0"/>
              <a:t>Mobilisation of all modules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Less complex application landscape 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98" y="158148"/>
            <a:ext cx="4834066" cy="483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1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8295282" cy="942975"/>
          </a:xfrm>
        </p:spPr>
        <p:txBody>
          <a:bodyPr/>
          <a:lstStyle/>
          <a:p>
            <a:r>
              <a:rPr lang="en-US" dirty="0"/>
              <a:t>Hosting &amp; Managed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9622"/>
            <a:ext cx="8291264" cy="303532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GB" b="1" dirty="0">
                <a:solidFill>
                  <a:srgbClr val="434448"/>
                </a:solidFill>
                <a:cs typeface="Arial" panose="020B0604020202020204" pitchFamily="34" charset="0"/>
              </a:rPr>
              <a:t>Managed IT Services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34448"/>
                </a:solidFill>
                <a:cs typeface="Arial" panose="020B0604020202020204" pitchFamily="34" charset="0"/>
              </a:rPr>
              <a:t>Hosted Services; IaaS, </a:t>
            </a:r>
            <a:r>
              <a:rPr lang="en-GB" dirty="0" err="1">
                <a:solidFill>
                  <a:srgbClr val="434448"/>
                </a:solidFill>
                <a:cs typeface="Arial" panose="020B0604020202020204" pitchFamily="34" charset="0"/>
              </a:rPr>
              <a:t>DaaS</a:t>
            </a:r>
            <a:r>
              <a:rPr lang="en-GB" dirty="0">
                <a:solidFill>
                  <a:srgbClr val="434448"/>
                </a:solidFill>
                <a:cs typeface="Arial" panose="020B0604020202020204" pitchFamily="34" charset="0"/>
              </a:rPr>
              <a:t>, Baas &amp; </a:t>
            </a:r>
            <a:r>
              <a:rPr lang="en-GB" dirty="0" err="1">
                <a:solidFill>
                  <a:srgbClr val="434448"/>
                </a:solidFill>
                <a:cs typeface="Arial" panose="020B0604020202020204" pitchFamily="34" charset="0"/>
              </a:rPr>
              <a:t>DRaaS</a:t>
            </a:r>
            <a:endParaRPr lang="en-GB" dirty="0">
              <a:solidFill>
                <a:srgbClr val="434448"/>
              </a:solidFill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b="1" dirty="0">
              <a:solidFill>
                <a:srgbClr val="434448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GB" b="1" dirty="0">
                <a:solidFill>
                  <a:srgbClr val="434448"/>
                </a:solidFill>
                <a:cs typeface="Arial" panose="020B0604020202020204" pitchFamily="34" charset="0"/>
              </a:rPr>
              <a:t>Infrastructure Solutions &amp; Support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34448"/>
                </a:solidFill>
                <a:cs typeface="Arial" panose="020B0604020202020204" pitchFamily="34" charset="0"/>
              </a:rPr>
              <a:t>Virtual &amp; Server Infrastructure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34448"/>
                </a:solidFill>
                <a:cs typeface="Arial" panose="020B0604020202020204" pitchFamily="34" charset="0"/>
              </a:rPr>
              <a:t>Networking &amp; Security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34448"/>
                </a:solidFill>
                <a:cs typeface="Arial" panose="020B0604020202020204" pitchFamily="34" charset="0"/>
              </a:rPr>
              <a:t>Application Delivery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GB" b="1" dirty="0">
              <a:solidFill>
                <a:srgbClr val="434448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GB" b="1" dirty="0">
                <a:solidFill>
                  <a:srgbClr val="434448"/>
                </a:solidFill>
                <a:cs typeface="Arial" panose="020B0604020202020204" pitchFamily="34" charset="0"/>
              </a:rPr>
              <a:t>Infrastructure Consultancy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34448"/>
                </a:solidFill>
                <a:cs typeface="Arial" panose="020B0604020202020204" pitchFamily="34" charset="0"/>
              </a:rPr>
              <a:t>IT reviews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34448"/>
                </a:solidFill>
                <a:cs typeface="Arial" panose="020B0604020202020204" pitchFamily="34" charset="0"/>
              </a:rPr>
              <a:t>Project </a:t>
            </a:r>
            <a:r>
              <a:rPr lang="en-GB" dirty="0" smtClean="0">
                <a:solidFill>
                  <a:srgbClr val="434448"/>
                </a:solidFill>
                <a:cs typeface="Arial" panose="020B0604020202020204" pitchFamily="34" charset="0"/>
              </a:rPr>
              <a:t>Management</a:t>
            </a:r>
            <a:endParaRPr lang="en-GB" dirty="0">
              <a:solidFill>
                <a:srgbClr val="434448"/>
              </a:solidFill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95686"/>
            <a:ext cx="3617283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787774"/>
            <a:ext cx="3888432" cy="1728191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34448"/>
                </a:solidFill>
                <a:cs typeface="Arial" panose="020B0604020202020204" pitchFamily="34" charset="0"/>
              </a:rPr>
              <a:t>Future-proofed  services using leading edge technology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434448"/>
              </a:solidFill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34448"/>
                </a:solidFill>
                <a:cs typeface="Arial" panose="020B0604020202020204" pitchFamily="34" charset="0"/>
              </a:rPr>
              <a:t>Dynamic Scalability and </a:t>
            </a:r>
            <a:r>
              <a:rPr lang="en-GB" dirty="0" smtClean="0">
                <a:solidFill>
                  <a:srgbClr val="434448"/>
                </a:solidFill>
                <a:cs typeface="Arial" panose="020B0604020202020204" pitchFamily="34" charset="0"/>
              </a:rPr>
              <a:t>Flexibility</a:t>
            </a:r>
          </a:p>
          <a:p>
            <a:pPr marL="0" lvl="1" indent="0">
              <a:buNone/>
            </a:pPr>
            <a:endParaRPr lang="en-GB" dirty="0">
              <a:solidFill>
                <a:srgbClr val="434448"/>
              </a:solidFill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34448"/>
                </a:solidFill>
                <a:cs typeface="Arial" panose="020B0604020202020204" pitchFamily="34" charset="0"/>
              </a:rPr>
              <a:t>Manageable investment &amp; reduced TCO; </a:t>
            </a:r>
            <a:r>
              <a:rPr lang="en-GB" dirty="0" err="1">
                <a:solidFill>
                  <a:srgbClr val="434448"/>
                </a:solidFill>
                <a:cs typeface="Arial" panose="020B0604020202020204" pitchFamily="34" charset="0"/>
              </a:rPr>
              <a:t>Opex</a:t>
            </a:r>
            <a:r>
              <a:rPr lang="en-GB" dirty="0">
                <a:solidFill>
                  <a:srgbClr val="434448"/>
                </a:solidFill>
                <a:cs typeface="Arial" panose="020B0604020202020204" pitchFamily="34" charset="0"/>
              </a:rPr>
              <a:t> to Capex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434448"/>
              </a:solidFill>
              <a:cs typeface="Arial" panose="020B0604020202020204" pitchFamily="34" charset="0"/>
            </a:endParaRP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Hosted Services Benefits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8"/>
          </p:nvPr>
        </p:nvSpPr>
        <p:spPr>
          <a:xfrm>
            <a:off x="4644008" y="2859782"/>
            <a:ext cx="3888432" cy="2210982"/>
          </a:xfrm>
        </p:spPr>
        <p:txBody>
          <a:bodyPr>
            <a:normAutofit fontScale="70000" lnSpcReduction="2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34448"/>
                </a:solidFill>
                <a:cs typeface="Arial" panose="020B0604020202020204" pitchFamily="34" charset="0"/>
              </a:rPr>
              <a:t>Enriched IT expertise </a:t>
            </a:r>
          </a:p>
          <a:p>
            <a:pPr marL="0" lvl="1" indent="0">
              <a:buNone/>
            </a:pPr>
            <a:endParaRPr lang="en-GB" sz="2600" dirty="0" smtClean="0">
              <a:solidFill>
                <a:srgbClr val="434448"/>
              </a:solidFill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GB" sz="2600" dirty="0">
              <a:solidFill>
                <a:srgbClr val="434448"/>
              </a:solidFill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34448"/>
                </a:solidFill>
                <a:cs typeface="Arial" panose="020B0604020202020204" pitchFamily="34" charset="0"/>
              </a:rPr>
              <a:t>Improved Resilience, Security and control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434448"/>
              </a:solidFill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34448"/>
                </a:solidFill>
                <a:cs typeface="Arial" panose="020B0604020202020204" pitchFamily="34" charset="0"/>
              </a:rPr>
              <a:t>Enhanced Business Continuity and Disaster Recovery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4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499742"/>
            <a:ext cx="5832648" cy="9429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Ronnie Maher </a:t>
            </a:r>
            <a:br>
              <a:rPr lang="en-GB" dirty="0" smtClean="0"/>
            </a:br>
            <a:r>
              <a:rPr lang="en-GB" dirty="0" smtClean="0"/>
              <a:t>IT Director </a:t>
            </a:r>
            <a:br>
              <a:rPr lang="en-GB" dirty="0" smtClean="0"/>
            </a:br>
            <a:r>
              <a:rPr lang="en-GB" dirty="0" smtClean="0"/>
              <a:t>Cluid Housing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3478"/>
            <a:ext cx="1512168" cy="18462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638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8295282" cy="942975"/>
          </a:xfrm>
        </p:spPr>
        <p:txBody>
          <a:bodyPr/>
          <a:lstStyle/>
          <a:p>
            <a:r>
              <a:rPr lang="en-GB" dirty="0" smtClean="0"/>
              <a:t>Cluid’s Business Transformation Project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203598"/>
            <a:ext cx="8291264" cy="3035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69922E"/>
                </a:solidFill>
              </a:rPr>
              <a:t>Project </a:t>
            </a:r>
            <a:r>
              <a:rPr lang="en-GB" b="1" dirty="0">
                <a:solidFill>
                  <a:srgbClr val="69922E"/>
                </a:solidFill>
              </a:rPr>
              <a:t>Aims</a:t>
            </a:r>
          </a:p>
          <a:p>
            <a:pPr marL="0" indent="0">
              <a:buNone/>
            </a:pPr>
            <a:endParaRPr lang="en-GB" sz="1100" dirty="0"/>
          </a:p>
          <a:p>
            <a:r>
              <a:rPr lang="en-GB" sz="2000" dirty="0"/>
              <a:t>IT to enable our business </a:t>
            </a:r>
            <a:r>
              <a:rPr lang="en-GB" sz="2000" dirty="0" smtClean="0"/>
              <a:t>strategy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Building Our </a:t>
            </a:r>
            <a:r>
              <a:rPr lang="en-GB" sz="2000" dirty="0" smtClean="0"/>
              <a:t>Capacity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Improved Customer Service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AutoShape 2" descr="Image result for cluid hous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cluid hous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26716" r="7909" b="27144"/>
          <a:stretch/>
        </p:blipFill>
        <p:spPr bwMode="auto">
          <a:xfrm>
            <a:off x="302402" y="4381996"/>
            <a:ext cx="1376755" cy="74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1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8295282" cy="942975"/>
          </a:xfrm>
        </p:spPr>
        <p:txBody>
          <a:bodyPr/>
          <a:lstStyle/>
          <a:p>
            <a:r>
              <a:rPr lang="en-GB" dirty="0" smtClean="0"/>
              <a:t>Cluid’s Business Transformation Project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75606"/>
            <a:ext cx="8291264" cy="303532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b="1" dirty="0">
                <a:solidFill>
                  <a:srgbClr val="69922E"/>
                </a:solidFill>
              </a:rPr>
              <a:t>Why Castleton</a:t>
            </a:r>
          </a:p>
          <a:p>
            <a:pPr marL="0" indent="0">
              <a:buNone/>
            </a:pPr>
            <a:endParaRPr lang="en-GB" sz="2600" b="1" dirty="0" smtClean="0"/>
          </a:p>
          <a:p>
            <a:r>
              <a:rPr lang="en-GB" sz="7200" dirty="0" smtClean="0"/>
              <a:t>We </a:t>
            </a:r>
            <a:r>
              <a:rPr lang="en-GB" sz="7200" dirty="0"/>
              <a:t>need a Business Applications </a:t>
            </a:r>
            <a:r>
              <a:rPr lang="en-GB" sz="7200" dirty="0" smtClean="0"/>
              <a:t>infrastructure</a:t>
            </a:r>
          </a:p>
          <a:p>
            <a:pPr marL="0" indent="0">
              <a:buNone/>
            </a:pPr>
            <a:r>
              <a:rPr lang="en-GB" sz="7200" dirty="0"/>
              <a:t> </a:t>
            </a:r>
            <a:r>
              <a:rPr lang="en-GB" sz="7200" dirty="0" smtClean="0"/>
              <a:t>     - integrated</a:t>
            </a:r>
            <a:r>
              <a:rPr lang="en-GB" sz="7200" dirty="0"/>
              <a:t>, flexible, scalable, </a:t>
            </a:r>
            <a:r>
              <a:rPr lang="en-GB" sz="7200" dirty="0" smtClean="0"/>
              <a:t>mobile</a:t>
            </a:r>
          </a:p>
          <a:p>
            <a:pPr marL="0" indent="0">
              <a:buNone/>
            </a:pPr>
            <a:endParaRPr lang="en-GB" sz="7200" dirty="0" smtClean="0"/>
          </a:p>
          <a:p>
            <a:r>
              <a:rPr lang="en-GB" sz="7200" dirty="0" smtClean="0"/>
              <a:t>We </a:t>
            </a:r>
            <a:r>
              <a:rPr lang="en-GB" sz="7200" dirty="0"/>
              <a:t>had already procured best of breed individual </a:t>
            </a:r>
            <a:r>
              <a:rPr lang="en-GB" sz="7200" dirty="0" smtClean="0"/>
              <a:t>solutions</a:t>
            </a:r>
          </a:p>
          <a:p>
            <a:pPr marL="0" indent="0">
              <a:buNone/>
            </a:pPr>
            <a:r>
              <a:rPr lang="en-GB" sz="7200" dirty="0"/>
              <a:t> </a:t>
            </a:r>
            <a:r>
              <a:rPr lang="en-GB" sz="7200" dirty="0" smtClean="0"/>
              <a:t>      -Financial </a:t>
            </a:r>
            <a:r>
              <a:rPr lang="en-GB" sz="7200" dirty="0"/>
              <a:t>modelling, Repairs, EDRM, </a:t>
            </a:r>
            <a:r>
              <a:rPr lang="en-GB" sz="7200" dirty="0" smtClean="0"/>
              <a:t>Agile</a:t>
            </a:r>
          </a:p>
          <a:p>
            <a:pPr marL="0" indent="0">
              <a:buNone/>
            </a:pPr>
            <a:endParaRPr lang="en-GB" sz="7200" dirty="0" smtClean="0"/>
          </a:p>
          <a:p>
            <a:r>
              <a:rPr lang="en-GB" sz="7200" dirty="0" smtClean="0"/>
              <a:t>Acquisition </a:t>
            </a:r>
            <a:r>
              <a:rPr lang="en-GB" sz="7200" dirty="0"/>
              <a:t>of Housing and Finance </a:t>
            </a:r>
            <a:r>
              <a:rPr lang="en-GB" sz="7200" dirty="0" smtClean="0"/>
              <a:t>applications</a:t>
            </a:r>
          </a:p>
          <a:p>
            <a:pPr marL="0" indent="0">
              <a:buNone/>
            </a:pPr>
            <a:r>
              <a:rPr lang="en-GB" sz="7200" dirty="0" smtClean="0"/>
              <a:t> </a:t>
            </a:r>
          </a:p>
          <a:p>
            <a:r>
              <a:rPr lang="en-GB" sz="7200" dirty="0" smtClean="0"/>
              <a:t>Complete </a:t>
            </a:r>
            <a:r>
              <a:rPr lang="en-GB" sz="7200" dirty="0"/>
              <a:t>integrated solution from a single vendor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26716" r="7909" b="27144"/>
          <a:stretch/>
        </p:blipFill>
        <p:spPr bwMode="auto">
          <a:xfrm>
            <a:off x="323529" y="4386666"/>
            <a:ext cx="1368151" cy="7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5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7309</TotalTime>
  <Words>366</Words>
  <Application>Microsoft Office PowerPoint</Application>
  <PresentationFormat>On-screen Show (16:9)</PresentationFormat>
  <Paragraphs>127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Out with the Old and in with the New  Business transformation with Castleton’s complete solution.</vt:lpstr>
      <vt:lpstr>   Introductions  </vt:lpstr>
      <vt:lpstr>Castleton</vt:lpstr>
      <vt:lpstr>Complete Solution</vt:lpstr>
      <vt:lpstr>Hosting &amp; Managed Services</vt:lpstr>
      <vt:lpstr>PowerPoint Presentation</vt:lpstr>
      <vt:lpstr>Ronnie Maher  IT Director  Cluid Housing </vt:lpstr>
      <vt:lpstr>Cluid’s Business Transformation Project </vt:lpstr>
      <vt:lpstr>Cluid’s Business Transformation Project </vt:lpstr>
      <vt:lpstr>Cluid’s Business Transformation Project </vt:lpstr>
      <vt:lpstr>PowerPoint Presentation</vt:lpstr>
      <vt:lpstr>Jimmy Rogers   Commercial Sales Director  Castleton </vt:lpstr>
      <vt:lpstr>Complete Solution</vt:lpstr>
      <vt:lpstr>PowerPoint Presentation</vt:lpstr>
      <vt:lpstr>PowerPoint Presentation</vt:lpstr>
    </vt:vector>
  </TitlesOfParts>
  <Company>Documotive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Afzal</dc:creator>
  <cp:lastModifiedBy>Chantel Kaur</cp:lastModifiedBy>
  <cp:revision>131</cp:revision>
  <dcterms:created xsi:type="dcterms:W3CDTF">2017-01-30T11:02:59Z</dcterms:created>
  <dcterms:modified xsi:type="dcterms:W3CDTF">2017-03-14T17:25:07Z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