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0" r:id="rId2"/>
    <p:sldId id="274" r:id="rId3"/>
    <p:sldId id="276" r:id="rId4"/>
    <p:sldId id="277" r:id="rId5"/>
    <p:sldId id="291" r:id="rId6"/>
    <p:sldId id="261" r:id="rId7"/>
    <p:sldId id="279" r:id="rId8"/>
    <p:sldId id="283" r:id="rId9"/>
    <p:sldId id="282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Watson" initials="PW" lastIdx="2" clrIdx="0">
    <p:extLst>
      <p:ext uri="{19B8F6BF-5375-455C-9EA6-DF929625EA0E}">
        <p15:presenceInfo xmlns:p15="http://schemas.microsoft.com/office/powerpoint/2012/main" userId="Peter Wat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C4"/>
    <a:srgbClr val="008EAA"/>
    <a:srgbClr val="949494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1"/>
    <p:restoredTop sz="69087" autoAdjust="0"/>
  </p:normalViewPr>
  <p:slideViewPr>
    <p:cSldViewPr snapToGrid="0" snapToObjects="1">
      <p:cViewPr varScale="1">
        <p:scale>
          <a:sx n="101" d="100"/>
          <a:sy n="101" d="100"/>
        </p:scale>
        <p:origin x="177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'[chdiafig1_tcm77-373547.xls]Sheet1'!$A$4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009CC4"/>
            </a:solidFill>
            <a:ln>
              <a:noFill/>
            </a:ln>
            <a:effectLst/>
          </c:spPr>
          <c:invertIfNegative val="0"/>
          <c:cat>
            <c:strRef>
              <c:f>'[chdiafig1_tcm77-373547.xls]Sheet1'!$B$3:$H$3</c:f>
              <c:strCache>
                <c:ptCount val="7"/>
                <c:pt idx="0">
                  <c:v>16-24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  <c:pt idx="6">
                  <c:v>All</c:v>
                </c:pt>
              </c:strCache>
            </c:strRef>
          </c:cat>
          <c:val>
            <c:numRef>
              <c:f>'[chdiafig1_tcm77-373547.xls]Sheet1'!$B$4:$H$4</c:f>
              <c:numCache>
                <c:formatCode>General</c:formatCode>
                <c:ptCount val="7"/>
                <c:pt idx="0">
                  <c:v>63</c:v>
                </c:pt>
                <c:pt idx="1">
                  <c:v>61</c:v>
                </c:pt>
                <c:pt idx="2">
                  <c:v>63</c:v>
                </c:pt>
                <c:pt idx="3">
                  <c:v>56</c:v>
                </c:pt>
                <c:pt idx="4">
                  <c:v>36</c:v>
                </c:pt>
                <c:pt idx="5">
                  <c:v>9</c:v>
                </c:pt>
                <c:pt idx="6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1-435F-B59A-D09817083B1B}"/>
            </c:ext>
          </c:extLst>
        </c:ser>
        <c:ser>
          <c:idx val="1"/>
          <c:order val="1"/>
          <c:tx>
            <c:strRef>
              <c:f>'[chdiafig1_tcm77-373547.xls]Sheet1'!$A$5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'[chdiafig1_tcm77-373547.xls]Sheet1'!$B$3:$H$3</c:f>
              <c:strCache>
                <c:ptCount val="7"/>
                <c:pt idx="0">
                  <c:v>16-24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  <c:pt idx="6">
                  <c:v>All</c:v>
                </c:pt>
              </c:strCache>
            </c:strRef>
          </c:cat>
          <c:val>
            <c:numRef>
              <c:f>'[chdiafig1_tcm77-373547.xls]Sheet1'!$B$5:$H$5</c:f>
              <c:numCache>
                <c:formatCode>General</c:formatCode>
                <c:ptCount val="7"/>
                <c:pt idx="0">
                  <c:v>79</c:v>
                </c:pt>
                <c:pt idx="1">
                  <c:v>86</c:v>
                </c:pt>
                <c:pt idx="2">
                  <c:v>86</c:v>
                </c:pt>
                <c:pt idx="3">
                  <c:v>83</c:v>
                </c:pt>
                <c:pt idx="4">
                  <c:v>74</c:v>
                </c:pt>
                <c:pt idx="5">
                  <c:v>42</c:v>
                </c:pt>
                <c:pt idx="6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71-435F-B59A-D09817083B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660344"/>
        <c:axId val="508660736"/>
      </c:barChart>
      <c:catAx>
        <c:axId val="50866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660736"/>
        <c:crosses val="autoZero"/>
        <c:auto val="1"/>
        <c:lblAlgn val="ctr"/>
        <c:lblOffset val="100"/>
        <c:noMultiLvlLbl val="0"/>
      </c:catAx>
      <c:valAx>
        <c:axId val="50866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66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B6A1A-1D08-4342-8A50-2080207D2D61}" type="datetimeFigureOut">
              <a:rPr lang="en-GB" smtClean="0"/>
              <a:t>10/03/2017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75F95-BE5F-4827-84B3-167567D726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33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AFCD9-99B2-0A4E-960D-D2C415AD7907}" type="datetimeFigureOut">
              <a:rPr lang="en-US" smtClean="0"/>
              <a:t>3/10/2017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1AEB1-0CD7-7A44-BA2E-D5038CD2C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80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87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91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02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42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77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8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1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80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6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9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7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87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09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34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28600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7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31AEB1-0CD7-7A44-BA2E-D5038CD2C5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CB48-9505-6D4F-9620-576325B682D4}" type="datetime1">
              <a:rPr lang="en-GB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G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42" y="403247"/>
            <a:ext cx="1586828" cy="1571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656590" y="2906062"/>
            <a:ext cx="2949178" cy="1286540"/>
          </a:xfrm>
        </p:spPr>
        <p:txBody>
          <a:bodyPr anchor="t" anchorCtr="0"/>
          <a:lstStyle>
            <a:lvl1pPr algn="r">
              <a:defRPr sz="2000" baseline="0">
                <a:solidFill>
                  <a:srgbClr val="008EAA"/>
                </a:solidFill>
                <a:latin typeface="verdana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0"/>
          </p:nvPr>
        </p:nvSpPr>
        <p:spPr>
          <a:xfrm>
            <a:off x="5199320" y="4284921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1"/>
          </p:nvPr>
        </p:nvSpPr>
        <p:spPr>
          <a:xfrm>
            <a:off x="5199320" y="4594632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047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E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C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0"/>
            <a:ext cx="9220422" cy="518802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656590" y="2906062"/>
            <a:ext cx="2949178" cy="1286540"/>
          </a:xfrm>
        </p:spPr>
        <p:txBody>
          <a:bodyPr anchor="t" anchorCtr="0"/>
          <a:lstStyle>
            <a:lvl1pPr algn="r">
              <a:defRPr sz="20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0"/>
          </p:nvPr>
        </p:nvSpPr>
        <p:spPr>
          <a:xfrm>
            <a:off x="5199320" y="4284921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1"/>
          </p:nvPr>
        </p:nvSpPr>
        <p:spPr>
          <a:xfrm>
            <a:off x="5199320" y="4594632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91" y="562434"/>
            <a:ext cx="2694432" cy="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86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37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_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628650" y="699542"/>
            <a:ext cx="7886700" cy="0"/>
          </a:xfrm>
          <a:prstGeom prst="line">
            <a:avLst/>
          </a:prstGeom>
          <a:ln w="9525" cmpd="sng">
            <a:solidFill>
              <a:srgbClr val="94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8650" y="4667251"/>
            <a:ext cx="7886700" cy="9666"/>
          </a:xfrm>
          <a:prstGeom prst="line">
            <a:avLst/>
          </a:prstGeom>
          <a:ln w="9525" cmpd="sng">
            <a:solidFill>
              <a:srgbClr val="94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96" y="48043"/>
            <a:ext cx="715518" cy="625123"/>
          </a:xfrm>
          <a:prstGeom prst="rect">
            <a:avLst/>
          </a:prstGeom>
        </p:spPr>
      </p:pic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E10A7A1F-BC5F-8B42-BFD3-D5ED32A46C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650" y="4767263"/>
            <a:ext cx="3200400" cy="273844"/>
          </a:xfrm>
        </p:spPr>
        <p:txBody>
          <a:bodyPr/>
          <a:lstStyle>
            <a:lvl1pPr algn="l"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7" t="40853" r="16422" b="27578"/>
          <a:stretch/>
        </p:blipFill>
        <p:spPr>
          <a:xfrm>
            <a:off x="457200" y="163753"/>
            <a:ext cx="3050931" cy="486880"/>
          </a:xfrm>
          <a:prstGeom prst="rect">
            <a:avLst/>
          </a:prstGeom>
        </p:spPr>
      </p:pic>
      <p:sp>
        <p:nvSpPr>
          <p:cNvPr id="12" name="Title 9"/>
          <p:cNvSpPr>
            <a:spLocks noGrp="1"/>
          </p:cNvSpPr>
          <p:nvPr>
            <p:ph type="title"/>
          </p:nvPr>
        </p:nvSpPr>
        <p:spPr>
          <a:xfrm>
            <a:off x="528066" y="1254681"/>
            <a:ext cx="7326630" cy="493563"/>
          </a:xfrm>
        </p:spPr>
        <p:txBody>
          <a:bodyPr>
            <a:normAutofit/>
          </a:bodyPr>
          <a:lstStyle>
            <a:lvl1pPr>
              <a:defRPr sz="2100">
                <a:solidFill>
                  <a:srgbClr val="94949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56616" y="1746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28066" y="1929384"/>
            <a:ext cx="7326630" cy="2542032"/>
          </a:xfrm>
        </p:spPr>
        <p:txBody>
          <a:bodyPr/>
          <a:lstStyle>
            <a:lvl1pPr marL="0" indent="0">
              <a:buNone/>
              <a:tabLst>
                <a:tab pos="7200000" algn="r"/>
              </a:tabLst>
              <a:defRPr sz="140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250">
                <a:latin typeface="Verdana" charset="0"/>
                <a:ea typeface="Verdana" charset="0"/>
                <a:cs typeface="Verdana" charset="0"/>
              </a:defRPr>
            </a:lvl4pPr>
            <a:lvl5pPr>
              <a:defRPr sz="125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0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_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628650" y="4667251"/>
            <a:ext cx="7886700" cy="9666"/>
          </a:xfrm>
          <a:prstGeom prst="line">
            <a:avLst/>
          </a:prstGeom>
          <a:ln w="9525" cmpd="sng">
            <a:solidFill>
              <a:srgbClr val="94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>
            <a:lvl1pPr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fld id="{E10A7A1F-BC5F-8B42-BFD3-D5ED32A46C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8650" y="4767263"/>
            <a:ext cx="3200400" cy="273844"/>
          </a:xfrm>
        </p:spPr>
        <p:txBody>
          <a:bodyPr/>
          <a:lstStyle>
            <a:lvl1pPr algn="l">
              <a:defRPr>
                <a:latin typeface="Verdana" charset="0"/>
                <a:ea typeface="Verdana" charset="0"/>
                <a:cs typeface="Verdana" charset="0"/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528066" y="1125415"/>
            <a:ext cx="7987284" cy="3346001"/>
          </a:xfrm>
        </p:spPr>
        <p:txBody>
          <a:bodyPr numCol="2" spcCol="432000"/>
          <a:lstStyle>
            <a:lvl1pPr marL="0" indent="0">
              <a:buNone/>
              <a:tabLst>
                <a:tab pos="7200000" algn="r"/>
              </a:tabLst>
              <a:defRPr sz="1400">
                <a:latin typeface="Verdana" charset="0"/>
                <a:ea typeface="Verdana" charset="0"/>
                <a:cs typeface="Verdana" charset="0"/>
              </a:defRPr>
            </a:lvl1pPr>
            <a:lvl2pPr>
              <a:defRPr sz="1400">
                <a:latin typeface="Verdana" charset="0"/>
                <a:ea typeface="Verdana" charset="0"/>
                <a:cs typeface="Verdana" charset="0"/>
              </a:defRPr>
            </a:lvl2pPr>
            <a:lvl3pPr>
              <a:defRPr sz="1400">
                <a:latin typeface="Verdana" charset="0"/>
                <a:ea typeface="Verdana" charset="0"/>
                <a:cs typeface="Verdana" charset="0"/>
              </a:defRPr>
            </a:lvl3pPr>
            <a:lvl4pPr>
              <a:defRPr sz="1250">
                <a:latin typeface="Verdana" charset="0"/>
                <a:ea typeface="Verdana" charset="0"/>
                <a:cs typeface="Verdana" charset="0"/>
              </a:defRPr>
            </a:lvl4pPr>
            <a:lvl5pPr marL="1371600" indent="0">
              <a:buNone/>
              <a:defRPr sz="125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584690" y="247629"/>
            <a:ext cx="6800848" cy="451913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9CC4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650" y="699542"/>
            <a:ext cx="7886700" cy="0"/>
          </a:xfrm>
          <a:prstGeom prst="line">
            <a:avLst/>
          </a:prstGeom>
          <a:ln w="9525" cmpd="sng">
            <a:solidFill>
              <a:srgbClr val="9494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96" y="48043"/>
            <a:ext cx="715518" cy="62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03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G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E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C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0"/>
            <a:ext cx="9220422" cy="5188024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idx="10"/>
          </p:nvPr>
        </p:nvSpPr>
        <p:spPr>
          <a:xfrm>
            <a:off x="6541477" y="3130062"/>
            <a:ext cx="2064290" cy="501161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1"/>
          </p:nvPr>
        </p:nvSpPr>
        <p:spPr>
          <a:xfrm>
            <a:off x="6541477" y="3754315"/>
            <a:ext cx="2064290" cy="1140399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585" y="180837"/>
            <a:ext cx="1820192" cy="182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ED9C5-D7EA-7F43-A976-081048C14257}" type="datetime1">
              <a:rPr lang="en-GB" smtClean="0"/>
              <a:t>10/03/2017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4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2BB25-F8A8-0941-8488-6C0F12FF92AC}" type="datetime1">
              <a:rPr lang="en-GB" smtClean="0"/>
              <a:t>10/03/2017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42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4BCE-A1CE-7A4D-97FE-BA944108AA5F}" type="datetime1">
              <a:rPr lang="en-GB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71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89B63-5A16-004D-80D6-8428E29D29F7}" type="datetime1">
              <a:rPr lang="en-GB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9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F3408-6D69-5345-B143-63E303A18171}" type="datetime1">
              <a:rPr lang="en-GB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2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C88AA-D0DE-4043-9045-AFACFD44B2D3}" type="datetime1">
              <a:rPr lang="en-GB" smtClean="0"/>
              <a:t>10/03/2017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0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D6AB4-A2A5-DE47-BC61-BC33A0071D3D}" type="datetime1">
              <a:rPr lang="en-GB" smtClean="0"/>
              <a:t>10/03/2017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5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134FB-BE7A-AB43-AC07-ACBBFE840C3F}" type="datetime1">
              <a:rPr lang="en-GB" smtClean="0"/>
              <a:t>10/03/2017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6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3D30D-7B6A-5144-B3BE-5D9C3013204D}" type="datetime1">
              <a:rPr lang="en-GB" smtClean="0"/>
              <a:t>10/03/2017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1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42" y="403247"/>
            <a:ext cx="1586828" cy="1571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656590" y="2906062"/>
            <a:ext cx="2949178" cy="1286540"/>
          </a:xfrm>
        </p:spPr>
        <p:txBody>
          <a:bodyPr anchor="t" anchorCtr="0"/>
          <a:lstStyle>
            <a:lvl1pPr algn="r">
              <a:defRPr sz="2000" baseline="0">
                <a:solidFill>
                  <a:srgbClr val="008EAA"/>
                </a:solidFill>
                <a:latin typeface="verdana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0"/>
          </p:nvPr>
        </p:nvSpPr>
        <p:spPr>
          <a:xfrm>
            <a:off x="5199320" y="4284921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1"/>
          </p:nvPr>
        </p:nvSpPr>
        <p:spPr>
          <a:xfrm>
            <a:off x="5199320" y="4594632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2"/>
            <a:ext cx="9130473" cy="51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6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42" y="403247"/>
            <a:ext cx="1586828" cy="1571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656590" y="2906062"/>
            <a:ext cx="2949178" cy="1286540"/>
          </a:xfrm>
        </p:spPr>
        <p:txBody>
          <a:bodyPr anchor="t" anchorCtr="0"/>
          <a:lstStyle>
            <a:lvl1pPr algn="r">
              <a:defRPr sz="2000" baseline="0">
                <a:solidFill>
                  <a:srgbClr val="008EAA"/>
                </a:solidFill>
                <a:latin typeface="verdana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0"/>
          </p:nvPr>
        </p:nvSpPr>
        <p:spPr>
          <a:xfrm>
            <a:off x="5199320" y="4284921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1"/>
          </p:nvPr>
        </p:nvSpPr>
        <p:spPr>
          <a:xfrm>
            <a:off x="5199320" y="4594632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0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G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42" y="403247"/>
            <a:ext cx="1586828" cy="1571406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656590" y="2906062"/>
            <a:ext cx="2949178" cy="1286540"/>
          </a:xfrm>
        </p:spPr>
        <p:txBody>
          <a:bodyPr anchor="t" anchorCtr="0"/>
          <a:lstStyle>
            <a:lvl1pPr algn="r">
              <a:defRPr sz="2000" baseline="0">
                <a:solidFill>
                  <a:srgbClr val="008EAA"/>
                </a:solidFill>
                <a:latin typeface="verdana" charset="0"/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0"/>
          </p:nvPr>
        </p:nvSpPr>
        <p:spPr>
          <a:xfrm>
            <a:off x="5199320" y="4284921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idx="11"/>
          </p:nvPr>
        </p:nvSpPr>
        <p:spPr>
          <a:xfrm>
            <a:off x="5199320" y="4594632"/>
            <a:ext cx="3406447" cy="300082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tint val="75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0473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9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FC64F-ECA3-6D41-888F-01C5746D6D38}" type="datetime1">
              <a:rPr lang="en-GB" smtClean="0"/>
              <a:t>10/03/2017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A7A1F-BC5F-8B42-BFD3-D5ED32A4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6" r:id="rId8"/>
    <p:sldLayoutId id="2147483677" r:id="rId9"/>
    <p:sldLayoutId id="2147483678" r:id="rId10"/>
    <p:sldLayoutId id="2147483673" r:id="rId11"/>
    <p:sldLayoutId id="2147483672" r:id="rId12"/>
    <p:sldLayoutId id="2147483674" r:id="rId13"/>
    <p:sldLayoutId id="2147483675" r:id="rId14"/>
    <p:sldLayoutId id="2147483668" r:id="rId15"/>
    <p:sldLayoutId id="2147483669" r:id="rId16"/>
    <p:sldLayoutId id="2147483670" r:id="rId17"/>
    <p:sldLayoutId id="2147483671" r:id="rId1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.watson@engageproptech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m.patel@engageproptech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Engage Property Technology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Housing Technology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February 2017</a:t>
            </a:r>
          </a:p>
        </p:txBody>
      </p:sp>
    </p:spTree>
    <p:extLst>
      <p:ext uri="{BB962C8B-B14F-4D97-AF65-F5344CB8AC3E}">
        <p14:creationId xmlns:p14="http://schemas.microsoft.com/office/powerpoint/2010/main" val="881558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traditional role of the landlord:</a:t>
            </a:r>
            <a:br>
              <a:rPr lang="en-GB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9560" y="1929384"/>
            <a:ext cx="7326630" cy="2542032"/>
          </a:xfrm>
        </p:spPr>
        <p:txBody>
          <a:bodyPr/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carry out repairs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 and electrical safety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Put fire safety measures in place</a:t>
            </a:r>
          </a:p>
          <a:p>
            <a:pPr algn="just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23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6" y="1041116"/>
            <a:ext cx="7326630" cy="493563"/>
          </a:xfrm>
        </p:spPr>
        <p:txBody>
          <a:bodyPr/>
          <a:lstStyle/>
          <a:p>
            <a:r>
              <a:rPr lang="en-GB" dirty="0"/>
              <a:t>What has to happen?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50131" y="1729358"/>
            <a:ext cx="8015288" cy="28354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Throw away the rulebook on landlord/resident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Don’t accept that working practices can’t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Only accept a can-do attitude from both staff and suppliers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Look at the new world companies for inspiration on how to engage with customers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371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49" y="1379315"/>
            <a:ext cx="7800975" cy="2864073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rgbClr val="00ACCE"/>
                </a:solidFill>
              </a:rPr>
              <a:t>Successful companies are driven by technology</a:t>
            </a:r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solidFill>
                  <a:srgbClr val="00A9CC"/>
                </a:solidFill>
              </a:rPr>
              <a:t>The Housing Sector needs to do be the same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solidFill>
                  <a:srgbClr val="00ACCE"/>
                </a:solidFill>
              </a:rPr>
              <a:t>As technologists, we need to show the way</a:t>
            </a:r>
          </a:p>
          <a:p>
            <a:endParaRPr lang="en-GB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28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6" y="851521"/>
            <a:ext cx="7326630" cy="493563"/>
          </a:xfrm>
        </p:spPr>
        <p:txBody>
          <a:bodyPr/>
          <a:lstStyle/>
          <a:p>
            <a:r>
              <a:rPr lang="en-GB" dirty="0"/>
              <a:t>What’s being done in PRS?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1556" y="1450109"/>
            <a:ext cx="7915276" cy="331715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Big focus on Customer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Automation – Customers should kick processes off and close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Everything online – payments, statements, documents, </a:t>
            </a:r>
            <a:r>
              <a:rPr lang="en-GB" sz="1800" dirty="0" err="1">
                <a:solidFill>
                  <a:srgbClr val="00ACCE"/>
                </a:solidFill>
              </a:rPr>
              <a:t>comms</a:t>
            </a: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Systems being pushed to do more and integration is 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Value added services…….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endParaRPr lang="en-GB" dirty="0">
              <a:solidFill>
                <a:srgbClr val="00ACCE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51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6" y="1053429"/>
            <a:ext cx="7326630" cy="493563"/>
          </a:xfrm>
        </p:spPr>
        <p:txBody>
          <a:bodyPr/>
          <a:lstStyle/>
          <a:p>
            <a:r>
              <a:rPr lang="en-GB" dirty="0"/>
              <a:t>The bad news…..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0144" y="1857374"/>
            <a:ext cx="6704552" cy="26140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Self service usually fails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Systems can be inflexible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Integration does not come as a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CCE"/>
                </a:solidFill>
              </a:rPr>
              <a:t>There is resistance to new thinking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625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5" y="916137"/>
            <a:ext cx="7326630" cy="493563"/>
          </a:xfrm>
        </p:spPr>
        <p:txBody>
          <a:bodyPr/>
          <a:lstStyle/>
          <a:p>
            <a:r>
              <a:rPr lang="en-GB" dirty="0"/>
              <a:t>Get it right and…….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35868" y="1578769"/>
            <a:ext cx="6618827" cy="285035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</a:rPr>
              <a:t>Substantially reduce the time to let for build to 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</a:rPr>
              <a:t>Reduce the calls into your Service centre by 40%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</a:rPr>
              <a:t>Automate your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</a:rPr>
              <a:t>Improve Customer satisfaction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ACC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ACCE"/>
                </a:solidFill>
              </a:rPr>
              <a:t>Engage with your customers and the wider community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346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8066" y="823870"/>
            <a:ext cx="7326630" cy="3690980"/>
          </a:xfrm>
        </p:spPr>
        <p:txBody>
          <a:bodyPr/>
          <a:lstStyle/>
          <a:p>
            <a:r>
              <a:rPr lang="en-GB" sz="1800" dirty="0"/>
              <a:t>Talk to Engage to see how we can help</a:t>
            </a:r>
            <a:r>
              <a:rPr lang="en-GB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66" y="1206443"/>
            <a:ext cx="2345763" cy="1760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240" y="2990513"/>
            <a:ext cx="2451223" cy="1610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405" y="990537"/>
            <a:ext cx="2084283" cy="3610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470" y="1264444"/>
            <a:ext cx="2027389" cy="239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06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875" y="2344086"/>
            <a:ext cx="3581400" cy="258986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Contacts:</a:t>
            </a:r>
            <a:br>
              <a:rPr lang="en-US" dirty="0"/>
            </a:br>
            <a:br>
              <a:rPr lang="en-US" dirty="0"/>
            </a:br>
            <a:r>
              <a:rPr lang="en-US" sz="1600" dirty="0"/>
              <a:t>Peter Watson</a:t>
            </a:r>
            <a:br>
              <a:rPr lang="en-US" sz="1600" dirty="0"/>
            </a:br>
            <a:r>
              <a:rPr lang="en-US" sz="1600" dirty="0">
                <a:hlinkClick r:id="rId3"/>
              </a:rPr>
              <a:t>p.watson@engageproptech.com</a:t>
            </a:r>
            <a:br>
              <a:rPr lang="en-US" sz="1600" dirty="0"/>
            </a:br>
            <a:r>
              <a:rPr lang="en-US" sz="1600" dirty="0"/>
              <a:t>020 3882 1423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Mitesh Patel</a:t>
            </a:r>
            <a:br>
              <a:rPr lang="en-US" sz="1600" dirty="0"/>
            </a:br>
            <a:r>
              <a:rPr lang="en-US" sz="1600" dirty="0">
                <a:hlinkClick r:id="rId4"/>
              </a:rPr>
              <a:t>m.patel@engageproptech.com</a:t>
            </a:r>
            <a:br>
              <a:rPr lang="en-US" sz="1600" dirty="0"/>
            </a:br>
            <a:r>
              <a:rPr lang="en-GB" sz="1600" dirty="0"/>
              <a:t>020 7644 2611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26885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38250" y="620283"/>
            <a:ext cx="2421136" cy="363104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84612" y="620283"/>
            <a:ext cx="2421140" cy="36310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38250" y="4495403"/>
            <a:ext cx="2421136" cy="273844"/>
          </a:xfrm>
        </p:spPr>
        <p:txBody>
          <a:bodyPr/>
          <a:lstStyle/>
          <a:p>
            <a:r>
              <a:rPr lang="en-US" sz="2000" dirty="0">
                <a:solidFill>
                  <a:srgbClr val="00ACCE"/>
                </a:solidFill>
              </a:rPr>
              <a:t>Mitesh Patel</a:t>
            </a:r>
          </a:p>
        </p:txBody>
      </p:sp>
      <p:sp>
        <p:nvSpPr>
          <p:cNvPr id="11" name="Footer Placeholder 2"/>
          <p:cNvSpPr txBox="1">
            <a:spLocks/>
          </p:cNvSpPr>
          <p:nvPr/>
        </p:nvSpPr>
        <p:spPr>
          <a:xfrm>
            <a:off x="5484612" y="4492630"/>
            <a:ext cx="24211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ACCE"/>
                </a:solidFill>
              </a:rPr>
              <a:t>Peter Watson</a:t>
            </a:r>
          </a:p>
        </p:txBody>
      </p:sp>
    </p:spTree>
    <p:extLst>
      <p:ext uri="{BB962C8B-B14F-4D97-AF65-F5344CB8AC3E}">
        <p14:creationId xmlns:p14="http://schemas.microsoft.com/office/powerpoint/2010/main" val="284758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787"/>
            <a:ext cx="9144000" cy="51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1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727" y="808021"/>
            <a:ext cx="3100645" cy="2960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480" y="2516893"/>
            <a:ext cx="2114266" cy="21096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457" y="735576"/>
            <a:ext cx="2716093" cy="2716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4" y="1472820"/>
            <a:ext cx="2505074" cy="25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3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6" y="1007899"/>
            <a:ext cx="7326630" cy="493563"/>
          </a:xfrm>
        </p:spPr>
        <p:txBody>
          <a:bodyPr/>
          <a:lstStyle/>
          <a:p>
            <a:r>
              <a:rPr lang="en-GB" dirty="0"/>
              <a:t>Targets for East Village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8066" y="1671638"/>
            <a:ext cx="7326630" cy="2799778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1600" dirty="0"/>
              <a:t>Reduce the time to let  </a:t>
            </a:r>
            <a:r>
              <a:rPr lang="en-GB" sz="1800" b="1" dirty="0">
                <a:solidFill>
                  <a:srgbClr val="00ACCE"/>
                </a:solidFill>
              </a:rPr>
              <a:t>√ </a:t>
            </a:r>
            <a:endParaRPr lang="en-GB" sz="1600" b="1" dirty="0">
              <a:solidFill>
                <a:srgbClr val="00ACCE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Reduce the cost of letting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Put everything online for customers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Improve the maintenance process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Reduce Housing Management costs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Support the creation of a new community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Improve communications with customers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Help create the Get Living London brand </a:t>
            </a:r>
            <a:r>
              <a:rPr lang="en-GB" sz="1600" b="1" dirty="0">
                <a:solidFill>
                  <a:srgbClr val="00ACCE"/>
                </a:solidFill>
              </a:rPr>
              <a:t>√ </a:t>
            </a:r>
            <a:endParaRPr lang="en-GB" sz="1600" dirty="0"/>
          </a:p>
          <a:p>
            <a:endParaRPr lang="en-GB" dirty="0"/>
          </a:p>
        </p:txBody>
      </p:sp>
      <p:sp>
        <p:nvSpPr>
          <p:cNvPr id="6" name="Oval Callout 5"/>
          <p:cNvSpPr/>
          <p:nvPr/>
        </p:nvSpPr>
        <p:spPr>
          <a:xfrm>
            <a:off x="5922170" y="1007899"/>
            <a:ext cx="2936080" cy="237823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i="1" dirty="0" err="1"/>
              <a:t>Anandh</a:t>
            </a:r>
            <a:r>
              <a:rPr lang="en-GB" sz="1200" i="1" dirty="0"/>
              <a:t> Owen of </a:t>
            </a:r>
            <a:r>
              <a:rPr lang="en-GB" sz="1200" i="1" dirty="0" err="1"/>
              <a:t>Delancey</a:t>
            </a:r>
            <a:r>
              <a:rPr lang="en-GB" sz="1200" i="1" dirty="0"/>
              <a:t>: “I have never encountered an IT provider that has demonstrated such a commercial focus for and on behalf of a client…. I would not describe them as a consultancy, or even as an IT partner. They have been a true business partner. “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38188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807466" y="1440434"/>
            <a:ext cx="7326630" cy="25420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3200" dirty="0">
                <a:solidFill>
                  <a:srgbClr val="00ACCE"/>
                </a:solidFill>
              </a:rPr>
              <a:t>The world is changing and so are the expectations of the growing number of people who rent</a:t>
            </a:r>
            <a:endParaRPr lang="en-US" sz="3200" dirty="0">
              <a:solidFill>
                <a:srgbClr val="00AC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16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8066" y="857250"/>
            <a:ext cx="7326630" cy="3764756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GB" sz="2800" dirty="0">
              <a:solidFill>
                <a:srgbClr val="00ACCE"/>
              </a:solidFill>
            </a:endParaRPr>
          </a:p>
          <a:p>
            <a:pPr algn="ctr"/>
            <a:r>
              <a:rPr lang="en-GB" sz="4100" dirty="0">
                <a:solidFill>
                  <a:srgbClr val="00ACCE"/>
                </a:solidFill>
              </a:rPr>
              <a:t>“A generation of</a:t>
            </a:r>
          </a:p>
          <a:p>
            <a:pPr algn="ctr"/>
            <a:r>
              <a:rPr lang="en-GB" sz="4100" dirty="0">
                <a:solidFill>
                  <a:srgbClr val="00ACCE"/>
                </a:solidFill>
              </a:rPr>
              <a:t>private renters has</a:t>
            </a:r>
          </a:p>
          <a:p>
            <a:pPr algn="ctr"/>
            <a:r>
              <a:rPr lang="en-GB" sz="4100" dirty="0">
                <a:solidFill>
                  <a:srgbClr val="00ACCE"/>
                </a:solidFill>
              </a:rPr>
              <a:t>emerged and this will</a:t>
            </a:r>
          </a:p>
          <a:p>
            <a:pPr algn="ctr"/>
            <a:r>
              <a:rPr lang="en-GB" sz="4100" dirty="0">
                <a:solidFill>
                  <a:srgbClr val="00ACCE"/>
                </a:solidFill>
              </a:rPr>
              <a:t>increasingly be the</a:t>
            </a:r>
          </a:p>
          <a:p>
            <a:pPr algn="ctr"/>
            <a:r>
              <a:rPr lang="en-GB" sz="4100" dirty="0">
                <a:solidFill>
                  <a:srgbClr val="00ACCE"/>
                </a:solidFill>
              </a:rPr>
              <a:t>norm for the 20-39</a:t>
            </a:r>
          </a:p>
          <a:p>
            <a:pPr algn="ctr"/>
            <a:r>
              <a:rPr lang="en-GB" sz="4100" dirty="0">
                <a:solidFill>
                  <a:srgbClr val="00ACCE"/>
                </a:solidFill>
              </a:rPr>
              <a:t>age group”</a:t>
            </a:r>
          </a:p>
          <a:p>
            <a:pPr algn="r"/>
            <a:endParaRPr lang="en-GB" sz="1200" i="1" dirty="0"/>
          </a:p>
          <a:p>
            <a:pPr algn="r"/>
            <a:endParaRPr lang="en-GB" sz="1200" i="1" dirty="0"/>
          </a:p>
          <a:p>
            <a:pPr algn="r"/>
            <a:r>
              <a:rPr lang="en-GB" sz="1200" i="1" dirty="0">
                <a:solidFill>
                  <a:srgbClr val="00ACCE"/>
                </a:solidFill>
              </a:rPr>
              <a:t>PwC, UK housing market outlook 2015</a:t>
            </a:r>
            <a:endParaRPr lang="en-GB" sz="1200" dirty="0">
              <a:solidFill>
                <a:srgbClr val="00ACCE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386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6" y="1007899"/>
            <a:ext cx="7326630" cy="493563"/>
          </a:xfrm>
        </p:spPr>
        <p:txBody>
          <a:bodyPr/>
          <a:lstStyle/>
          <a:p>
            <a:r>
              <a:rPr lang="en-GB" dirty="0"/>
              <a:t>Some Government research…….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637392"/>
              </p:ext>
            </p:extLst>
          </p:nvPr>
        </p:nvGraphicFramePr>
        <p:xfrm>
          <a:off x="528638" y="1635920"/>
          <a:ext cx="7808118" cy="2983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451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7A1F-BC5F-8B42-BFD3-D5ED32A46CF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066" y="982265"/>
            <a:ext cx="7326630" cy="493563"/>
          </a:xfrm>
        </p:spPr>
        <p:txBody>
          <a:bodyPr/>
          <a:lstStyle/>
          <a:p>
            <a:r>
              <a:rPr lang="en-GB" dirty="0"/>
              <a:t>An LSL Survey found…….</a:t>
            </a:r>
          </a:p>
        </p:txBody>
      </p:sp>
      <p:sp>
        <p:nvSpPr>
          <p:cNvPr id="11" name="Oval 10"/>
          <p:cNvSpPr/>
          <p:nvPr/>
        </p:nvSpPr>
        <p:spPr>
          <a:xfrm>
            <a:off x="100559" y="1475828"/>
            <a:ext cx="1926456" cy="1781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64% want to participate in community activities</a:t>
            </a:r>
          </a:p>
        </p:txBody>
      </p:sp>
      <p:sp>
        <p:nvSpPr>
          <p:cNvPr id="15" name="Oval 14"/>
          <p:cNvSpPr/>
          <p:nvPr/>
        </p:nvSpPr>
        <p:spPr>
          <a:xfrm>
            <a:off x="2866707" y="1475828"/>
            <a:ext cx="1926456" cy="1781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72% would report issues online</a:t>
            </a:r>
          </a:p>
        </p:txBody>
      </p:sp>
      <p:sp>
        <p:nvSpPr>
          <p:cNvPr id="16" name="Oval 15"/>
          <p:cNvSpPr/>
          <p:nvPr/>
        </p:nvSpPr>
        <p:spPr>
          <a:xfrm>
            <a:off x="5614695" y="1475828"/>
            <a:ext cx="1926456" cy="1781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Poor </a:t>
            </a:r>
            <a:r>
              <a:rPr lang="en-GB" sz="1800" dirty="0" err="1">
                <a:solidFill>
                  <a:schemeClr val="bg1"/>
                </a:solidFill>
              </a:rPr>
              <a:t>comms</a:t>
            </a:r>
            <a:r>
              <a:rPr lang="en-GB" sz="1800" dirty="0">
                <a:solidFill>
                  <a:schemeClr val="bg1"/>
                </a:solidFill>
              </a:rPr>
              <a:t> drives discontent</a:t>
            </a:r>
          </a:p>
        </p:txBody>
      </p:sp>
      <p:sp>
        <p:nvSpPr>
          <p:cNvPr id="18" name="Oval 17"/>
          <p:cNvSpPr/>
          <p:nvPr/>
        </p:nvSpPr>
        <p:spPr>
          <a:xfrm>
            <a:off x="1481934" y="2801067"/>
            <a:ext cx="1926456" cy="1781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70% would like to receive offers from local businesses</a:t>
            </a:r>
          </a:p>
        </p:txBody>
      </p:sp>
      <p:sp>
        <p:nvSpPr>
          <p:cNvPr id="19" name="Oval 18"/>
          <p:cNvSpPr/>
          <p:nvPr/>
        </p:nvSpPr>
        <p:spPr>
          <a:xfrm>
            <a:off x="4244683" y="2801067"/>
            <a:ext cx="1926456" cy="1781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46% consider the quality of the landlord before renting</a:t>
            </a:r>
          </a:p>
        </p:txBody>
      </p:sp>
      <p:sp>
        <p:nvSpPr>
          <p:cNvPr id="20" name="Oval 19"/>
          <p:cNvSpPr/>
          <p:nvPr/>
        </p:nvSpPr>
        <p:spPr>
          <a:xfrm>
            <a:off x="7007432" y="2801067"/>
            <a:ext cx="1926456" cy="17817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25% would pay more to have a pet</a:t>
            </a:r>
          </a:p>
        </p:txBody>
      </p:sp>
    </p:spTree>
    <p:extLst>
      <p:ext uri="{BB962C8B-B14F-4D97-AF65-F5344CB8AC3E}">
        <p14:creationId xmlns:p14="http://schemas.microsoft.com/office/powerpoint/2010/main" val="2448024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10866</TotalTime>
  <Words>460</Words>
  <Application>Microsoft Office PowerPoint</Application>
  <PresentationFormat>On-screen Show (16:9)</PresentationFormat>
  <Paragraphs>113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verdana</vt:lpstr>
      <vt:lpstr>verdana</vt:lpstr>
      <vt:lpstr>Office Theme</vt:lpstr>
      <vt:lpstr>Welcome to Engage Property Technology </vt:lpstr>
      <vt:lpstr>PowerPoint Presentation</vt:lpstr>
      <vt:lpstr>PowerPoint Presentation</vt:lpstr>
      <vt:lpstr>PowerPoint Presentation</vt:lpstr>
      <vt:lpstr>Targets for East Village</vt:lpstr>
      <vt:lpstr>PowerPoint Presentation</vt:lpstr>
      <vt:lpstr>PowerPoint Presentation</vt:lpstr>
      <vt:lpstr>Some Government research…….</vt:lpstr>
      <vt:lpstr>An LSL Survey found…….</vt:lpstr>
      <vt:lpstr>The traditional role of the landlord: </vt:lpstr>
      <vt:lpstr>What has to happen?</vt:lpstr>
      <vt:lpstr>PowerPoint Presentation</vt:lpstr>
      <vt:lpstr>What’s being done in PRS?</vt:lpstr>
      <vt:lpstr>The bad news…..</vt:lpstr>
      <vt:lpstr>Get it right and…….</vt:lpstr>
      <vt:lpstr>PowerPoint Presentation</vt:lpstr>
      <vt:lpstr>Contacts:  Peter Watson p.watson@engageproptech.com 020 3882 1423  Mitesh Patel m.patel@engageproptech.com 020 7644 2611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Peter Watson</cp:lastModifiedBy>
  <cp:revision>117</cp:revision>
  <cp:lastPrinted>2017-03-03T10:02:27Z</cp:lastPrinted>
  <dcterms:created xsi:type="dcterms:W3CDTF">2017-01-23T10:53:27Z</dcterms:created>
  <dcterms:modified xsi:type="dcterms:W3CDTF">2017-03-10T10:42:21Z</dcterms:modified>
</cp:coreProperties>
</file>