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8" r:id="rId2"/>
    <p:sldId id="260" r:id="rId3"/>
    <p:sldId id="259" r:id="rId4"/>
    <p:sldId id="268" r:id="rId5"/>
    <p:sldId id="257" r:id="rId6"/>
    <p:sldId id="261" r:id="rId7"/>
    <p:sldId id="270" r:id="rId8"/>
    <p:sldId id="262" r:id="rId9"/>
    <p:sldId id="264" r:id="rId10"/>
    <p:sldId id="266" r:id="rId11"/>
    <p:sldId id="285" r:id="rId12"/>
    <p:sldId id="265" r:id="rId13"/>
    <p:sldId id="263" r:id="rId14"/>
    <p:sldId id="271" r:id="rId15"/>
    <p:sldId id="269" r:id="rId16"/>
    <p:sldId id="277" r:id="rId17"/>
    <p:sldId id="272" r:id="rId18"/>
    <p:sldId id="280" r:id="rId19"/>
    <p:sldId id="282" r:id="rId20"/>
    <p:sldId id="281" r:id="rId21"/>
    <p:sldId id="267" r:id="rId22"/>
    <p:sldId id="283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0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5" autoAdjust="0"/>
    <p:restoredTop sz="94660"/>
  </p:normalViewPr>
  <p:slideViewPr>
    <p:cSldViewPr>
      <p:cViewPr varScale="1">
        <p:scale>
          <a:sx n="101" d="100"/>
          <a:sy n="101" d="100"/>
        </p:scale>
        <p:origin x="3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9659-1AD4-41A8-B754-B2A694FA407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5EF8-E3FF-45E7-B9F4-2CB4EDDB9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82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0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6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21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1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7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3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98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78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2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6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4C880-62F9-4972-A5B9-6F55A0C04F39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EF2C-56F7-4EC6-909C-770C1F732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09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PR &amp; Communications\PR_And_Communications_Shared\PR and Communications\Ken\Vision Purpose and Values\Vision Purpose and Values - PowerPoint\Vision Purpose and Values POWERPOINT purple\Vision Purpose Values - PowerPoint - Title Page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" y="-22066"/>
            <a:ext cx="92640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369" y="2492896"/>
            <a:ext cx="8076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spc="-150" dirty="0">
                <a:solidFill>
                  <a:schemeClr val="bg1"/>
                </a:solidFill>
                <a:latin typeface="Frutiger LT 45 Light" panose="020B0402020204020204" pitchFamily="34" charset="0"/>
              </a:rPr>
              <a:t>HEARTS, MINDS AND DEVICES</a:t>
            </a:r>
          </a:p>
          <a:p>
            <a:pPr algn="ctr"/>
            <a:r>
              <a:rPr lang="en-GB" sz="3200" b="1" spc="-150" dirty="0">
                <a:solidFill>
                  <a:schemeClr val="bg1"/>
                </a:solidFill>
                <a:latin typeface="Frutiger LT 45 Light" panose="020B0402020204020204" pitchFamily="34" charset="0"/>
              </a:rPr>
              <a:t>The ‘FIRST WESSEX 2020’</a:t>
            </a:r>
          </a:p>
          <a:p>
            <a:pPr algn="ctr"/>
            <a:r>
              <a:rPr lang="en-GB" sz="3200" b="1" spc="-150" dirty="0">
                <a:solidFill>
                  <a:schemeClr val="bg1"/>
                </a:solidFill>
                <a:latin typeface="Frutiger LT 45 Light" panose="020B0402020204020204" pitchFamily="34" charset="0"/>
              </a:rPr>
              <a:t>Business Transformation Programme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088" y="508518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Frutiger LT 45 Light" panose="020B0402020204020204" pitchFamily="34" charset="0"/>
              </a:rPr>
              <a:t>Patrick Symington and Neil Charlton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Frutiger LT 45 Light" panose="020B0402020204020204" pitchFamily="34" charset="0"/>
              </a:rPr>
              <a:t>Housing Technology 2017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  <a:latin typeface="Frutiger LT 45 Light" panose="020B0402020204020204" pitchFamily="34" charset="0"/>
              </a:rPr>
              <a:t>8 March 2017</a:t>
            </a:r>
          </a:p>
        </p:txBody>
      </p:sp>
    </p:spTree>
    <p:extLst>
      <p:ext uri="{BB962C8B-B14F-4D97-AF65-F5344CB8AC3E}">
        <p14:creationId xmlns:p14="http://schemas.microsoft.com/office/powerpoint/2010/main" val="323431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Havant (After)</a:t>
            </a:r>
          </a:p>
        </p:txBody>
      </p:sp>
      <p:pic>
        <p:nvPicPr>
          <p:cNvPr id="4098" name="Picture 2" descr="\\cyhfile01\Shared\Inter-department\Global\Projects\FW2020\FW0003\130 - Communications\Images\HBC images\Before and after images\Council office space af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3" y="-3795"/>
            <a:ext cx="9144000" cy="61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29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0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900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Some </a:t>
            </a:r>
            <a:r>
              <a:rPr lang="en-GB" sz="4900" b="1" spc="-150" dirty="0" err="1">
                <a:solidFill>
                  <a:srgbClr val="440049"/>
                </a:solidFill>
                <a:latin typeface="Frutiger LT 45 Light" panose="020B0402020204020204" pitchFamily="34" charset="0"/>
              </a:rPr>
              <a:t>BWoW</a:t>
            </a:r>
            <a:r>
              <a:rPr lang="en-GB" sz="4900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Flexible working</a:t>
            </a:r>
          </a:p>
          <a:p>
            <a:pPr lvl="1"/>
            <a:r>
              <a:rPr lang="en-GB" dirty="0"/>
              <a:t>No ‘ownership’ of workspaces</a:t>
            </a:r>
          </a:p>
          <a:p>
            <a:endParaRPr lang="en-GB" dirty="0"/>
          </a:p>
        </p:txBody>
      </p:sp>
      <p:pic>
        <p:nvPicPr>
          <p:cNvPr id="4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04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4190" y="2348880"/>
            <a:ext cx="7664453" cy="158417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</a:rPr>
              <a:t>“</a:t>
            </a:r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They did that in my husband’s office and it didn’t work’’</a:t>
            </a:r>
          </a:p>
          <a:p>
            <a:pPr algn="ctr"/>
            <a:endParaRPr lang="en-GB" sz="3200" i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4900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Dealing with People’s Fears</a:t>
            </a:r>
          </a:p>
        </p:txBody>
      </p:sp>
    </p:spTree>
    <p:extLst>
      <p:ext uri="{BB962C8B-B14F-4D97-AF65-F5344CB8AC3E}">
        <p14:creationId xmlns:p14="http://schemas.microsoft.com/office/powerpoint/2010/main" val="427544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251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jones\AppData\Local\Microsoft\Windows\Temporary Internet Files\Content.Outlook\H9G71G51\patrick diagramme number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 t="-1232" r="-2175" b="1156"/>
          <a:stretch/>
        </p:blipFill>
        <p:spPr bwMode="auto">
          <a:xfrm>
            <a:off x="191863" y="0"/>
            <a:ext cx="8924636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57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Some </a:t>
            </a:r>
            <a:r>
              <a:rPr lang="en-GB" b="1" spc="-150" dirty="0" err="1">
                <a:solidFill>
                  <a:srgbClr val="440049"/>
                </a:solidFill>
                <a:latin typeface="Frutiger LT 45 Light" panose="020B0402020204020204" pitchFamily="34" charset="0"/>
              </a:rPr>
              <a:t>BWoW</a:t>
            </a:r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Flexible working</a:t>
            </a:r>
          </a:p>
          <a:p>
            <a:pPr lvl="1"/>
            <a:r>
              <a:rPr lang="en-GB" dirty="0"/>
              <a:t>No ‘ownership’ of workspaces</a:t>
            </a:r>
          </a:p>
          <a:p>
            <a:pPr lvl="1"/>
            <a:r>
              <a:rPr lang="en-GB" dirty="0"/>
              <a:t>But retain team ‘communities’</a:t>
            </a:r>
          </a:p>
          <a:p>
            <a:pPr lvl="1"/>
            <a:r>
              <a:rPr lang="en-GB" dirty="0"/>
              <a:t>Variety of environments – to suit the work</a:t>
            </a:r>
          </a:p>
          <a:p>
            <a:r>
              <a:rPr lang="en-GB" dirty="0"/>
              <a:t>‘Paper-</a:t>
            </a:r>
            <a:r>
              <a:rPr lang="en-GB" dirty="0" err="1"/>
              <a:t>lite</a:t>
            </a:r>
            <a:r>
              <a:rPr lang="en-GB" dirty="0"/>
              <a:t>’ processes</a:t>
            </a:r>
          </a:p>
          <a:p>
            <a:r>
              <a:rPr lang="en-GB" dirty="0"/>
              <a:t>Use mobile technology</a:t>
            </a:r>
          </a:p>
          <a:p>
            <a:r>
              <a:rPr lang="en-GB" dirty="0"/>
              <a:t>Migration to the cloud</a:t>
            </a:r>
          </a:p>
          <a:p>
            <a:r>
              <a:rPr lang="en-GB" dirty="0"/>
              <a:t>Management culture (avoid ‘</a:t>
            </a:r>
            <a:r>
              <a:rPr lang="en-GB" dirty="0" err="1"/>
              <a:t>presenteeism</a:t>
            </a:r>
            <a:r>
              <a:rPr lang="en-GB" dirty="0"/>
              <a:t>’)</a:t>
            </a:r>
          </a:p>
          <a:p>
            <a:endParaRPr lang="en-GB" dirty="0"/>
          </a:p>
        </p:txBody>
      </p:sp>
      <p:pic>
        <p:nvPicPr>
          <p:cNvPr id="4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3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18" y="1098295"/>
            <a:ext cx="5243816" cy="348283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576067"/>
            <a:ext cx="4591843" cy="31683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4993032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External Consultancy: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Space Utilisation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Online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Interviews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3378"/>
            <a:ext cx="8229600" cy="1143000"/>
          </a:xfrm>
        </p:spPr>
        <p:txBody>
          <a:bodyPr/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Engagement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612936" y="1532716"/>
            <a:ext cx="34788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Vodafone BWoW Tour: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Executive &amp; Heads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Project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Young Leaders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878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360587"/>
            <a:ext cx="8899574" cy="534626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Engagement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945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Digital</a:t>
            </a:r>
          </a:p>
          <a:p>
            <a:pPr lvl="1"/>
            <a:r>
              <a:rPr lang="en-GB" dirty="0"/>
              <a:t>Automated Payment Line</a:t>
            </a:r>
          </a:p>
          <a:p>
            <a:pPr lvl="1"/>
            <a:r>
              <a:rPr lang="en-GB" dirty="0"/>
              <a:t>Resident’s Self Service Portal</a:t>
            </a:r>
          </a:p>
          <a:p>
            <a:pPr lvl="1"/>
            <a:r>
              <a:rPr lang="en-GB" dirty="0"/>
              <a:t>Text Messaging</a:t>
            </a:r>
          </a:p>
          <a:p>
            <a:pPr lvl="1"/>
            <a:r>
              <a:rPr lang="en-GB" dirty="0"/>
              <a:t>Email Routing</a:t>
            </a:r>
          </a:p>
          <a:p>
            <a:pPr lvl="1"/>
            <a:r>
              <a:rPr lang="en-GB" dirty="0"/>
              <a:t>‘Paper-</a:t>
            </a:r>
            <a:r>
              <a:rPr lang="en-GB" dirty="0" err="1"/>
              <a:t>lite</a:t>
            </a:r>
            <a:r>
              <a:rPr lang="en-GB" dirty="0"/>
              <a:t>’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0" y="3747120"/>
            <a:ext cx="4962111" cy="2010147"/>
          </a:xfrm>
          <a:prstGeom prst="rect">
            <a:avLst/>
          </a:prstGeom>
        </p:spPr>
      </p:pic>
      <p:pic>
        <p:nvPicPr>
          <p:cNvPr id="5" name="Picture 4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3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03785"/>
            <a:ext cx="5504214" cy="381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Cloud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Cloud</a:t>
            </a:r>
          </a:p>
          <a:p>
            <a:pPr lvl="1"/>
            <a:r>
              <a:rPr lang="en-GB" dirty="0"/>
              <a:t>DR</a:t>
            </a:r>
          </a:p>
          <a:p>
            <a:pPr lvl="1"/>
            <a:r>
              <a:rPr lang="en-GB" dirty="0"/>
              <a:t>SaaS</a:t>
            </a:r>
          </a:p>
          <a:p>
            <a:pPr lvl="1"/>
            <a:r>
              <a:rPr lang="en-GB" dirty="0"/>
              <a:t>O365</a:t>
            </a:r>
          </a:p>
          <a:p>
            <a:pPr lvl="1"/>
            <a:r>
              <a:rPr lang="en-GB" dirty="0"/>
              <a:t>Backups</a:t>
            </a:r>
          </a:p>
          <a:p>
            <a:pPr lvl="1"/>
            <a:r>
              <a:rPr lang="en-GB" dirty="0"/>
              <a:t>‘Cloud First’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5" name="Picture 4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70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7713" y="188640"/>
            <a:ext cx="8704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Takeaway #1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73016"/>
            <a:ext cx="3168352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251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1962" y="1628800"/>
            <a:ext cx="7664453" cy="151216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Employee Engagement starts at the top!</a:t>
            </a:r>
          </a:p>
        </p:txBody>
      </p:sp>
    </p:spTree>
    <p:extLst>
      <p:ext uri="{BB962C8B-B14F-4D97-AF65-F5344CB8AC3E}">
        <p14:creationId xmlns:p14="http://schemas.microsoft.com/office/powerpoint/2010/main" val="2231021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Mobile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Mobile</a:t>
            </a:r>
          </a:p>
          <a:p>
            <a:pPr lvl="1"/>
            <a:r>
              <a:rPr lang="en-GB" dirty="0"/>
              <a:t>Maintenance &amp; Servicing</a:t>
            </a:r>
          </a:p>
          <a:p>
            <a:pPr lvl="1"/>
            <a:r>
              <a:rPr lang="en-GB" dirty="0"/>
              <a:t>Tenancy Management &amp; Income</a:t>
            </a:r>
          </a:p>
          <a:p>
            <a:pPr lvl="1"/>
            <a:r>
              <a:rPr lang="en-GB" dirty="0"/>
              <a:t>App &amp; Form Development</a:t>
            </a:r>
          </a:p>
          <a:p>
            <a:pPr lvl="1"/>
            <a:r>
              <a:rPr lang="en-GB" dirty="0"/>
              <a:t>Mobile Apps</a:t>
            </a:r>
          </a:p>
          <a:p>
            <a:pPr lvl="1"/>
            <a:r>
              <a:rPr lang="en-GB" dirty="0"/>
              <a:t>BYOD</a:t>
            </a:r>
          </a:p>
          <a:p>
            <a:pPr lvl="1"/>
            <a:r>
              <a:rPr lang="en-GB" dirty="0"/>
              <a:t>MDM</a:t>
            </a:r>
          </a:p>
          <a:p>
            <a:pPr lvl="1"/>
            <a:r>
              <a:rPr lang="en-GB" dirty="0" err="1"/>
              <a:t>WiFi</a:t>
            </a:r>
            <a:r>
              <a:rPr lang="en-GB" dirty="0"/>
              <a:t> and WAN Upgrades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5" descr="\\vmware-host\Shared Folders\Desktop\Windows\windows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748" y="3165351"/>
            <a:ext cx="3911233" cy="283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vmware-host\Shared Folders\Desktop\Windows\window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49" y="4168894"/>
            <a:ext cx="2927899" cy="212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71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Takeaway #4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79" y="2132856"/>
            <a:ext cx="8075240" cy="19008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9831" y="1408107"/>
            <a:ext cx="7738695" cy="20882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Who are your ambassadors? Your influencers? Your ‘Young Leaders’? Tap into the ‘millennials’.</a:t>
            </a:r>
          </a:p>
          <a:p>
            <a:pPr algn="ctr"/>
            <a:endParaRPr lang="en-GB" sz="3200" i="1" dirty="0">
              <a:solidFill>
                <a:schemeClr val="tx1"/>
              </a:solidFill>
              <a:latin typeface="Frutiger LT 45 Light" panose="020B0402020204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30" y="3638921"/>
            <a:ext cx="7738695" cy="22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631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es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123011" cy="5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1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711" y="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What is FW2020 all about?</a:t>
            </a:r>
          </a:p>
        </p:txBody>
      </p:sp>
      <p:pic>
        <p:nvPicPr>
          <p:cNvPr id="1027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251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556792"/>
            <a:ext cx="8568952" cy="64633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Frutiger LT 45 Light" panose="020B0402020204020204" pitchFamily="34" charset="0"/>
              </a:rPr>
              <a:t>A </a:t>
            </a:r>
            <a:r>
              <a:rPr lang="en-GB" sz="3600" b="1" dirty="0">
                <a:effectLst>
                  <a:glow rad="139700">
                    <a:srgbClr val="CFB520"/>
                  </a:glow>
                </a:effectLst>
                <a:latin typeface="Frutiger LT 45 Light" panose="020B0402020204020204" pitchFamily="34" charset="0"/>
              </a:rPr>
              <a:t>modernised</a:t>
            </a:r>
            <a:r>
              <a:rPr lang="en-GB" sz="3600" b="1" dirty="0">
                <a:latin typeface="Frutiger LT 45 Light" panose="020B0402020204020204" pitchFamily="34" charset="0"/>
              </a:rPr>
              <a:t> Business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6447" y="1141721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Frutiger LT 45 Light" panose="020B0402020204020204" pitchFamily="34" charset="0"/>
              </a:rPr>
              <a:t>The                Vision</a:t>
            </a:r>
          </a:p>
        </p:txBody>
      </p:sp>
      <p:sp>
        <p:nvSpPr>
          <p:cNvPr id="7" name="Cloud 6"/>
          <p:cNvSpPr/>
          <p:nvPr/>
        </p:nvSpPr>
        <p:spPr>
          <a:xfrm>
            <a:off x="383642" y="2493000"/>
            <a:ext cx="2160240" cy="936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Cloud 10"/>
          <p:cNvSpPr/>
          <p:nvPr/>
        </p:nvSpPr>
        <p:spPr>
          <a:xfrm>
            <a:off x="3119035" y="4009762"/>
            <a:ext cx="2368800" cy="936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Cloud 11"/>
          <p:cNvSpPr/>
          <p:nvPr/>
        </p:nvSpPr>
        <p:spPr>
          <a:xfrm>
            <a:off x="6156176" y="2925048"/>
            <a:ext cx="2448000" cy="936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loud 13"/>
          <p:cNvSpPr/>
          <p:nvPr/>
        </p:nvSpPr>
        <p:spPr>
          <a:xfrm>
            <a:off x="467544" y="4005064"/>
            <a:ext cx="2460166" cy="93610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Frutiger LT 45 Light" panose="020B0402020204020204" pitchFamily="34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796136" y="4257160"/>
            <a:ext cx="1440160" cy="6120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loud 18"/>
          <p:cNvSpPr/>
          <p:nvPr/>
        </p:nvSpPr>
        <p:spPr>
          <a:xfrm>
            <a:off x="7452320" y="4257160"/>
            <a:ext cx="1562933" cy="6120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522920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Frutiger LT 45 Light" panose="020B0402020204020204" pitchFamily="34" charset="0"/>
              </a:rPr>
              <a:t>Great to be part of – Great to work for!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7283" y="4257160"/>
            <a:ext cx="140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Efficient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686" y="2638653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Industry Leader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4569" y="3070701"/>
            <a:ext cx="171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Cutting Edge</a:t>
            </a:r>
          </a:p>
          <a:p>
            <a:pPr algn="ctr"/>
            <a:r>
              <a:rPr lang="en-GB" b="1" dirty="0">
                <a:latin typeface="Frutiger LT 45 Light" panose="020B0402020204020204" pitchFamily="34" charset="0"/>
              </a:rPr>
              <a:t>Technology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5539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Excellent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12160" y="43558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Digital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40352" y="436510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Cloud</a:t>
            </a:r>
          </a:p>
        </p:txBody>
      </p:sp>
      <p:cxnSp>
        <p:nvCxnSpPr>
          <p:cNvPr id="24" name="Straight Connector 23"/>
          <p:cNvCxnSpPr>
            <a:endCxn id="17" idx="3"/>
          </p:cNvCxnSpPr>
          <p:nvPr/>
        </p:nvCxnSpPr>
        <p:spPr>
          <a:xfrm flipH="1">
            <a:off x="6516216" y="3789040"/>
            <a:ext cx="576064" cy="503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62" name="Straight Connector 2061"/>
          <p:cNvCxnSpPr>
            <a:stCxn id="19" idx="3"/>
          </p:cNvCxnSpPr>
          <p:nvPr/>
        </p:nvCxnSpPr>
        <p:spPr>
          <a:xfrm flipH="1" flipV="1">
            <a:off x="7740352" y="3717032"/>
            <a:ext cx="493435" cy="5751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64" y="983625"/>
            <a:ext cx="15430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loud 21"/>
          <p:cNvSpPr/>
          <p:nvPr/>
        </p:nvSpPr>
        <p:spPr>
          <a:xfrm>
            <a:off x="3070615" y="2502752"/>
            <a:ext cx="2417219" cy="128628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598116" y="2661721"/>
            <a:ext cx="1405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Frutiger LT 45 Light" panose="020B0402020204020204" pitchFamily="34" charset="0"/>
              </a:rPr>
              <a:t>Great 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193862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Takeaway #2</a:t>
            </a:r>
          </a:p>
        </p:txBody>
      </p:sp>
      <p:pic>
        <p:nvPicPr>
          <p:cNvPr id="5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251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2"/>
          <a:stretch/>
        </p:blipFill>
        <p:spPr bwMode="auto">
          <a:xfrm>
            <a:off x="1835696" y="2689870"/>
            <a:ext cx="5339284" cy="33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6876" y="1268760"/>
            <a:ext cx="8364785" cy="136815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rgbClr val="002060"/>
                </a:solidFill>
                <a:latin typeface="Frutiger LT 45 Light" panose="020B0402020204020204" pitchFamily="34" charset="0"/>
              </a:rPr>
              <a:t>The vision has got to be worth striving for</a:t>
            </a:r>
          </a:p>
        </p:txBody>
      </p:sp>
    </p:spTree>
    <p:extLst>
      <p:ext uri="{BB962C8B-B14F-4D97-AF65-F5344CB8AC3E}">
        <p14:creationId xmlns:p14="http://schemas.microsoft.com/office/powerpoint/2010/main" val="371456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251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>
          <a:xfrm>
            <a:off x="0" y="0"/>
            <a:ext cx="9144000" cy="61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5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286"/>
            <a:ext cx="8229600" cy="1143000"/>
          </a:xfrm>
        </p:spPr>
        <p:txBody>
          <a:bodyPr/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Takeaway #3a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6449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6091" y="3933056"/>
            <a:ext cx="7664453" cy="151216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Business transformation can improve service </a:t>
            </a:r>
            <a:r>
              <a:rPr lang="en-GB" sz="3200" b="1" i="1" u="sng" dirty="0">
                <a:solidFill>
                  <a:schemeClr val="tx1"/>
                </a:solidFill>
                <a:latin typeface="Frutiger LT 45 Light" panose="020B0402020204020204" pitchFamily="34" charset="0"/>
              </a:rPr>
              <a:t>and</a:t>
            </a:r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 reduce cost!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76944"/>
            <a:ext cx="18669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Image result for cost reducti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3596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3596"/>
            <a:ext cx="2611275" cy="173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0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3251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>
          <a:xfrm>
            <a:off x="0" y="0"/>
            <a:ext cx="9144000" cy="613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b="1" spc="-150" dirty="0">
                <a:solidFill>
                  <a:srgbClr val="440049"/>
                </a:solidFill>
                <a:latin typeface="Frutiger LT 45 Light" panose="020B0402020204020204" pitchFamily="34" charset="0"/>
              </a:rPr>
              <a:t>Takeaway #3b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16" y="2996952"/>
            <a:ext cx="8229600" cy="269289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i="1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en-GB" i="1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en-GB" i="1" dirty="0">
              <a:latin typeface="Frutiger LT 45 Light" panose="020B0402020204020204" pitchFamily="34" charset="0"/>
            </a:endParaRPr>
          </a:p>
          <a:p>
            <a:pPr marL="0" indent="0" algn="ctr">
              <a:buNone/>
            </a:pPr>
            <a:endParaRPr lang="en-GB" i="1" dirty="0">
              <a:latin typeface="Frutiger LT 45 Light" panose="020B0402020204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050" y="4509120"/>
            <a:ext cx="7664453" cy="151216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200000" scaled="0"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Business transformation can improve service, reduce cost</a:t>
            </a:r>
          </a:p>
          <a:p>
            <a:pPr algn="ctr"/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 </a:t>
            </a:r>
            <a:r>
              <a:rPr lang="en-GB" sz="3200" b="1" i="1" u="sng" dirty="0">
                <a:solidFill>
                  <a:schemeClr val="tx1"/>
                </a:solidFill>
                <a:latin typeface="Frutiger LT 45 Light" panose="020B0402020204020204" pitchFamily="34" charset="0"/>
              </a:rPr>
              <a:t>and</a:t>
            </a:r>
            <a:r>
              <a:rPr lang="en-GB" sz="3200" b="1" i="1" dirty="0">
                <a:solidFill>
                  <a:schemeClr val="tx1"/>
                </a:solidFill>
                <a:latin typeface="Frutiger LT 45 Light" panose="020B0402020204020204" pitchFamily="34" charset="0"/>
              </a:rPr>
              <a:t> engage employees!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31" y="1052736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17764"/>
            <a:ext cx="2462609" cy="162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Image result for service improvement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7764"/>
            <a:ext cx="2708920" cy="173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1" y="3068960"/>
            <a:ext cx="1895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96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yhfile01\Shared\Inter-department\Global\Projects\FW2020\FW0003\130 - Communications\Images\HBC images\Before and after images\Council office space befo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-9062" r="9395" b="11119"/>
          <a:stretch/>
        </p:blipFill>
        <p:spPr bwMode="auto">
          <a:xfrm>
            <a:off x="-1" y="-675456"/>
            <a:ext cx="9144001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:\PR &amp; Communications\PR_And_Communications_Shared\PR and Communications\Ken\Vision Purpose and Values\Vision Purpose and Values - PowerPoint\Vision Purpose and Values POWERPOINT purple\Vision Purpose Values - PowerPoint - Footer Pur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6283"/>
            <a:ext cx="9144000" cy="7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698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786</TotalTime>
  <Words>277</Words>
  <Application>Microsoft Office PowerPoint</Application>
  <PresentationFormat>On-screen Show (4:3)</PresentationFormat>
  <Paragraphs>94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Frutiger LT 45 Light</vt:lpstr>
      <vt:lpstr>Blank</vt:lpstr>
      <vt:lpstr>PowerPoint Presentation</vt:lpstr>
      <vt:lpstr>PowerPoint Presentation</vt:lpstr>
      <vt:lpstr>PowerPoint Presentation</vt:lpstr>
      <vt:lpstr>Takeaway #2</vt:lpstr>
      <vt:lpstr>PowerPoint Presentation</vt:lpstr>
      <vt:lpstr>Takeaway #3a</vt:lpstr>
      <vt:lpstr>PowerPoint Presentation</vt:lpstr>
      <vt:lpstr>Takeaway #3b</vt:lpstr>
      <vt:lpstr>PowerPoint Presentation</vt:lpstr>
      <vt:lpstr>Havant (After)</vt:lpstr>
      <vt:lpstr>PowerPoint Presentation</vt:lpstr>
      <vt:lpstr>Some BWoW Principles</vt:lpstr>
      <vt:lpstr>Dealing with People’s Fears</vt:lpstr>
      <vt:lpstr>PowerPoint Presentation</vt:lpstr>
      <vt:lpstr>Some BWoW Principles</vt:lpstr>
      <vt:lpstr>Engagement</vt:lpstr>
      <vt:lpstr>Engagement</vt:lpstr>
      <vt:lpstr>Digital</vt:lpstr>
      <vt:lpstr>Cloud</vt:lpstr>
      <vt:lpstr>Mobile</vt:lpstr>
      <vt:lpstr>Takeaway #4</vt:lpstr>
      <vt:lpstr>PowerPoint Presentation</vt:lpstr>
    </vt:vector>
  </TitlesOfParts>
  <Company>First Wessex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TWilliams</dc:creator>
  <cp:lastModifiedBy>Charlton, Neil</cp:lastModifiedBy>
  <cp:revision>100</cp:revision>
  <cp:lastPrinted>2016-10-10T13:25:17Z</cp:lastPrinted>
  <dcterms:created xsi:type="dcterms:W3CDTF">2016-06-15T14:22:58Z</dcterms:created>
  <dcterms:modified xsi:type="dcterms:W3CDTF">2017-03-06T16:35:59Z</dcterms:modified>
</cp:coreProperties>
</file>