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8" r:id="rId2"/>
    <p:sldId id="313" r:id="rId3"/>
    <p:sldId id="314" r:id="rId4"/>
    <p:sldId id="315" r:id="rId5"/>
    <p:sldId id="274" r:id="rId6"/>
    <p:sldId id="301" r:id="rId7"/>
    <p:sldId id="297" r:id="rId8"/>
    <p:sldId id="276" r:id="rId9"/>
    <p:sldId id="324" r:id="rId10"/>
    <p:sldId id="302" r:id="rId11"/>
    <p:sldId id="303" r:id="rId12"/>
    <p:sldId id="304" r:id="rId13"/>
    <p:sldId id="305" r:id="rId14"/>
    <p:sldId id="296" r:id="rId15"/>
    <p:sldId id="307" r:id="rId16"/>
    <p:sldId id="277" r:id="rId17"/>
    <p:sldId id="330" r:id="rId18"/>
    <p:sldId id="331" r:id="rId19"/>
    <p:sldId id="332" r:id="rId20"/>
    <p:sldId id="284" r:id="rId21"/>
    <p:sldId id="283" r:id="rId22"/>
    <p:sldId id="286" r:id="rId23"/>
    <p:sldId id="287" r:id="rId24"/>
    <p:sldId id="288" r:id="rId25"/>
    <p:sldId id="289" r:id="rId26"/>
    <p:sldId id="290" r:id="rId27"/>
    <p:sldId id="291" r:id="rId28"/>
    <p:sldId id="292" r:id="rId29"/>
    <p:sldId id="278" r:id="rId30"/>
    <p:sldId id="329" r:id="rId31"/>
    <p:sldId id="295" r:id="rId32"/>
    <p:sldId id="322" r:id="rId33"/>
    <p:sldId id="285" r:id="rId34"/>
    <p:sldId id="317" r:id="rId35"/>
    <p:sldId id="294" r:id="rId36"/>
    <p:sldId id="279" r:id="rId37"/>
    <p:sldId id="282" r:id="rId38"/>
    <p:sldId id="308" r:id="rId39"/>
    <p:sldId id="309" r:id="rId40"/>
    <p:sldId id="318" r:id="rId41"/>
    <p:sldId id="319" r:id="rId42"/>
    <p:sldId id="281" r:id="rId43"/>
    <p:sldId id="280" r:id="rId44"/>
    <p:sldId id="323" r:id="rId45"/>
    <p:sldId id="321" r:id="rId46"/>
    <p:sldId id="312" r:id="rId47"/>
    <p:sldId id="316" r:id="rId48"/>
    <p:sldId id="320" r:id="rId49"/>
    <p:sldId id="310" r:id="rId50"/>
    <p:sldId id="271" r:id="rId51"/>
    <p:sldId id="311"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2B8F"/>
    <a:srgbClr val="004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60" autoAdjust="0"/>
    <p:restoredTop sz="94660"/>
  </p:normalViewPr>
  <p:slideViewPr>
    <p:cSldViewPr>
      <p:cViewPr varScale="1">
        <p:scale>
          <a:sx n="97" d="100"/>
          <a:sy n="97" d="100"/>
        </p:scale>
        <p:origin x="-108" y="-40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1" d="100"/>
          <a:sy n="61" d="100"/>
        </p:scale>
        <p:origin x="-2896"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9B1FC5-C8D4-AD4F-A15F-43B30B2073A4}" type="datetimeFigureOut">
              <a:rPr lang="en-GB" smtClean="0"/>
              <a:t>10/03/2017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6A6A19-5793-C042-87B6-1BD4243C6F66}" type="slidenum">
              <a:rPr lang="en-GB" smtClean="0"/>
              <a:t>‹#›</a:t>
            </a:fld>
            <a:endParaRPr lang="en-GB"/>
          </a:p>
        </p:txBody>
      </p:sp>
    </p:spTree>
    <p:extLst>
      <p:ext uri="{BB962C8B-B14F-4D97-AF65-F5344CB8AC3E}">
        <p14:creationId xmlns:p14="http://schemas.microsoft.com/office/powerpoint/2010/main" val="338123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57290-ECE4-478B-815B-2AB3E19B11DC}" type="datetimeFigureOut">
              <a:rPr lang="en-GB" smtClean="0"/>
              <a:t>10/03/2017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3F859-4635-4918-94C1-441ABBB7D031}" type="slidenum">
              <a:rPr lang="en-GB" smtClean="0"/>
              <a:t>‹#›</a:t>
            </a:fld>
            <a:endParaRPr lang="en-GB"/>
          </a:p>
        </p:txBody>
      </p:sp>
    </p:spTree>
    <p:extLst>
      <p:ext uri="{BB962C8B-B14F-4D97-AF65-F5344CB8AC3E}">
        <p14:creationId xmlns:p14="http://schemas.microsoft.com/office/powerpoint/2010/main" val="288695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3F859-4635-4918-94C1-441ABBB7D031}" type="slidenum">
              <a:rPr lang="en-GB" smtClean="0"/>
              <a:t>1</a:t>
            </a:fld>
            <a:endParaRPr lang="en-GB"/>
          </a:p>
        </p:txBody>
      </p:sp>
    </p:spTree>
    <p:extLst>
      <p:ext uri="{BB962C8B-B14F-4D97-AF65-F5344CB8AC3E}">
        <p14:creationId xmlns:p14="http://schemas.microsoft.com/office/powerpoint/2010/main" val="221777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53F859-4635-4918-94C1-441ABBB7D031}" type="slidenum">
              <a:rPr lang="en-GB" smtClean="0"/>
              <a:t>2</a:t>
            </a:fld>
            <a:endParaRPr lang="en-GB"/>
          </a:p>
        </p:txBody>
      </p:sp>
    </p:spTree>
    <p:extLst>
      <p:ext uri="{BB962C8B-B14F-4D97-AF65-F5344CB8AC3E}">
        <p14:creationId xmlns:p14="http://schemas.microsoft.com/office/powerpoint/2010/main" val="137667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5 years </a:t>
            </a:r>
            <a:r>
              <a:rPr lang="en-GB" sz="1200" dirty="0" err="1"/>
              <a:t>Severnside</a:t>
            </a:r>
            <a:r>
              <a:rPr lang="en-GB" sz="1200" dirty="0"/>
              <a:t> Housing and Shropshire Housing Group have worked in partnership on IT, with a joint IT strategy to support differing business objectives and to provide VFM.  With </a:t>
            </a:r>
            <a:r>
              <a:rPr lang="en-GB" sz="1200" dirty="0" err="1"/>
              <a:t>Severnside’s</a:t>
            </a:r>
            <a:r>
              <a:rPr lang="en-GB" sz="1200" dirty="0"/>
              <a:t> merger with Housing Plus to create the new Housing Plus Group and the challenge of rent cuts, we will review how the IT Strategy and partnership working have been further developed to enable business transformation and deliver operational efficiencies through greater levels of collaboration.</a:t>
            </a:r>
          </a:p>
          <a:p>
            <a:endParaRPr lang="en-GB" dirty="0"/>
          </a:p>
        </p:txBody>
      </p:sp>
      <p:sp>
        <p:nvSpPr>
          <p:cNvPr id="4" name="Slide Number Placeholder 3"/>
          <p:cNvSpPr>
            <a:spLocks noGrp="1"/>
          </p:cNvSpPr>
          <p:nvPr>
            <p:ph type="sldNum" sz="quarter" idx="10"/>
          </p:nvPr>
        </p:nvSpPr>
        <p:spPr/>
        <p:txBody>
          <a:bodyPr/>
          <a:lstStyle/>
          <a:p>
            <a:fld id="{7253F859-4635-4918-94C1-441ABBB7D031}" type="slidenum">
              <a:rPr lang="en-GB" smtClean="0"/>
              <a:t>4</a:t>
            </a:fld>
            <a:endParaRPr lang="en-GB"/>
          </a:p>
        </p:txBody>
      </p:sp>
    </p:spTree>
    <p:extLst>
      <p:ext uri="{BB962C8B-B14F-4D97-AF65-F5344CB8AC3E}">
        <p14:creationId xmlns:p14="http://schemas.microsoft.com/office/powerpoint/2010/main" val="338852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3F859-4635-4918-94C1-441ABBB7D031}" type="slidenum">
              <a:rPr lang="en-GB" smtClean="0"/>
              <a:t>8</a:t>
            </a:fld>
            <a:endParaRPr lang="en-GB"/>
          </a:p>
        </p:txBody>
      </p:sp>
    </p:spTree>
    <p:extLst>
      <p:ext uri="{BB962C8B-B14F-4D97-AF65-F5344CB8AC3E}">
        <p14:creationId xmlns:p14="http://schemas.microsoft.com/office/powerpoint/2010/main" val="196406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3F859-4635-4918-94C1-441ABBB7D031}" type="slidenum">
              <a:rPr lang="en-GB" smtClean="0"/>
              <a:t>9</a:t>
            </a:fld>
            <a:endParaRPr lang="en-GB"/>
          </a:p>
        </p:txBody>
      </p:sp>
    </p:spTree>
    <p:extLst>
      <p:ext uri="{BB962C8B-B14F-4D97-AF65-F5344CB8AC3E}">
        <p14:creationId xmlns:p14="http://schemas.microsoft.com/office/powerpoint/2010/main" val="196406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3F859-4635-4918-94C1-441ABBB7D031}" type="slidenum">
              <a:rPr lang="en-GB" smtClean="0"/>
              <a:t>32</a:t>
            </a:fld>
            <a:endParaRPr lang="en-GB"/>
          </a:p>
        </p:txBody>
      </p:sp>
    </p:spTree>
    <p:extLst>
      <p:ext uri="{BB962C8B-B14F-4D97-AF65-F5344CB8AC3E}">
        <p14:creationId xmlns:p14="http://schemas.microsoft.com/office/powerpoint/2010/main" val="1964061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7574"/>
            <a:ext cx="7772400" cy="1102519"/>
          </a:xfrm>
        </p:spPr>
        <p:txBody>
          <a:bodyPr/>
          <a:lstStyle>
            <a:lvl1pPr>
              <a:defRPr>
                <a:solidFill>
                  <a:srgbClr val="004A88"/>
                </a:solidFill>
              </a:defRPr>
            </a:lvl1pPr>
          </a:lstStyle>
          <a:p>
            <a:r>
              <a:rPr lang="en-US" dirty="0"/>
              <a:t>Click to edit Master title style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51470"/>
            <a:ext cx="1669245" cy="835329"/>
          </a:xfrm>
          <a:prstGeom prst="rect">
            <a:avLst/>
          </a:prstGeom>
        </p:spPr>
      </p:pic>
      <p:pic>
        <p:nvPicPr>
          <p:cNvPr id="10" name="Picture 9" descr="Artboard 1-1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16962"/>
            <a:ext cx="9144000" cy="2415028"/>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36096" y="4494201"/>
            <a:ext cx="1584176" cy="543146"/>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35696" y="4443049"/>
            <a:ext cx="1152128" cy="577881"/>
          </a:xfrm>
          <a:prstGeom prst="rect">
            <a:avLst/>
          </a:prstGeom>
        </p:spPr>
      </p:pic>
    </p:spTree>
    <p:extLst>
      <p:ext uri="{BB962C8B-B14F-4D97-AF65-F5344CB8AC3E}">
        <p14:creationId xmlns:p14="http://schemas.microsoft.com/office/powerpoint/2010/main" val="303659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15567"/>
            <a:ext cx="8496944" cy="3816423"/>
          </a:xfrm>
        </p:spPr>
        <p:txBody>
          <a:bodyPr>
            <a:normAutofit/>
          </a:bodyPr>
          <a:lstStyle>
            <a:lvl1pPr>
              <a:defRPr sz="2400">
                <a:solidFill>
                  <a:srgbClr val="004A88"/>
                </a:solidFill>
              </a:defRPr>
            </a:lvl1pPr>
            <a:lvl2pPr>
              <a:defRPr sz="2400">
                <a:solidFill>
                  <a:srgbClr val="004A88"/>
                </a:solidFill>
              </a:defRPr>
            </a:lvl2pPr>
            <a:lvl3pPr>
              <a:defRPr sz="2400">
                <a:solidFill>
                  <a:srgbClr val="004A88"/>
                </a:solidFill>
              </a:defRPr>
            </a:lvl3pPr>
            <a:lvl4pPr>
              <a:defRPr sz="2400">
                <a:solidFill>
                  <a:srgbClr val="004A88"/>
                </a:solidFill>
              </a:defRPr>
            </a:lvl4pPr>
            <a:lvl5pPr>
              <a:defRPr sz="2400">
                <a:solidFill>
                  <a:srgbClr val="004A8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51470"/>
            <a:ext cx="1669245" cy="835329"/>
          </a:xfrm>
          <a:prstGeom prst="rect">
            <a:avLst/>
          </a:prstGeom>
        </p:spPr>
      </p:pic>
      <p:pic>
        <p:nvPicPr>
          <p:cNvPr id="11" name="Picture 10" descr="2Artboard 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83918"/>
            <a:ext cx="9144000" cy="1413466"/>
          </a:xfrm>
          <a:prstGeom prst="rect">
            <a:avLst/>
          </a:prstGeom>
        </p:spPr>
      </p:pic>
      <p:sp>
        <p:nvSpPr>
          <p:cNvPr id="7" name="Title 1"/>
          <p:cNvSpPr>
            <a:spLocks noGrp="1"/>
          </p:cNvSpPr>
          <p:nvPr>
            <p:ph type="title"/>
          </p:nvPr>
        </p:nvSpPr>
        <p:spPr>
          <a:xfrm>
            <a:off x="323528" y="191912"/>
            <a:ext cx="7056784" cy="554444"/>
          </a:xfrm>
        </p:spPr>
        <p:txBody>
          <a:bodyPr>
            <a:normAutofit/>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91415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9849" y="2"/>
            <a:ext cx="2594150" cy="2571748"/>
          </a:xfrm>
          <a:prstGeom prst="rect">
            <a:avLst/>
          </a:prstGeom>
        </p:spPr>
      </p:pic>
      <p:sp>
        <p:nvSpPr>
          <p:cNvPr id="3" name="Content Placeholder 2"/>
          <p:cNvSpPr>
            <a:spLocks noGrp="1"/>
          </p:cNvSpPr>
          <p:nvPr>
            <p:ph idx="1"/>
          </p:nvPr>
        </p:nvSpPr>
        <p:spPr>
          <a:xfrm>
            <a:off x="323528" y="915567"/>
            <a:ext cx="8496944" cy="3960439"/>
          </a:xfrm>
        </p:spPr>
        <p:txBody>
          <a:bodyPr>
            <a:normAutofit/>
          </a:bodyPr>
          <a:lstStyle>
            <a:lvl1pPr>
              <a:defRPr sz="2400">
                <a:solidFill>
                  <a:srgbClr val="004A88"/>
                </a:solidFill>
              </a:defRPr>
            </a:lvl1pPr>
            <a:lvl2pPr>
              <a:defRPr sz="2400">
                <a:solidFill>
                  <a:srgbClr val="004A88"/>
                </a:solidFill>
              </a:defRPr>
            </a:lvl2pPr>
            <a:lvl3pPr>
              <a:defRPr sz="2400">
                <a:solidFill>
                  <a:srgbClr val="004A88"/>
                </a:solidFill>
              </a:defRPr>
            </a:lvl3pPr>
            <a:lvl4pPr>
              <a:defRPr sz="2400">
                <a:solidFill>
                  <a:srgbClr val="004A88"/>
                </a:solidFill>
              </a:defRPr>
            </a:lvl4pPr>
            <a:lvl5pPr>
              <a:defRPr sz="2400">
                <a:solidFill>
                  <a:srgbClr val="004A8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51470"/>
            <a:ext cx="1669245" cy="835329"/>
          </a:xfrm>
          <a:prstGeom prst="rect">
            <a:avLst/>
          </a:prstGeom>
        </p:spPr>
      </p:pic>
      <p:sp>
        <p:nvSpPr>
          <p:cNvPr id="8" name="Title 1"/>
          <p:cNvSpPr>
            <a:spLocks noGrp="1"/>
          </p:cNvSpPr>
          <p:nvPr>
            <p:ph type="title"/>
          </p:nvPr>
        </p:nvSpPr>
        <p:spPr>
          <a:xfrm>
            <a:off x="323528" y="191912"/>
            <a:ext cx="7056784" cy="554444"/>
          </a:xfrm>
        </p:spPr>
        <p:txBody>
          <a:bodyPr>
            <a:normAutofit/>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267945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72755"/>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1347614"/>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51470"/>
            <a:ext cx="1669245" cy="835329"/>
          </a:xfrm>
          <a:prstGeom prst="rect">
            <a:avLst/>
          </a:prstGeom>
        </p:spPr>
      </p:pic>
      <p:pic>
        <p:nvPicPr>
          <p:cNvPr id="10" name="Picture 9" descr="2Artboard 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83918"/>
            <a:ext cx="9144000" cy="1413466"/>
          </a:xfrm>
          <a:prstGeom prst="rect">
            <a:avLst/>
          </a:prstGeom>
        </p:spPr>
      </p:pic>
    </p:spTree>
    <p:extLst>
      <p:ext uri="{BB962C8B-B14F-4D97-AF65-F5344CB8AC3E}">
        <p14:creationId xmlns:p14="http://schemas.microsoft.com/office/powerpoint/2010/main" val="408751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886799"/>
            <a:ext cx="4110608" cy="32691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86536" y="886799"/>
            <a:ext cx="4233936" cy="32691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51470"/>
            <a:ext cx="1669245" cy="835329"/>
          </a:xfrm>
          <a:prstGeom prst="rect">
            <a:avLst/>
          </a:prstGeom>
        </p:spPr>
      </p:pic>
      <p:pic>
        <p:nvPicPr>
          <p:cNvPr id="5" name="Picture 4" descr="2Artboard 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83918"/>
            <a:ext cx="9144000" cy="1413466"/>
          </a:xfrm>
          <a:prstGeom prst="rect">
            <a:avLst/>
          </a:prstGeom>
        </p:spPr>
      </p:pic>
      <p:sp>
        <p:nvSpPr>
          <p:cNvPr id="7" name="Title 1"/>
          <p:cNvSpPr>
            <a:spLocks noGrp="1"/>
          </p:cNvSpPr>
          <p:nvPr>
            <p:ph type="title"/>
          </p:nvPr>
        </p:nvSpPr>
        <p:spPr>
          <a:xfrm>
            <a:off x="323528" y="191912"/>
            <a:ext cx="7056784" cy="554444"/>
          </a:xfrm>
        </p:spPr>
        <p:txBody>
          <a:bodyPr>
            <a:normAutofit/>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145145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9849" y="2"/>
            <a:ext cx="2594150" cy="2571748"/>
          </a:xfrm>
          <a:prstGeom prst="rect">
            <a:avLst/>
          </a:prstGeom>
        </p:spPr>
      </p:pic>
      <p:sp>
        <p:nvSpPr>
          <p:cNvPr id="3" name="Content Placeholder 2"/>
          <p:cNvSpPr>
            <a:spLocks noGrp="1"/>
          </p:cNvSpPr>
          <p:nvPr>
            <p:ph sz="half" idx="1"/>
          </p:nvPr>
        </p:nvSpPr>
        <p:spPr>
          <a:xfrm>
            <a:off x="323528" y="886799"/>
            <a:ext cx="4110608" cy="3989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86536" y="886799"/>
            <a:ext cx="4233936" cy="3989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51470"/>
            <a:ext cx="1669245" cy="835329"/>
          </a:xfrm>
          <a:prstGeom prst="rect">
            <a:avLst/>
          </a:prstGeom>
        </p:spPr>
      </p:pic>
      <p:sp>
        <p:nvSpPr>
          <p:cNvPr id="7" name="Title 1"/>
          <p:cNvSpPr>
            <a:spLocks noGrp="1"/>
          </p:cNvSpPr>
          <p:nvPr>
            <p:ph type="title"/>
          </p:nvPr>
        </p:nvSpPr>
        <p:spPr>
          <a:xfrm>
            <a:off x="323528" y="191912"/>
            <a:ext cx="7056784" cy="554444"/>
          </a:xfrm>
        </p:spPr>
        <p:txBody>
          <a:bodyPr>
            <a:normAutofit/>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294956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8A40F-91C4-4556-8C6D-FA0DFD1C79B7}" type="datetimeFigureOut">
              <a:rPr lang="en-GB" smtClean="0"/>
              <a:t>10/03/2017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58B8D7-6B93-4FCB-ABA6-7B4951C2A6B5}" type="slidenum">
              <a:rPr lang="en-GB" smtClean="0"/>
              <a:t>‹#›</a:t>
            </a:fld>
            <a:endParaRPr lang="en-GB"/>
          </a:p>
        </p:txBody>
      </p:sp>
    </p:spTree>
    <p:extLst>
      <p:ext uri="{BB962C8B-B14F-4D97-AF65-F5344CB8AC3E}">
        <p14:creationId xmlns:p14="http://schemas.microsoft.com/office/powerpoint/2010/main" val="197118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B8A40F-91C4-4556-8C6D-FA0DFD1C79B7}" type="datetimeFigureOut">
              <a:rPr lang="en-GB" smtClean="0"/>
              <a:t>10/03/2017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58B8D7-6B93-4FCB-ABA6-7B4951C2A6B5}" type="slidenum">
              <a:rPr lang="en-GB" smtClean="0"/>
              <a:t>‹#›</a:t>
            </a:fld>
            <a:endParaRPr lang="en-GB"/>
          </a:p>
        </p:txBody>
      </p:sp>
    </p:spTree>
    <p:extLst>
      <p:ext uri="{BB962C8B-B14F-4D97-AF65-F5344CB8AC3E}">
        <p14:creationId xmlns:p14="http://schemas.microsoft.com/office/powerpoint/2010/main" val="2635626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B8A40F-91C4-4556-8C6D-FA0DFD1C79B7}" type="datetimeFigureOut">
              <a:rPr lang="en-GB" smtClean="0"/>
              <a:t>10/03/2017</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58B8D7-6B93-4FCB-ABA6-7B4951C2A6B5}" type="slidenum">
              <a:rPr lang="en-GB" smtClean="0"/>
              <a:t>‹#›</a:t>
            </a:fld>
            <a:endParaRPr lang="en-GB"/>
          </a:p>
        </p:txBody>
      </p:sp>
    </p:spTree>
    <p:extLst>
      <p:ext uri="{BB962C8B-B14F-4D97-AF65-F5344CB8AC3E}">
        <p14:creationId xmlns:p14="http://schemas.microsoft.com/office/powerpoint/2010/main" val="118342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9" r:id="rId6"/>
    <p:sldLayoutId id="2147483655" r:id="rId7"/>
    <p:sldLayoutId id="2147483657" r:id="rId8"/>
  </p:sldLayoutIdLst>
  <p:txStyles>
    <p:titleStyle>
      <a:lvl1pPr algn="ctr" defTabSz="914400" rtl="0" eaLnBrk="1" latinLnBrk="0" hangingPunct="1">
        <a:spcBef>
          <a:spcPct val="0"/>
        </a:spcBef>
        <a:buNone/>
        <a:defRPr sz="4400" kern="1200">
          <a:solidFill>
            <a:srgbClr val="004A8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A8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A8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A88"/>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A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jp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jp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3.png"/><Relationship Id="rId10"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50.jpe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12.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2.xml"/><Relationship Id="rId3"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wmc.org.uk/projects/bristolapproa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11560" y="1491630"/>
            <a:ext cx="7848872" cy="29047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endParaRPr lang="en-GB" dirty="0"/>
          </a:p>
        </p:txBody>
      </p:sp>
      <p:sp>
        <p:nvSpPr>
          <p:cNvPr id="2" name="Rounded Rectangle 1"/>
          <p:cNvSpPr/>
          <p:nvPr/>
        </p:nvSpPr>
        <p:spPr>
          <a:xfrm>
            <a:off x="251520" y="267494"/>
            <a:ext cx="3456384" cy="1800200"/>
          </a:xfrm>
          <a:prstGeom prst="roundRect">
            <a:avLst/>
          </a:prstGeom>
          <a:solidFill>
            <a:srgbClr val="99BA20"/>
          </a:solidFill>
        </p:spPr>
        <p:txBody>
          <a:bodyPr vert="horz" lIns="91440" tIns="45720" rIns="91440" bIns="45720" rtlCol="0" anchor="ctr">
            <a:normAutofit/>
          </a:bodyPr>
          <a:lstStyle/>
          <a:p>
            <a:pPr algn="ctr">
              <a:spcBef>
                <a:spcPct val="0"/>
              </a:spcBef>
            </a:pPr>
            <a:r>
              <a:rPr lang="en-US" sz="6000" dirty="0" err="1" smtClean="0">
                <a:solidFill>
                  <a:schemeClr val="bg1"/>
                </a:solidFill>
                <a:latin typeface="+mj-lt"/>
                <a:ea typeface="+mj-ea"/>
                <a:cs typeface="+mj-cs"/>
              </a:rPr>
              <a:t>IoT</a:t>
            </a:r>
            <a:r>
              <a:rPr lang="en-US" sz="6000" dirty="0">
                <a:solidFill>
                  <a:schemeClr val="bg1"/>
                </a:solidFill>
                <a:latin typeface="+mj-lt"/>
                <a:ea typeface="+mj-ea"/>
                <a:cs typeface="+mj-cs"/>
              </a:rPr>
              <a:t/>
            </a:r>
            <a:br>
              <a:rPr lang="en-US" sz="6000" dirty="0">
                <a:solidFill>
                  <a:schemeClr val="bg1"/>
                </a:solidFill>
                <a:latin typeface="+mj-lt"/>
                <a:ea typeface="+mj-ea"/>
                <a:cs typeface="+mj-cs"/>
              </a:rPr>
            </a:br>
            <a:r>
              <a:rPr lang="en-US" sz="2800" dirty="0" smtClean="0">
                <a:solidFill>
                  <a:schemeClr val="bg1"/>
                </a:solidFill>
                <a:latin typeface="+mj-lt"/>
                <a:ea typeface="+mj-ea"/>
                <a:cs typeface="+mj-cs"/>
              </a:rPr>
              <a:t>Internet of Things</a:t>
            </a:r>
            <a:endParaRPr lang="en-US" sz="2800" dirty="0">
              <a:solidFill>
                <a:schemeClr val="bg1"/>
              </a:solidFill>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922827"/>
            <a:ext cx="814951" cy="1168097"/>
          </a:xfrm>
          <a:prstGeom prst="rect">
            <a:avLst/>
          </a:prstGeom>
        </p:spPr>
      </p:pic>
      <p:sp>
        <p:nvSpPr>
          <p:cNvPr id="4" name="TextBox 3"/>
          <p:cNvSpPr txBox="1"/>
          <p:nvPr/>
        </p:nvSpPr>
        <p:spPr>
          <a:xfrm>
            <a:off x="5796136" y="1167594"/>
            <a:ext cx="2927404" cy="923330"/>
          </a:xfrm>
          <a:prstGeom prst="rect">
            <a:avLst/>
          </a:prstGeom>
          <a:noFill/>
        </p:spPr>
        <p:txBody>
          <a:bodyPr wrap="none" rtlCol="0">
            <a:spAutoFit/>
          </a:bodyPr>
          <a:lstStyle/>
          <a:p>
            <a:r>
              <a:rPr lang="en-US" dirty="0" smtClean="0">
                <a:latin typeface="Yu Gothic UI Semilight" panose="020B0400000000000000" pitchFamily="34" charset="-128"/>
                <a:ea typeface="Yu Gothic UI Semilight" panose="020B0400000000000000" pitchFamily="34" charset="-128"/>
              </a:rPr>
              <a:t>Ian Pritchard</a:t>
            </a:r>
          </a:p>
          <a:p>
            <a:r>
              <a:rPr lang="en-US" dirty="0" smtClean="0">
                <a:latin typeface="Yu Gothic UI Semilight" panose="020B0400000000000000" pitchFamily="34" charset="-128"/>
                <a:ea typeface="Yu Gothic UI Semilight" panose="020B0400000000000000" pitchFamily="34" charset="-128"/>
              </a:rPr>
              <a:t>IT Service Delivery Manager</a:t>
            </a:r>
          </a:p>
          <a:p>
            <a:r>
              <a:rPr lang="en-US" dirty="0" err="1" smtClean="0">
                <a:latin typeface="Yu Gothic UI Semilight" panose="020B0400000000000000" pitchFamily="34" charset="-128"/>
                <a:ea typeface="Yu Gothic UI Semilight" panose="020B0400000000000000" pitchFamily="34" charset="-128"/>
              </a:rPr>
              <a:t>unITe</a:t>
            </a:r>
            <a:r>
              <a:rPr lang="en-US" dirty="0" smtClean="0">
                <a:latin typeface="Yu Gothic UI Semilight" panose="020B0400000000000000" pitchFamily="34" charset="-128"/>
                <a:ea typeface="Yu Gothic UI Semilight" panose="020B0400000000000000" pitchFamily="34" charset="-128"/>
              </a:rPr>
              <a:t> solutions</a:t>
            </a:r>
            <a:endParaRPr lang="en-US"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1039935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771550"/>
            <a:ext cx="6934200" cy="3139321"/>
          </a:xfrm>
          <a:prstGeom prst="rect">
            <a:avLst/>
          </a:prstGeom>
          <a:noFill/>
        </p:spPr>
        <p:txBody>
          <a:bodyPr wrap="square" rtlCol="0">
            <a:spAutoFit/>
          </a:bodyPr>
          <a:lstStyle/>
          <a:p>
            <a:r>
              <a:rPr lang="en-US" b="1" dirty="0" smtClean="0">
                <a:ea typeface="Yu Gothic UI Semilight" panose="020B0400000000000000" pitchFamily="34" charset="-128"/>
              </a:rPr>
              <a:t>Big Data - </a:t>
            </a:r>
            <a:r>
              <a:rPr lang="en-US" b="1" dirty="0" err="1">
                <a:ea typeface="Yu Gothic UI Semilight" panose="020B0400000000000000" pitchFamily="34" charset="-128"/>
              </a:rPr>
              <a:t>CityVerve</a:t>
            </a:r>
            <a:r>
              <a:rPr lang="en-US" b="1" dirty="0">
                <a:ea typeface="Yu Gothic UI Semilight" panose="020B0400000000000000" pitchFamily="34" charset="-128"/>
              </a:rPr>
              <a:t> </a:t>
            </a:r>
            <a:r>
              <a:rPr lang="en-US" b="1" dirty="0" smtClean="0">
                <a:ea typeface="Yu Gothic UI Semilight" panose="020B0400000000000000" pitchFamily="34" charset="-128"/>
              </a:rPr>
              <a:t>- Manchester…….</a:t>
            </a:r>
          </a:p>
          <a:p>
            <a:endParaRPr lang="en-US" dirty="0">
              <a:ea typeface="Yu Gothic UI Semilight" panose="020B0400000000000000" pitchFamily="34" charset="-128"/>
            </a:endParaRPr>
          </a:p>
          <a:p>
            <a:r>
              <a:rPr lang="en-US" dirty="0" smtClean="0">
                <a:ea typeface="Yu Gothic UI Semilight" panose="020B0400000000000000" pitchFamily="34" charset="-128"/>
              </a:rPr>
              <a:t>Launched in July by </a:t>
            </a:r>
            <a:r>
              <a:rPr lang="en-US" dirty="0">
                <a:ea typeface="Yu Gothic UI Semilight" panose="020B0400000000000000" pitchFamily="34" charset="-128"/>
              </a:rPr>
              <a:t>Manchester City Council </a:t>
            </a:r>
            <a:endParaRPr lang="en-US" dirty="0" smtClean="0">
              <a:ea typeface="Yu Gothic UI Semilight" panose="020B0400000000000000" pitchFamily="34" charset="-128"/>
            </a:endParaRPr>
          </a:p>
          <a:p>
            <a:r>
              <a:rPr lang="en-US" dirty="0" smtClean="0">
                <a:ea typeface="Yu Gothic UI Semilight" panose="020B0400000000000000" pitchFamily="34" charset="-128"/>
              </a:rPr>
              <a:t>To </a:t>
            </a:r>
            <a:r>
              <a:rPr lang="en-US" dirty="0">
                <a:ea typeface="Yu Gothic UI Semilight" panose="020B0400000000000000" pitchFamily="34" charset="-128"/>
              </a:rPr>
              <a:t>connect the city's health, transport, environment and services with 20 kinds of sensors. </a:t>
            </a:r>
            <a:endParaRPr lang="en-US" dirty="0" smtClean="0">
              <a:ea typeface="Yu Gothic UI Semilight" panose="020B0400000000000000" pitchFamily="34" charset="-128"/>
            </a:endParaRPr>
          </a:p>
          <a:p>
            <a:r>
              <a:rPr lang="en-US" dirty="0" smtClean="0">
                <a:ea typeface="Yu Gothic UI Semilight" panose="020B0400000000000000" pitchFamily="34" charset="-128"/>
              </a:rPr>
              <a:t>Intended to </a:t>
            </a:r>
            <a:r>
              <a:rPr lang="en-US" dirty="0">
                <a:ea typeface="Yu Gothic UI Semilight" panose="020B0400000000000000" pitchFamily="34" charset="-128"/>
              </a:rPr>
              <a:t>make city planning more </a:t>
            </a:r>
            <a:r>
              <a:rPr lang="en-US" dirty="0" smtClean="0">
                <a:ea typeface="Yu Gothic UI Semilight" panose="020B0400000000000000" pitchFamily="34" charset="-128"/>
              </a:rPr>
              <a:t>responsive</a:t>
            </a:r>
          </a:p>
          <a:p>
            <a:endParaRPr lang="en-US" dirty="0">
              <a:ea typeface="Yu Gothic UI Semilight" panose="020B0400000000000000" pitchFamily="34" charset="-128"/>
            </a:endParaRPr>
          </a:p>
          <a:p>
            <a:r>
              <a:rPr lang="en-US" b="1" dirty="0" smtClean="0">
                <a:ea typeface="Yu Gothic UI Semilight" panose="020B0400000000000000" pitchFamily="34" charset="-128"/>
              </a:rPr>
              <a:t>Smart Bus Stops </a:t>
            </a:r>
            <a:r>
              <a:rPr lang="en-US" dirty="0">
                <a:ea typeface="Yu Gothic UI Semilight" panose="020B0400000000000000" pitchFamily="34" charset="-128"/>
              </a:rPr>
              <a:t>which will be able to let drivers know when people are </a:t>
            </a:r>
            <a:r>
              <a:rPr lang="en-US" dirty="0" smtClean="0">
                <a:ea typeface="Yu Gothic UI Semilight" panose="020B0400000000000000" pitchFamily="34" charset="-128"/>
              </a:rPr>
              <a:t>waiting</a:t>
            </a:r>
          </a:p>
          <a:p>
            <a:r>
              <a:rPr lang="en-US" b="1" dirty="0" smtClean="0">
                <a:ea typeface="Yu Gothic UI Semilight" panose="020B0400000000000000" pitchFamily="34" charset="-128"/>
              </a:rPr>
              <a:t>Smart </a:t>
            </a:r>
            <a:r>
              <a:rPr lang="en-US" b="1" dirty="0">
                <a:ea typeface="Yu Gothic UI Semilight" panose="020B0400000000000000" pitchFamily="34" charset="-128"/>
              </a:rPr>
              <a:t>lighting </a:t>
            </a:r>
            <a:r>
              <a:rPr lang="en-US" dirty="0">
                <a:ea typeface="Yu Gothic UI Semilight" panose="020B0400000000000000" pitchFamily="34" charset="-128"/>
              </a:rPr>
              <a:t>that comes on when needed, so it is more efficient with using energy.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918" y="1981117"/>
            <a:ext cx="3858164" cy="1181265"/>
          </a:xfrm>
          <a:prstGeom prst="rect">
            <a:avLst/>
          </a:prstGeom>
        </p:spPr>
      </p:pic>
    </p:spTree>
    <p:extLst>
      <p:ext uri="{BB962C8B-B14F-4D97-AF65-F5344CB8AC3E}">
        <p14:creationId xmlns:p14="http://schemas.microsoft.com/office/powerpoint/2010/main" val="1373968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
                                            <p:txEl>
                                              <p:pRg st="0" end="0"/>
                                            </p:txEl>
                                          </p:spTgt>
                                        </p:tgtEl>
                                      </p:cBhvr>
                                    </p:animEffect>
                                    <p:set>
                                      <p:cBhvr>
                                        <p:cTn id="37" dur="1" fill="hold">
                                          <p:stCondLst>
                                            <p:cond delay="499"/>
                                          </p:stCondLst>
                                        </p:cTn>
                                        <p:tgtEl>
                                          <p:spTgt spid="4">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
                                            <p:txEl>
                                              <p:pRg st="2" end="2"/>
                                            </p:txEl>
                                          </p:spTgt>
                                        </p:tgtEl>
                                      </p:cBhvr>
                                    </p:animEffect>
                                    <p:set>
                                      <p:cBhvr>
                                        <p:cTn id="40" dur="1" fill="hold">
                                          <p:stCondLst>
                                            <p:cond delay="499"/>
                                          </p:stCondLst>
                                        </p:cTn>
                                        <p:tgtEl>
                                          <p:spTgt spid="4">
                                            <p:txEl>
                                              <p:pRg st="2" end="2"/>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
                                            <p:txEl>
                                              <p:pRg st="3" end="3"/>
                                            </p:txEl>
                                          </p:spTgt>
                                        </p:tgtEl>
                                      </p:cBhvr>
                                    </p:animEffect>
                                    <p:set>
                                      <p:cBhvr>
                                        <p:cTn id="43" dur="1" fill="hold">
                                          <p:stCondLst>
                                            <p:cond delay="499"/>
                                          </p:stCondLst>
                                        </p:cTn>
                                        <p:tgtEl>
                                          <p:spTgt spid="4">
                                            <p:txEl>
                                              <p:pRg st="3" end="3"/>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
                                            <p:txEl>
                                              <p:pRg st="4" end="4"/>
                                            </p:txEl>
                                          </p:spTgt>
                                        </p:tgtEl>
                                      </p:cBhvr>
                                    </p:animEffect>
                                    <p:set>
                                      <p:cBhvr>
                                        <p:cTn id="46" dur="1" fill="hold">
                                          <p:stCondLst>
                                            <p:cond delay="499"/>
                                          </p:stCondLst>
                                        </p:cTn>
                                        <p:tgtEl>
                                          <p:spTgt spid="4">
                                            <p:txEl>
                                              <p:pRg st="4" end="4"/>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
                                            <p:txEl>
                                              <p:pRg st="6" end="6"/>
                                            </p:txEl>
                                          </p:spTgt>
                                        </p:tgtEl>
                                      </p:cBhvr>
                                    </p:animEffect>
                                    <p:set>
                                      <p:cBhvr>
                                        <p:cTn id="49" dur="1" fill="hold">
                                          <p:stCondLst>
                                            <p:cond delay="499"/>
                                          </p:stCondLst>
                                        </p:cTn>
                                        <p:tgtEl>
                                          <p:spTgt spid="4">
                                            <p:txEl>
                                              <p:pRg st="6" end="6"/>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
                                            <p:txEl>
                                              <p:pRg st="7" end="7"/>
                                            </p:txEl>
                                          </p:spTgt>
                                        </p:tgtEl>
                                      </p:cBhvr>
                                    </p:animEffect>
                                    <p:set>
                                      <p:cBhvr>
                                        <p:cTn id="52" dur="1" fill="hold">
                                          <p:stCondLst>
                                            <p:cond delay="499"/>
                                          </p:stCondLst>
                                        </p:cTn>
                                        <p:tgtEl>
                                          <p:spTgt spid="4">
                                            <p:txEl>
                                              <p:pRg st="7" end="7"/>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771550"/>
            <a:ext cx="6934200" cy="2308324"/>
          </a:xfrm>
          <a:prstGeom prst="rect">
            <a:avLst/>
          </a:prstGeom>
          <a:noFill/>
        </p:spPr>
        <p:txBody>
          <a:bodyPr wrap="square" rtlCol="0">
            <a:spAutoFit/>
          </a:bodyPr>
          <a:lstStyle/>
          <a:p>
            <a:r>
              <a:rPr lang="en-US" b="1" dirty="0" smtClean="0">
                <a:ea typeface="Yu Gothic UI Semilight" panose="020B0400000000000000" pitchFamily="34" charset="-128"/>
              </a:rPr>
              <a:t>Big Data – Vehicles - Portugal…….</a:t>
            </a:r>
          </a:p>
          <a:p>
            <a:endParaRPr lang="en-US" dirty="0">
              <a:ea typeface="Yu Gothic UI Semilight" panose="020B0400000000000000" pitchFamily="34" charset="-128"/>
            </a:endParaRPr>
          </a:p>
          <a:p>
            <a:r>
              <a:rPr lang="en-US" dirty="0" smtClean="0">
                <a:ea typeface="Yu Gothic UI Semilight" panose="020B0400000000000000" pitchFamily="34" charset="-128"/>
              </a:rPr>
              <a:t>Portuguese company </a:t>
            </a:r>
            <a:r>
              <a:rPr lang="en-US" dirty="0" err="1" smtClean="0">
                <a:ea typeface="Yu Gothic UI Semilight" panose="020B0400000000000000" pitchFamily="34" charset="-128"/>
              </a:rPr>
              <a:t>Veniam</a:t>
            </a:r>
            <a:r>
              <a:rPr lang="en-US" dirty="0" smtClean="0">
                <a:ea typeface="Yu Gothic UI Semilight" panose="020B0400000000000000" pitchFamily="34" charset="-128"/>
              </a:rPr>
              <a:t> wants </a:t>
            </a:r>
            <a:r>
              <a:rPr lang="en-US" dirty="0">
                <a:ea typeface="Yu Gothic UI Semilight" panose="020B0400000000000000" pitchFamily="34" charset="-128"/>
              </a:rPr>
              <a:t>to turn all vehicles </a:t>
            </a:r>
            <a:r>
              <a:rPr lang="en-US" dirty="0" smtClean="0">
                <a:ea typeface="Yu Gothic UI Semilight" panose="020B0400000000000000" pitchFamily="34" charset="-128"/>
              </a:rPr>
              <a:t>into </a:t>
            </a:r>
            <a:r>
              <a:rPr lang="en-US" dirty="0" err="1" smtClean="0">
                <a:ea typeface="Yu Gothic UI Semilight" panose="020B0400000000000000" pitchFamily="34" charset="-128"/>
              </a:rPr>
              <a:t>wi-fi</a:t>
            </a:r>
            <a:r>
              <a:rPr lang="en-US" dirty="0" smtClean="0">
                <a:ea typeface="Yu Gothic UI Semilight" panose="020B0400000000000000" pitchFamily="34" charset="-128"/>
              </a:rPr>
              <a:t> hotspots </a:t>
            </a:r>
            <a:r>
              <a:rPr lang="en-US" dirty="0">
                <a:ea typeface="Yu Gothic UI Semilight" panose="020B0400000000000000" pitchFamily="34" charset="-128"/>
              </a:rPr>
              <a:t>using mesh networks. </a:t>
            </a:r>
            <a:endParaRPr lang="en-US" dirty="0" smtClean="0">
              <a:ea typeface="Yu Gothic UI Semilight" panose="020B0400000000000000" pitchFamily="34" charset="-128"/>
            </a:endParaRPr>
          </a:p>
          <a:p>
            <a:endParaRPr lang="en-US" dirty="0">
              <a:ea typeface="Yu Gothic UI Semilight" panose="020B0400000000000000" pitchFamily="34" charset="-128"/>
            </a:endParaRPr>
          </a:p>
          <a:p>
            <a:r>
              <a:rPr lang="en-US" dirty="0" smtClean="0">
                <a:ea typeface="Yu Gothic UI Semilight" panose="020B0400000000000000" pitchFamily="34" charset="-128"/>
              </a:rPr>
              <a:t>Porto </a:t>
            </a:r>
            <a:r>
              <a:rPr lang="en-US" dirty="0">
                <a:ea typeface="Yu Gothic UI Semilight" panose="020B0400000000000000" pitchFamily="34" charset="-128"/>
              </a:rPr>
              <a:t>is the first city to trial this "internet of moving </a:t>
            </a:r>
            <a:r>
              <a:rPr lang="en-US" dirty="0" smtClean="0">
                <a:ea typeface="Yu Gothic UI Semilight" panose="020B0400000000000000" pitchFamily="34" charset="-128"/>
              </a:rPr>
              <a:t>things“</a:t>
            </a:r>
          </a:p>
          <a:p>
            <a:endParaRPr lang="en-US" dirty="0">
              <a:ea typeface="Yu Gothic UI Semilight" panose="020B0400000000000000" pitchFamily="34" charset="-128"/>
            </a:endParaRPr>
          </a:p>
          <a:p>
            <a:r>
              <a:rPr lang="en-US" dirty="0" smtClean="0">
                <a:ea typeface="Yu Gothic UI Semilight" panose="020B0400000000000000" pitchFamily="34" charset="-128"/>
              </a:rPr>
              <a:t>Proposed for Bin </a:t>
            </a:r>
            <a:r>
              <a:rPr lang="en-US" dirty="0">
                <a:ea typeface="Yu Gothic UI Semilight" panose="020B0400000000000000" pitchFamily="34" charset="-128"/>
              </a:rPr>
              <a:t>lorries and buses </a:t>
            </a:r>
            <a:r>
              <a:rPr lang="en-US" dirty="0" smtClean="0">
                <a:ea typeface="Yu Gothic UI Semilight" panose="020B0400000000000000" pitchFamily="34" charset="-128"/>
              </a:rPr>
              <a:t>to be broadcasting </a:t>
            </a:r>
            <a:r>
              <a:rPr lang="en-US" dirty="0">
                <a:ea typeface="Yu Gothic UI Semilight" panose="020B0400000000000000" pitchFamily="34" charset="-128"/>
              </a:rPr>
              <a:t>Wi-Fi.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492" y="771550"/>
            <a:ext cx="3877216" cy="3143689"/>
          </a:xfrm>
          <a:prstGeom prst="rect">
            <a:avLst/>
          </a:prstGeom>
        </p:spPr>
      </p:pic>
    </p:spTree>
    <p:extLst>
      <p:ext uri="{BB962C8B-B14F-4D97-AF65-F5344CB8AC3E}">
        <p14:creationId xmlns:p14="http://schemas.microsoft.com/office/powerpoint/2010/main" val="1932178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xEl>
                                              <p:pRg st="0" end="0"/>
                                            </p:txEl>
                                          </p:spTgt>
                                        </p:tgtEl>
                                      </p:cBhvr>
                                    </p:animEffect>
                                    <p:set>
                                      <p:cBhvr>
                                        <p:cTn id="27" dur="1" fill="hold">
                                          <p:stCondLst>
                                            <p:cond delay="499"/>
                                          </p:stCondLst>
                                        </p:cTn>
                                        <p:tgtEl>
                                          <p:spTgt spid="4">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
                                            <p:txEl>
                                              <p:pRg st="2" end="2"/>
                                            </p:txEl>
                                          </p:spTgt>
                                        </p:tgtEl>
                                      </p:cBhvr>
                                    </p:animEffect>
                                    <p:set>
                                      <p:cBhvr>
                                        <p:cTn id="30" dur="1" fill="hold">
                                          <p:stCondLst>
                                            <p:cond delay="499"/>
                                          </p:stCondLst>
                                        </p:cTn>
                                        <p:tgtEl>
                                          <p:spTgt spid="4">
                                            <p:txEl>
                                              <p:pRg st="2" end="2"/>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
                                            <p:txEl>
                                              <p:pRg st="4" end="4"/>
                                            </p:txEl>
                                          </p:spTgt>
                                        </p:tgtEl>
                                      </p:cBhvr>
                                    </p:animEffect>
                                    <p:set>
                                      <p:cBhvr>
                                        <p:cTn id="33" dur="1" fill="hold">
                                          <p:stCondLst>
                                            <p:cond delay="499"/>
                                          </p:stCondLst>
                                        </p:cTn>
                                        <p:tgtEl>
                                          <p:spTgt spid="4">
                                            <p:txEl>
                                              <p:pRg st="4" end="4"/>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4">
                                            <p:txEl>
                                              <p:pRg st="6" end="6"/>
                                            </p:txEl>
                                          </p:spTgt>
                                        </p:tgtEl>
                                      </p:cBhvr>
                                    </p:animEffect>
                                    <p:set>
                                      <p:cBhvr>
                                        <p:cTn id="36" dur="1" fill="hold">
                                          <p:stCondLst>
                                            <p:cond delay="499"/>
                                          </p:stCondLst>
                                        </p:cTn>
                                        <p:tgtEl>
                                          <p:spTgt spid="4">
                                            <p:txEl>
                                              <p:pRg st="6" end="6"/>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771550"/>
            <a:ext cx="6934200" cy="2031325"/>
          </a:xfrm>
          <a:prstGeom prst="rect">
            <a:avLst/>
          </a:prstGeom>
          <a:noFill/>
        </p:spPr>
        <p:txBody>
          <a:bodyPr wrap="square" rtlCol="0">
            <a:spAutoFit/>
          </a:bodyPr>
          <a:lstStyle/>
          <a:p>
            <a:r>
              <a:rPr lang="en-US" b="1" dirty="0" smtClean="0">
                <a:latin typeface="Yu Gothic UI Semilight" panose="020B0400000000000000" pitchFamily="34" charset="-128"/>
                <a:ea typeface="Yu Gothic UI Semilight" panose="020B0400000000000000" pitchFamily="34" charset="-128"/>
              </a:rPr>
              <a:t>Big Data – Waste - Finland…….</a:t>
            </a:r>
          </a:p>
          <a:p>
            <a:endParaRPr lang="en-US" dirty="0">
              <a:latin typeface="Yu Gothic UI Semilight" panose="020B0400000000000000" pitchFamily="34" charset="-128"/>
              <a:ea typeface="Yu Gothic UI Semilight" panose="020B0400000000000000" pitchFamily="34" charset="-128"/>
            </a:endParaRPr>
          </a:p>
          <a:p>
            <a:r>
              <a:rPr lang="en-US" dirty="0" smtClean="0">
                <a:latin typeface="Yu Gothic UI Semilight" panose="020B0400000000000000" pitchFamily="34" charset="-128"/>
                <a:ea typeface="Yu Gothic UI Semilight" panose="020B0400000000000000" pitchFamily="34" charset="-128"/>
              </a:rPr>
              <a:t>Helping </a:t>
            </a:r>
            <a:r>
              <a:rPr lang="en-US" dirty="0">
                <a:latin typeface="Yu Gothic UI Semilight" panose="020B0400000000000000" pitchFamily="34" charset="-128"/>
                <a:ea typeface="Yu Gothic UI Semilight" panose="020B0400000000000000" pitchFamily="34" charset="-128"/>
              </a:rPr>
              <a:t>waste and recycling companies operate more </a:t>
            </a:r>
            <a:r>
              <a:rPr lang="en-US" dirty="0" smtClean="0">
                <a:latin typeface="Yu Gothic UI Semilight" panose="020B0400000000000000" pitchFamily="34" charset="-128"/>
                <a:ea typeface="Yu Gothic UI Semilight" panose="020B0400000000000000" pitchFamily="34" charset="-128"/>
              </a:rPr>
              <a:t>efficiently</a:t>
            </a:r>
          </a:p>
          <a:p>
            <a:endParaRPr lang="en-US" dirty="0">
              <a:latin typeface="Yu Gothic UI Semilight" panose="020B0400000000000000" pitchFamily="34" charset="-128"/>
              <a:ea typeface="Yu Gothic UI Semilight" panose="020B0400000000000000" pitchFamily="34" charset="-128"/>
            </a:endParaRPr>
          </a:p>
          <a:p>
            <a:r>
              <a:rPr lang="en-US" dirty="0" smtClean="0">
                <a:latin typeface="Yu Gothic UI Semilight" panose="020B0400000000000000" pitchFamily="34" charset="-128"/>
                <a:ea typeface="Yu Gothic UI Semilight" panose="020B0400000000000000" pitchFamily="34" charset="-128"/>
              </a:rPr>
              <a:t>Finnish startup Enevo’s </a:t>
            </a:r>
            <a:r>
              <a:rPr lang="en-US" dirty="0">
                <a:latin typeface="Yu Gothic UI Semilight" panose="020B0400000000000000" pitchFamily="34" charset="-128"/>
                <a:ea typeface="Yu Gothic UI Semilight" panose="020B0400000000000000" pitchFamily="34" charset="-128"/>
              </a:rPr>
              <a:t>sensors can tell when a bin is full and then plan a route for the collection lorries that takes traffic into account.</a:t>
            </a:r>
          </a:p>
          <a:p>
            <a:endParaRPr lang="en-US" dirty="0" smtClean="0">
              <a:latin typeface="Yu Gothic UI Semilight" panose="020B0400000000000000" pitchFamily="34" charset="-128"/>
              <a:ea typeface="Yu Gothic UI Semilight" panose="020B0400000000000000"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384" y="803548"/>
            <a:ext cx="3574217" cy="33279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758" y="602320"/>
            <a:ext cx="3328795" cy="3297685"/>
          </a:xfrm>
          <a:prstGeom prst="rect">
            <a:avLst/>
          </a:prstGeom>
        </p:spPr>
      </p:pic>
    </p:spTree>
    <p:extLst>
      <p:ext uri="{BB962C8B-B14F-4D97-AF65-F5344CB8AC3E}">
        <p14:creationId xmlns:p14="http://schemas.microsoft.com/office/powerpoint/2010/main" val="1703319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555526"/>
            <a:ext cx="7389440" cy="3139321"/>
          </a:xfrm>
          <a:prstGeom prst="rect">
            <a:avLst/>
          </a:prstGeom>
          <a:noFill/>
        </p:spPr>
        <p:txBody>
          <a:bodyPr wrap="square" rtlCol="0">
            <a:spAutoFit/>
          </a:bodyPr>
          <a:lstStyle/>
          <a:p>
            <a:r>
              <a:rPr lang="en-US" b="1" dirty="0" smtClean="0">
                <a:ea typeface="Yu Gothic UI Semilight" panose="020B0400000000000000" pitchFamily="34" charset="-128"/>
              </a:rPr>
              <a:t>Big Data – Parking - Barcelona…….</a:t>
            </a:r>
          </a:p>
          <a:p>
            <a:endParaRPr lang="en-US" dirty="0">
              <a:ea typeface="Yu Gothic UI Semilight" panose="020B0400000000000000" pitchFamily="34" charset="-128"/>
            </a:endParaRPr>
          </a:p>
          <a:p>
            <a:r>
              <a:rPr lang="en-US" dirty="0" smtClean="0">
                <a:ea typeface="Yu Gothic UI Semilight" panose="020B0400000000000000" pitchFamily="34" charset="-128"/>
              </a:rPr>
              <a:t>Barcelona-based </a:t>
            </a:r>
            <a:r>
              <a:rPr lang="en-US" dirty="0" err="1" smtClean="0">
                <a:ea typeface="Yu Gothic UI Semilight" panose="020B0400000000000000" pitchFamily="34" charset="-128"/>
              </a:rPr>
              <a:t>Urbiotica</a:t>
            </a:r>
            <a:r>
              <a:rPr lang="en-US" dirty="0">
                <a:ea typeface="Yu Gothic UI Semilight" panose="020B0400000000000000" pitchFamily="34" charset="-128"/>
              </a:rPr>
              <a:t> is using sensors to change cities' parking</a:t>
            </a:r>
            <a:r>
              <a:rPr lang="en-US" dirty="0" smtClean="0">
                <a:ea typeface="Yu Gothic UI Semilight" panose="020B0400000000000000" pitchFamily="34" charset="-128"/>
              </a:rPr>
              <a:t>.</a:t>
            </a:r>
          </a:p>
          <a:p>
            <a:endParaRPr lang="en-US" dirty="0">
              <a:ea typeface="Yu Gothic UI Semilight" panose="020B0400000000000000" pitchFamily="34" charset="-128"/>
            </a:endParaRPr>
          </a:p>
          <a:p>
            <a:r>
              <a:rPr lang="en-US" dirty="0">
                <a:ea typeface="Yu Gothic UI Semilight" panose="020B0400000000000000" pitchFamily="34" charset="-128"/>
              </a:rPr>
              <a:t>W</a:t>
            </a:r>
            <a:r>
              <a:rPr lang="en-US" dirty="0" smtClean="0">
                <a:ea typeface="Yu Gothic UI Semilight" panose="020B0400000000000000" pitchFamily="34" charset="-128"/>
              </a:rPr>
              <a:t>ireless </a:t>
            </a:r>
            <a:r>
              <a:rPr lang="en-US" dirty="0">
                <a:ea typeface="Yu Gothic UI Semilight" panose="020B0400000000000000" pitchFamily="34" charset="-128"/>
              </a:rPr>
              <a:t>sensors provide real-time data on </a:t>
            </a:r>
            <a:r>
              <a:rPr lang="en-US" dirty="0" smtClean="0">
                <a:ea typeface="Yu Gothic UI Semilight" panose="020B0400000000000000" pitchFamily="34" charset="-128"/>
              </a:rPr>
              <a:t>traffic</a:t>
            </a:r>
          </a:p>
          <a:p>
            <a:endParaRPr lang="en-US" dirty="0" smtClean="0">
              <a:ea typeface="Yu Gothic UI Semilight" panose="020B0400000000000000" pitchFamily="34" charset="-128"/>
            </a:endParaRPr>
          </a:p>
          <a:p>
            <a:r>
              <a:rPr lang="en-US" dirty="0" smtClean="0">
                <a:ea typeface="Yu Gothic UI Semilight" panose="020B0400000000000000" pitchFamily="34" charset="-128"/>
              </a:rPr>
              <a:t>Measures traffic</a:t>
            </a:r>
            <a:r>
              <a:rPr lang="en-US" dirty="0">
                <a:ea typeface="Yu Gothic UI Semilight" panose="020B0400000000000000" pitchFamily="34" charset="-128"/>
              </a:rPr>
              <a:t>, air quality, noise pollution, humidity and </a:t>
            </a:r>
            <a:r>
              <a:rPr lang="en-US" dirty="0" smtClean="0">
                <a:ea typeface="Yu Gothic UI Semilight" panose="020B0400000000000000" pitchFamily="34" charset="-128"/>
              </a:rPr>
              <a:t>temperature</a:t>
            </a:r>
          </a:p>
          <a:p>
            <a:endParaRPr lang="en-US" dirty="0">
              <a:ea typeface="Yu Gothic UI Semilight" panose="020B0400000000000000" pitchFamily="34" charset="-128"/>
            </a:endParaRPr>
          </a:p>
          <a:p>
            <a:r>
              <a:rPr lang="en-US" dirty="0" smtClean="0">
                <a:ea typeface="Yu Gothic UI Semilight" panose="020B0400000000000000" pitchFamily="34" charset="-128"/>
              </a:rPr>
              <a:t>Smartphone App available to see free parking spaces, </a:t>
            </a:r>
            <a:r>
              <a:rPr lang="en-US" dirty="0" err="1" smtClean="0">
                <a:ea typeface="Yu Gothic UI Semilight" panose="020B0400000000000000" pitchFamily="34" charset="-128"/>
              </a:rPr>
              <a:t>etc</a:t>
            </a:r>
            <a:endParaRPr lang="en-US" dirty="0">
              <a:ea typeface="Yu Gothic UI Semilight" panose="020B0400000000000000" pitchFamily="34" charset="-128"/>
            </a:endParaRPr>
          </a:p>
          <a:p>
            <a:endParaRPr lang="en-US" dirty="0">
              <a:ea typeface="Yu Gothic UI Semilight" panose="020B0400000000000000" pitchFamily="34" charset="-128"/>
            </a:endParaRPr>
          </a:p>
          <a:p>
            <a:r>
              <a:rPr lang="en-US" dirty="0" smtClean="0">
                <a:ea typeface="Yu Gothic UI Semilight" panose="020B0400000000000000" pitchFamily="34" charset="-128"/>
              </a:rPr>
              <a:t>Helped </a:t>
            </a:r>
            <a:r>
              <a:rPr lang="en-US" dirty="0">
                <a:ea typeface="Yu Gothic UI Semilight" panose="020B0400000000000000" pitchFamily="34" charset="-128"/>
              </a:rPr>
              <a:t>reduce congestion by ten per cent in </a:t>
            </a:r>
            <a:r>
              <a:rPr lang="en-US" dirty="0" smtClean="0">
                <a:ea typeface="Yu Gothic UI Semilight" panose="020B0400000000000000" pitchFamily="34" charset="-128"/>
              </a:rPr>
              <a:t>Nice, France</a:t>
            </a:r>
            <a:endParaRPr lang="en-US" dirty="0">
              <a:ea typeface="Yu Gothic UI Semilight" panose="020B0400000000000000"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39502"/>
            <a:ext cx="3754164" cy="3939902"/>
          </a:xfrm>
          <a:prstGeom prst="rect">
            <a:avLst/>
          </a:prstGeom>
        </p:spPr>
      </p:pic>
    </p:spTree>
    <p:extLst>
      <p:ext uri="{BB962C8B-B14F-4D97-AF65-F5344CB8AC3E}">
        <p14:creationId xmlns:p14="http://schemas.microsoft.com/office/powerpoint/2010/main" val="19897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
                                            <p:txEl>
                                              <p:pRg st="0" end="0"/>
                                            </p:txEl>
                                          </p:spTgt>
                                        </p:tgtEl>
                                      </p:cBhvr>
                                    </p:animEffect>
                                    <p:set>
                                      <p:cBhvr>
                                        <p:cTn id="37" dur="1" fill="hold">
                                          <p:stCondLst>
                                            <p:cond delay="499"/>
                                          </p:stCondLst>
                                        </p:cTn>
                                        <p:tgtEl>
                                          <p:spTgt spid="4">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
                                            <p:txEl>
                                              <p:pRg st="2" end="2"/>
                                            </p:txEl>
                                          </p:spTgt>
                                        </p:tgtEl>
                                      </p:cBhvr>
                                    </p:animEffect>
                                    <p:set>
                                      <p:cBhvr>
                                        <p:cTn id="40" dur="1" fill="hold">
                                          <p:stCondLst>
                                            <p:cond delay="499"/>
                                          </p:stCondLst>
                                        </p:cTn>
                                        <p:tgtEl>
                                          <p:spTgt spid="4">
                                            <p:txEl>
                                              <p:pRg st="2" end="2"/>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
                                            <p:txEl>
                                              <p:pRg st="4" end="4"/>
                                            </p:txEl>
                                          </p:spTgt>
                                        </p:tgtEl>
                                      </p:cBhvr>
                                    </p:animEffect>
                                    <p:set>
                                      <p:cBhvr>
                                        <p:cTn id="43" dur="1" fill="hold">
                                          <p:stCondLst>
                                            <p:cond delay="499"/>
                                          </p:stCondLst>
                                        </p:cTn>
                                        <p:tgtEl>
                                          <p:spTgt spid="4">
                                            <p:txEl>
                                              <p:pRg st="4" end="4"/>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
                                            <p:txEl>
                                              <p:pRg st="6" end="6"/>
                                            </p:txEl>
                                          </p:spTgt>
                                        </p:tgtEl>
                                      </p:cBhvr>
                                    </p:animEffect>
                                    <p:set>
                                      <p:cBhvr>
                                        <p:cTn id="46" dur="1" fill="hold">
                                          <p:stCondLst>
                                            <p:cond delay="499"/>
                                          </p:stCondLst>
                                        </p:cTn>
                                        <p:tgtEl>
                                          <p:spTgt spid="4">
                                            <p:txEl>
                                              <p:pRg st="6" end="6"/>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
                                            <p:txEl>
                                              <p:pRg st="8" end="8"/>
                                            </p:txEl>
                                          </p:spTgt>
                                        </p:tgtEl>
                                      </p:cBhvr>
                                    </p:animEffect>
                                    <p:set>
                                      <p:cBhvr>
                                        <p:cTn id="49" dur="1" fill="hold">
                                          <p:stCondLst>
                                            <p:cond delay="499"/>
                                          </p:stCondLst>
                                        </p:cTn>
                                        <p:tgtEl>
                                          <p:spTgt spid="4">
                                            <p:txEl>
                                              <p:pRg st="8" end="8"/>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
                                            <p:txEl>
                                              <p:pRg st="10" end="10"/>
                                            </p:txEl>
                                          </p:spTgt>
                                        </p:tgtEl>
                                      </p:cBhvr>
                                    </p:animEffect>
                                    <p:set>
                                      <p:cBhvr>
                                        <p:cTn id="52" dur="1" fill="hold">
                                          <p:stCondLst>
                                            <p:cond delay="499"/>
                                          </p:stCondLst>
                                        </p:cTn>
                                        <p:tgtEl>
                                          <p:spTgt spid="4">
                                            <p:txEl>
                                              <p:pRg st="10" end="1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95590"/>
            <a:ext cx="6934200" cy="2862322"/>
          </a:xfrm>
          <a:prstGeom prst="rect">
            <a:avLst/>
          </a:prstGeom>
          <a:noFill/>
        </p:spPr>
        <p:txBody>
          <a:bodyPr wrap="square" rtlCol="0">
            <a:spAutoFit/>
          </a:bodyPr>
          <a:lstStyle/>
          <a:p>
            <a:r>
              <a:rPr lang="en-US" b="1" dirty="0" smtClean="0">
                <a:ea typeface="Yu Gothic UI Semilight" panose="020B0400000000000000" pitchFamily="34" charset="-128"/>
              </a:rPr>
              <a:t>Big Data – Bristol – Citizen Sensing……. </a:t>
            </a:r>
          </a:p>
          <a:p>
            <a:endParaRPr lang="en-US" b="1" dirty="0" smtClean="0">
              <a:ea typeface="Yu Gothic UI Semilight" panose="020B0400000000000000" pitchFamily="34" charset="-128"/>
            </a:endParaRPr>
          </a:p>
          <a:p>
            <a:r>
              <a:rPr lang="en-US" dirty="0" smtClean="0">
                <a:ea typeface="Yu Gothic UI Semilight" panose="020B0400000000000000" pitchFamily="34" charset="-128"/>
              </a:rPr>
              <a:t>Bristol </a:t>
            </a:r>
            <a:r>
              <a:rPr lang="en-US" dirty="0">
                <a:ea typeface="Yu Gothic UI Semilight" panose="020B0400000000000000" pitchFamily="34" charset="-128"/>
              </a:rPr>
              <a:t>Approach is a </a:t>
            </a:r>
            <a:r>
              <a:rPr lang="en-US" dirty="0" smtClean="0">
                <a:ea typeface="Yu Gothic UI Semilight" panose="020B0400000000000000" pitchFamily="34" charset="-128"/>
              </a:rPr>
              <a:t>community driven guide </a:t>
            </a:r>
            <a:r>
              <a:rPr lang="en-US" dirty="0">
                <a:ea typeface="Yu Gothic UI Semilight" panose="020B0400000000000000" pitchFamily="34" charset="-128"/>
              </a:rPr>
              <a:t>to delivering projects that use sensor technologies. </a:t>
            </a:r>
            <a:endParaRPr lang="en-US" dirty="0" smtClean="0">
              <a:ea typeface="Yu Gothic UI Semilight" panose="020B0400000000000000" pitchFamily="34" charset="-128"/>
            </a:endParaRPr>
          </a:p>
          <a:p>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Tracking </a:t>
            </a:r>
            <a:r>
              <a:rPr lang="en-US" dirty="0">
                <a:ea typeface="Yu Gothic UI Semilight" panose="020B0400000000000000" pitchFamily="34" charset="-128"/>
              </a:rPr>
              <a:t>footfall on run-down streets to help shops tailor their services</a:t>
            </a:r>
            <a:r>
              <a:rPr lang="en-US" dirty="0" smtClean="0">
                <a:ea typeface="Yu Gothic UI Semilight" panose="020B0400000000000000" pitchFamily="34" charset="-128"/>
              </a:rPr>
              <a:t>.</a:t>
            </a: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Monitor </a:t>
            </a:r>
            <a:r>
              <a:rPr lang="en-US" dirty="0">
                <a:ea typeface="Yu Gothic UI Semilight" panose="020B0400000000000000" pitchFamily="34" charset="-128"/>
              </a:rPr>
              <a:t>radiation levels in the </a:t>
            </a:r>
            <a:r>
              <a:rPr lang="en-US" dirty="0" smtClean="0">
                <a:ea typeface="Yu Gothic UI Semilight" panose="020B0400000000000000" pitchFamily="34" charset="-128"/>
              </a:rPr>
              <a:t>environment</a:t>
            </a:r>
          </a:p>
          <a:p>
            <a:pPr marL="285750" indent="-285750">
              <a:buFont typeface="Arial" panose="020B0604020202020204" pitchFamily="34" charset="0"/>
              <a:buChar char="•"/>
            </a:pPr>
            <a:r>
              <a:rPr lang="en-US" dirty="0">
                <a:ea typeface="Yu Gothic UI Semilight" panose="020B0400000000000000" pitchFamily="34" charset="-128"/>
              </a:rPr>
              <a:t>Using applications that augment a mobile phone</a:t>
            </a:r>
          </a:p>
          <a:p>
            <a:pPr marL="285750" indent="-285750">
              <a:buFont typeface="Arial" panose="020B0604020202020204" pitchFamily="34" charset="0"/>
              <a:buChar char="•"/>
            </a:pPr>
            <a:r>
              <a:rPr lang="en-US" dirty="0">
                <a:ea typeface="Yu Gothic UI Semilight" panose="020B0400000000000000" pitchFamily="34" charset="-128"/>
              </a:rPr>
              <a:t>The ‘</a:t>
            </a:r>
            <a:r>
              <a:rPr lang="en-US" dirty="0" err="1">
                <a:ea typeface="Yu Gothic UI Semilight" panose="020B0400000000000000" pitchFamily="34" charset="-128"/>
              </a:rPr>
              <a:t>Dampbusters</a:t>
            </a:r>
            <a:r>
              <a:rPr lang="en-US" dirty="0">
                <a:ea typeface="Yu Gothic UI Semilight" panose="020B0400000000000000" pitchFamily="34" charset="-128"/>
              </a:rPr>
              <a:t>’ project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02986">
            <a:off x="6821273" y="2876778"/>
            <a:ext cx="1224136" cy="1002468"/>
          </a:xfrm>
          <a:prstGeom prst="rect">
            <a:avLst/>
          </a:prstGeom>
        </p:spPr>
      </p:pic>
    </p:spTree>
    <p:extLst>
      <p:ext uri="{BB962C8B-B14F-4D97-AF65-F5344CB8AC3E}">
        <p14:creationId xmlns:p14="http://schemas.microsoft.com/office/powerpoint/2010/main" val="4193790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95590"/>
            <a:ext cx="6934200" cy="2585323"/>
          </a:xfrm>
          <a:prstGeom prst="rect">
            <a:avLst/>
          </a:prstGeom>
          <a:noFill/>
        </p:spPr>
        <p:txBody>
          <a:bodyPr wrap="square" rtlCol="0">
            <a:spAutoFit/>
          </a:bodyPr>
          <a:lstStyle/>
          <a:p>
            <a:r>
              <a:rPr lang="en-US" b="1" dirty="0" smtClean="0">
                <a:ea typeface="Yu Gothic UI Semilight" panose="020B0400000000000000" pitchFamily="34" charset="-128"/>
              </a:rPr>
              <a:t>Big Data – Oxford – Water Levels……. </a:t>
            </a:r>
          </a:p>
          <a:p>
            <a:endParaRPr lang="en-US" dirty="0">
              <a:ea typeface="Yu Gothic UI Semilight" panose="020B0400000000000000" pitchFamily="34" charset="-128"/>
            </a:endParaRPr>
          </a:p>
          <a:p>
            <a:r>
              <a:rPr lang="en-US" dirty="0" smtClean="0">
                <a:ea typeface="Yu Gothic UI Semilight" panose="020B0400000000000000" pitchFamily="34" charset="-128"/>
              </a:rPr>
              <a:t>Flood </a:t>
            </a:r>
            <a:r>
              <a:rPr lang="en-US" dirty="0">
                <a:ea typeface="Yu Gothic UI Semilight" panose="020B0400000000000000" pitchFamily="34" charset="-128"/>
              </a:rPr>
              <a:t>Network has developed sensors in Oxford to collect real-time data on water levels. </a:t>
            </a:r>
            <a:endParaRPr lang="en-US" dirty="0" smtClean="0">
              <a:ea typeface="Yu Gothic UI Semilight" panose="020B0400000000000000" pitchFamily="34" charset="-128"/>
            </a:endParaRPr>
          </a:p>
          <a:p>
            <a:endParaRPr lang="en-US" dirty="0">
              <a:ea typeface="Yu Gothic UI Semilight" panose="020B0400000000000000" pitchFamily="34" charset="-128"/>
            </a:endParaRPr>
          </a:p>
          <a:p>
            <a:r>
              <a:rPr lang="en-US" dirty="0" smtClean="0">
                <a:ea typeface="Yu Gothic UI Semilight" panose="020B0400000000000000" pitchFamily="34" charset="-128"/>
              </a:rPr>
              <a:t>Works with </a:t>
            </a:r>
            <a:r>
              <a:rPr lang="en-US" dirty="0">
                <a:ea typeface="Yu Gothic UI Semilight" panose="020B0400000000000000" pitchFamily="34" charset="-128"/>
              </a:rPr>
              <a:t>Environment Agency data to map where there is a risk of </a:t>
            </a:r>
            <a:r>
              <a:rPr lang="en-US" dirty="0" smtClean="0">
                <a:ea typeface="Yu Gothic UI Semilight" panose="020B0400000000000000" pitchFamily="34" charset="-128"/>
              </a:rPr>
              <a:t>flooding</a:t>
            </a:r>
          </a:p>
          <a:p>
            <a:endParaRPr lang="en-US" dirty="0" smtClean="0">
              <a:ea typeface="Yu Gothic UI Semilight" panose="020B0400000000000000" pitchFamily="34" charset="-128"/>
            </a:endParaRPr>
          </a:p>
          <a:p>
            <a:r>
              <a:rPr lang="en-US" dirty="0">
                <a:ea typeface="Yu Gothic UI Semilight" panose="020B0400000000000000" pitchFamily="34" charset="-128"/>
              </a:rPr>
              <a:t>R</a:t>
            </a:r>
            <a:r>
              <a:rPr lang="en-US" dirty="0" smtClean="0">
                <a:ea typeface="Yu Gothic UI Semilight" panose="020B0400000000000000" pitchFamily="34" charset="-128"/>
              </a:rPr>
              <a:t>olling </a:t>
            </a:r>
            <a:r>
              <a:rPr lang="en-US" dirty="0">
                <a:ea typeface="Yu Gothic UI Semilight" panose="020B0400000000000000" pitchFamily="34" charset="-128"/>
              </a:rPr>
              <a:t>out across the UK.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64" y="898139"/>
            <a:ext cx="6653542" cy="3024337"/>
          </a:xfrm>
          <a:prstGeom prst="rect">
            <a:avLst/>
          </a:prstGeom>
        </p:spPr>
      </p:pic>
    </p:spTree>
    <p:extLst>
      <p:ext uri="{BB962C8B-B14F-4D97-AF65-F5344CB8AC3E}">
        <p14:creationId xmlns:p14="http://schemas.microsoft.com/office/powerpoint/2010/main" val="2884411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xit" presetSubtype="0" fill="hold" grpId="1" nodeType="withEffect">
                                  <p:stCondLst>
                                    <p:cond delay="0"/>
                                  </p:stCondLst>
                                  <p:childTnLst>
                                    <p:animEffect transition="out" filter="fade">
                                      <p:cBhvr>
                                        <p:cTn id="31" dur="1000"/>
                                        <p:tgtEl>
                                          <p:spTgt spid="4">
                                            <p:txEl>
                                              <p:pRg st="0" end="0"/>
                                            </p:txEl>
                                          </p:spTgt>
                                        </p:tgtEl>
                                      </p:cBhvr>
                                    </p:animEffect>
                                    <p:anim calcmode="lin" valueType="num">
                                      <p:cBhvr>
                                        <p:cTn id="32"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p:tgtEl>
                                          <p:spTgt spid="4">
                                            <p:txEl>
                                              <p:pRg st="0" end="0"/>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4">
                                            <p:txEl>
                                              <p:pRg st="0" end="0"/>
                                            </p:txEl>
                                          </p:spTgt>
                                        </p:tgtEl>
                                        <p:attrNameLst>
                                          <p:attrName>style.visibility</p:attrName>
                                        </p:attrNameLst>
                                      </p:cBhvr>
                                      <p:to>
                                        <p:strVal val="hidden"/>
                                      </p:to>
                                    </p:set>
                                  </p:childTnLst>
                                </p:cTn>
                              </p:par>
                              <p:par>
                                <p:cTn id="35" presetID="42" presetClass="exit" presetSubtype="0" fill="hold" grpId="1" nodeType="withEffect">
                                  <p:stCondLst>
                                    <p:cond delay="0"/>
                                  </p:stCondLst>
                                  <p:childTnLst>
                                    <p:animEffect transition="out" filter="fade">
                                      <p:cBhvr>
                                        <p:cTn id="36" dur="1000"/>
                                        <p:tgtEl>
                                          <p:spTgt spid="4">
                                            <p:txEl>
                                              <p:pRg st="2" end="2"/>
                                            </p:txEl>
                                          </p:spTgt>
                                        </p:tgtEl>
                                      </p:cBhvr>
                                    </p:animEffect>
                                    <p:anim calcmode="lin" valueType="num">
                                      <p:cBhvr>
                                        <p:cTn id="37" dur="1000"/>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p:tgtEl>
                                          <p:spTgt spid="4">
                                            <p:txEl>
                                              <p:pRg st="2" end="2"/>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4">
                                            <p:txEl>
                                              <p:pRg st="2" end="2"/>
                                            </p:txEl>
                                          </p:spTgt>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4">
                                            <p:txEl>
                                              <p:pRg st="4" end="4"/>
                                            </p:txEl>
                                          </p:spTgt>
                                        </p:tgtEl>
                                      </p:cBhvr>
                                    </p:animEffect>
                                    <p:anim calcmode="lin" valueType="num">
                                      <p:cBhvr>
                                        <p:cTn id="42" dur="1000"/>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p:tgtEl>
                                          <p:spTgt spid="4">
                                            <p:txEl>
                                              <p:pRg st="4" end="4"/>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4">
                                            <p:txEl>
                                              <p:pRg st="4" end="4"/>
                                            </p:txEl>
                                          </p:spTgt>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4">
                                            <p:txEl>
                                              <p:pRg st="6" end="6"/>
                                            </p:txEl>
                                          </p:spTgt>
                                        </p:tgtEl>
                                      </p:cBhvr>
                                    </p:animEffect>
                                    <p:anim calcmode="lin" valueType="num">
                                      <p:cBhvr>
                                        <p:cTn id="47" dur="1000"/>
                                        <p:tgtEl>
                                          <p:spTgt spid="4">
                                            <p:txEl>
                                              <p:pRg st="6" end="6"/>
                                            </p:txEl>
                                          </p:spTgt>
                                        </p:tgtEl>
                                        <p:attrNameLst>
                                          <p:attrName>ppt_x</p:attrName>
                                        </p:attrNameLst>
                                      </p:cBhvr>
                                      <p:tavLst>
                                        <p:tav tm="0">
                                          <p:val>
                                            <p:strVal val="ppt_x"/>
                                          </p:val>
                                        </p:tav>
                                        <p:tav tm="100000">
                                          <p:val>
                                            <p:strVal val="ppt_x"/>
                                          </p:val>
                                        </p:tav>
                                      </p:tavLst>
                                    </p:anim>
                                    <p:anim calcmode="lin" valueType="num">
                                      <p:cBhvr>
                                        <p:cTn id="48" dur="1000"/>
                                        <p:tgtEl>
                                          <p:spTgt spid="4">
                                            <p:txEl>
                                              <p:pRg st="6" end="6"/>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699542"/>
            <a:ext cx="6934200" cy="3139321"/>
          </a:xfrm>
          <a:prstGeom prst="rect">
            <a:avLst/>
          </a:prstGeom>
          <a:noFill/>
        </p:spPr>
        <p:txBody>
          <a:bodyPr wrap="square" rtlCol="0">
            <a:spAutoFit/>
          </a:bodyPr>
          <a:lstStyle/>
          <a:p>
            <a:r>
              <a:rPr lang="en-US" b="1" dirty="0" smtClean="0">
                <a:ea typeface="Yu Gothic UI Semilight" panose="020B0400000000000000" pitchFamily="34" charset="-128"/>
              </a:rPr>
              <a:t>Big Data - Business…….</a:t>
            </a: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Benefits – trending, bigger picture, cross agency</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Concerns – security, access, data storage/transfer</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Risks – who do you trust? What do you trust?</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Selling the concept to customers – too much bad press?</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Do we have the systems to adequately process and </a:t>
            </a:r>
            <a:r>
              <a:rPr lang="en-US" dirty="0" err="1" smtClean="0">
                <a:ea typeface="Yu Gothic UI Semilight" panose="020B0400000000000000" pitchFamily="34" charset="-128"/>
              </a:rPr>
              <a:t>analyse</a:t>
            </a:r>
            <a:r>
              <a:rPr lang="en-US" dirty="0" smtClean="0">
                <a:ea typeface="Yu Gothic UI Semilight" panose="020B0400000000000000" pitchFamily="34" charset="-128"/>
              </a:rPr>
              <a:t>?</a:t>
            </a:r>
            <a:endParaRPr lang="en-US" dirty="0">
              <a:ea typeface="Yu Gothic UI Semilight" panose="020B0400000000000000" pitchFamily="34" charset="-128"/>
            </a:endParaRPr>
          </a:p>
        </p:txBody>
      </p:sp>
    </p:spTree>
    <p:extLst>
      <p:ext uri="{BB962C8B-B14F-4D97-AF65-F5344CB8AC3E}">
        <p14:creationId xmlns:p14="http://schemas.microsoft.com/office/powerpoint/2010/main" val="828623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113" y="1066163"/>
            <a:ext cx="3806232" cy="251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8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64661" y="411510"/>
            <a:ext cx="1512168" cy="1766987"/>
            <a:chOff x="539552" y="411510"/>
            <a:chExt cx="1512168" cy="1766987"/>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11510"/>
              <a:ext cx="1512168" cy="1250953"/>
            </a:xfrm>
            <a:prstGeom prst="rect">
              <a:avLst/>
            </a:prstGeom>
          </p:spPr>
        </p:pic>
        <p:sp>
          <p:nvSpPr>
            <p:cNvPr id="2" name="Rectangle 1"/>
            <p:cNvSpPr/>
            <p:nvPr/>
          </p:nvSpPr>
          <p:spPr>
            <a:xfrm>
              <a:off x="540635" y="1686054"/>
              <a:ext cx="1326132" cy="492443"/>
            </a:xfrm>
            <a:prstGeom prst="rect">
              <a:avLst/>
            </a:prstGeom>
          </p:spPr>
          <p:txBody>
            <a:bodyPr wrap="none">
              <a:spAutoFit/>
            </a:bodyPr>
            <a:lstStyle/>
            <a:p>
              <a:r>
                <a:rPr lang="en-US" sz="1400" dirty="0" err="1" smtClean="0">
                  <a:ea typeface="Yu Gothic UI Semilight" panose="020B0400000000000000" pitchFamily="34" charset="-128"/>
                </a:rPr>
                <a:t>Wearables</a:t>
              </a:r>
              <a:endParaRPr lang="en-US" sz="1400" dirty="0">
                <a:ea typeface="Yu Gothic UI Semilight" panose="020B0400000000000000" pitchFamily="34" charset="-128"/>
              </a:endParaRPr>
            </a:p>
            <a:p>
              <a:r>
                <a:rPr lang="en-US" sz="1200" dirty="0" smtClean="0">
                  <a:ea typeface="Yu Gothic UI Semilight" panose="020B0400000000000000" pitchFamily="34" charset="-128"/>
                </a:rPr>
                <a:t>Health </a:t>
              </a:r>
              <a:r>
                <a:rPr lang="en-US" sz="1200" dirty="0">
                  <a:ea typeface="Yu Gothic UI Semilight" panose="020B0400000000000000" pitchFamily="34" charset="-128"/>
                </a:rPr>
                <a:t>monitoring</a:t>
              </a:r>
            </a:p>
          </p:txBody>
        </p:sp>
      </p:grpSp>
      <p:grpSp>
        <p:nvGrpSpPr>
          <p:cNvPr id="16" name="Group 15"/>
          <p:cNvGrpSpPr/>
          <p:nvPr/>
        </p:nvGrpSpPr>
        <p:grpSpPr>
          <a:xfrm>
            <a:off x="6361866" y="850477"/>
            <a:ext cx="2160240" cy="1623972"/>
            <a:chOff x="6372200" y="1203598"/>
            <a:chExt cx="2160240" cy="162397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203598"/>
              <a:ext cx="2160240" cy="1457356"/>
            </a:xfrm>
            <a:prstGeom prst="rect">
              <a:avLst/>
            </a:prstGeom>
          </p:spPr>
        </p:pic>
        <p:sp>
          <p:nvSpPr>
            <p:cNvPr id="4" name="Rectangle 3"/>
            <p:cNvSpPr/>
            <p:nvPr/>
          </p:nvSpPr>
          <p:spPr>
            <a:xfrm>
              <a:off x="6605986" y="2519793"/>
              <a:ext cx="1210524" cy="307777"/>
            </a:xfrm>
            <a:prstGeom prst="rect">
              <a:avLst/>
            </a:prstGeom>
          </p:spPr>
          <p:txBody>
            <a:bodyPr wrap="none">
              <a:spAutoFit/>
            </a:bodyPr>
            <a:lstStyle/>
            <a:p>
              <a:r>
                <a:rPr lang="en-US" sz="1400" dirty="0">
                  <a:ea typeface="Yu Gothic UI Semilight" panose="020B0400000000000000" pitchFamily="34" charset="-128"/>
                </a:rPr>
                <a:t>Smart heating</a:t>
              </a:r>
            </a:p>
          </p:txBody>
        </p:sp>
      </p:grpSp>
      <p:grpSp>
        <p:nvGrpSpPr>
          <p:cNvPr id="18" name="Group 17"/>
          <p:cNvGrpSpPr/>
          <p:nvPr/>
        </p:nvGrpSpPr>
        <p:grpSpPr>
          <a:xfrm>
            <a:off x="7053742" y="2808044"/>
            <a:ext cx="1692668" cy="1395682"/>
            <a:chOff x="6228184" y="3133950"/>
            <a:chExt cx="1692668" cy="139568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3133950"/>
              <a:ext cx="1692668" cy="990916"/>
            </a:xfrm>
            <a:prstGeom prst="rect">
              <a:avLst/>
            </a:prstGeom>
          </p:spPr>
        </p:pic>
        <p:sp>
          <p:nvSpPr>
            <p:cNvPr id="10" name="Rectangle 9"/>
            <p:cNvSpPr/>
            <p:nvPr/>
          </p:nvSpPr>
          <p:spPr>
            <a:xfrm>
              <a:off x="6494039" y="4221855"/>
              <a:ext cx="1202509" cy="307777"/>
            </a:xfrm>
            <a:prstGeom prst="rect">
              <a:avLst/>
            </a:prstGeom>
          </p:spPr>
          <p:txBody>
            <a:bodyPr wrap="none">
              <a:spAutoFit/>
            </a:bodyPr>
            <a:lstStyle/>
            <a:p>
              <a:r>
                <a:rPr lang="en-US" sz="1400" dirty="0">
                  <a:ea typeface="Yu Gothic UI Semilight" panose="020B0400000000000000" pitchFamily="34" charset="-128"/>
                </a:rPr>
                <a:t>Smart lighting</a:t>
              </a:r>
            </a:p>
          </p:txBody>
        </p:sp>
      </p:grpSp>
      <p:grpSp>
        <p:nvGrpSpPr>
          <p:cNvPr id="17" name="Group 16"/>
          <p:cNvGrpSpPr/>
          <p:nvPr/>
        </p:nvGrpSpPr>
        <p:grpSpPr>
          <a:xfrm>
            <a:off x="281054" y="2556240"/>
            <a:ext cx="2515713" cy="1585931"/>
            <a:chOff x="459395" y="2556240"/>
            <a:chExt cx="2515713" cy="1585931"/>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95" y="2556240"/>
              <a:ext cx="1609591" cy="1368152"/>
            </a:xfrm>
            <a:prstGeom prst="rect">
              <a:avLst/>
            </a:prstGeom>
          </p:spPr>
        </p:pic>
        <p:sp>
          <p:nvSpPr>
            <p:cNvPr id="11" name="Rectangle 10"/>
            <p:cNvSpPr/>
            <p:nvPr/>
          </p:nvSpPr>
          <p:spPr>
            <a:xfrm>
              <a:off x="1691680" y="3649728"/>
              <a:ext cx="1283428" cy="492443"/>
            </a:xfrm>
            <a:prstGeom prst="rect">
              <a:avLst/>
            </a:prstGeom>
          </p:spPr>
          <p:txBody>
            <a:bodyPr wrap="none">
              <a:spAutoFit/>
            </a:bodyPr>
            <a:lstStyle/>
            <a:p>
              <a:r>
                <a:rPr lang="en-US" sz="1400" dirty="0" smtClean="0">
                  <a:ea typeface="Yu Gothic UI Semilight" panose="020B0400000000000000" pitchFamily="34" charset="-128"/>
                </a:rPr>
                <a:t>Mobile devices</a:t>
              </a:r>
            </a:p>
            <a:p>
              <a:r>
                <a:rPr lang="en-US" sz="1200" dirty="0" smtClean="0">
                  <a:ea typeface="Yu Gothic UI Semilight" panose="020B0400000000000000" pitchFamily="34" charset="-128"/>
                </a:rPr>
                <a:t>Social media</a:t>
              </a:r>
              <a:endParaRPr lang="en-US" sz="1200" dirty="0">
                <a:ea typeface="Yu Gothic UI Semilight" panose="020B0400000000000000" pitchFamily="34" charset="-128"/>
              </a:endParaRPr>
            </a:p>
          </p:txBody>
        </p:sp>
      </p:grpSp>
      <p:grpSp>
        <p:nvGrpSpPr>
          <p:cNvPr id="15" name="Group 14"/>
          <p:cNvGrpSpPr/>
          <p:nvPr/>
        </p:nvGrpSpPr>
        <p:grpSpPr>
          <a:xfrm>
            <a:off x="2776285" y="699542"/>
            <a:ext cx="3451899" cy="1162873"/>
            <a:chOff x="2776285" y="904821"/>
            <a:chExt cx="3451899" cy="1162873"/>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6285" y="904821"/>
              <a:ext cx="2673569" cy="1162873"/>
            </a:xfrm>
            <a:prstGeom prst="rect">
              <a:avLst/>
            </a:prstGeom>
          </p:spPr>
        </p:pic>
        <p:sp>
          <p:nvSpPr>
            <p:cNvPr id="12" name="Rectangle 11"/>
            <p:cNvSpPr/>
            <p:nvPr/>
          </p:nvSpPr>
          <p:spPr>
            <a:xfrm>
              <a:off x="5278629" y="904821"/>
              <a:ext cx="949555" cy="307777"/>
            </a:xfrm>
            <a:prstGeom prst="rect">
              <a:avLst/>
            </a:prstGeom>
          </p:spPr>
          <p:txBody>
            <a:bodyPr wrap="none">
              <a:spAutoFit/>
            </a:bodyPr>
            <a:lstStyle/>
            <a:p>
              <a:r>
                <a:rPr lang="en-US" sz="1400" dirty="0">
                  <a:ea typeface="Yu Gothic UI Semilight" panose="020B0400000000000000" pitchFamily="34" charset="-128"/>
                </a:rPr>
                <a:t>Smart </a:t>
              </a:r>
              <a:r>
                <a:rPr lang="en-US" sz="1400" dirty="0" smtClean="0">
                  <a:ea typeface="Yu Gothic UI Semilight" panose="020B0400000000000000" pitchFamily="34" charset="-128"/>
                </a:rPr>
                <a:t>cars</a:t>
              </a:r>
              <a:endParaRPr lang="en-US" sz="1400" dirty="0">
                <a:ea typeface="Yu Gothic UI Semilight" panose="020B0400000000000000" pitchFamily="34" charset="-128"/>
              </a:endParaRPr>
            </a:p>
          </p:txBody>
        </p:sp>
      </p:grpSp>
      <p:sp>
        <p:nvSpPr>
          <p:cNvPr id="13" name="Rounded Rectangle 12"/>
          <p:cNvSpPr/>
          <p:nvPr/>
        </p:nvSpPr>
        <p:spPr>
          <a:xfrm>
            <a:off x="2749803" y="2036925"/>
            <a:ext cx="3105617" cy="1265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a typeface="Yu Gothic UI Semilight" panose="020B0400000000000000" pitchFamily="34" charset="-128"/>
              </a:rPr>
              <a:t>But how </a:t>
            </a:r>
            <a:r>
              <a:rPr lang="en-US" sz="1400" dirty="0">
                <a:ea typeface="Yu Gothic UI Semilight" panose="020B0400000000000000" pitchFamily="34" charset="-128"/>
              </a:rPr>
              <a:t>much data are you creating? And at what cost?</a:t>
            </a:r>
          </a:p>
          <a:p>
            <a:pPr algn="ctr"/>
            <a:r>
              <a:rPr lang="en-US" sz="1400" dirty="0">
                <a:ea typeface="Yu Gothic UI Semilight" panose="020B0400000000000000" pitchFamily="34" charset="-128"/>
              </a:rPr>
              <a:t>Links with Phishing, home targeting by thieves, identity theft, online banking abuse</a:t>
            </a:r>
          </a:p>
        </p:txBody>
      </p:sp>
      <p:sp>
        <p:nvSpPr>
          <p:cNvPr id="14" name="Rectangle 13"/>
          <p:cNvSpPr/>
          <p:nvPr/>
        </p:nvSpPr>
        <p:spPr>
          <a:xfrm>
            <a:off x="2979032" y="226844"/>
            <a:ext cx="2484976" cy="369332"/>
          </a:xfrm>
          <a:prstGeom prst="rect">
            <a:avLst/>
          </a:prstGeom>
        </p:spPr>
        <p:txBody>
          <a:bodyPr wrap="none">
            <a:spAutoFit/>
          </a:bodyPr>
          <a:lstStyle/>
          <a:p>
            <a:r>
              <a:rPr lang="en-US" b="1" dirty="0">
                <a:ea typeface="Yu Gothic UI Semilight" panose="020B0400000000000000" pitchFamily="34" charset="-128"/>
              </a:rPr>
              <a:t>Big Data - Personal……. </a:t>
            </a:r>
          </a:p>
        </p:txBody>
      </p:sp>
      <p:grpSp>
        <p:nvGrpSpPr>
          <p:cNvPr id="20" name="Group 19"/>
          <p:cNvGrpSpPr/>
          <p:nvPr/>
        </p:nvGrpSpPr>
        <p:grpSpPr>
          <a:xfrm>
            <a:off x="3702055" y="3523008"/>
            <a:ext cx="2474120" cy="745881"/>
            <a:chOff x="3702055" y="3523008"/>
            <a:chExt cx="2474120" cy="745881"/>
          </a:xfrm>
        </p:grpSpPr>
        <p:sp>
          <p:nvSpPr>
            <p:cNvPr id="19" name="Rectangle 18"/>
            <p:cNvSpPr/>
            <p:nvPr/>
          </p:nvSpPr>
          <p:spPr>
            <a:xfrm>
              <a:off x="4723533" y="3649728"/>
              <a:ext cx="1452642" cy="307777"/>
            </a:xfrm>
            <a:prstGeom prst="rect">
              <a:avLst/>
            </a:prstGeom>
          </p:spPr>
          <p:txBody>
            <a:bodyPr wrap="none">
              <a:spAutoFit/>
            </a:bodyPr>
            <a:lstStyle/>
            <a:p>
              <a:r>
                <a:rPr lang="en-US" sz="1400" dirty="0" smtClean="0">
                  <a:ea typeface="Yu Gothic UI Semilight" panose="020B0400000000000000" pitchFamily="34" charset="-128"/>
                </a:rPr>
                <a:t>Smart Appliances</a:t>
              </a:r>
              <a:endParaRPr lang="en-US" sz="1200" dirty="0">
                <a:ea typeface="Yu Gothic UI Semilight" panose="020B0400000000000000" pitchFamily="34" charset="-128"/>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2055" y="3523008"/>
              <a:ext cx="822027" cy="74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92006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5536" y="411510"/>
            <a:ext cx="2084801" cy="1804612"/>
            <a:chOff x="370427" y="411510"/>
            <a:chExt cx="2084801" cy="1804612"/>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11510"/>
              <a:ext cx="1512168" cy="1250953"/>
            </a:xfrm>
            <a:prstGeom prst="rect">
              <a:avLst/>
            </a:prstGeom>
          </p:spPr>
        </p:pic>
        <p:sp>
          <p:nvSpPr>
            <p:cNvPr id="2" name="Rectangle 1"/>
            <p:cNvSpPr/>
            <p:nvPr/>
          </p:nvSpPr>
          <p:spPr>
            <a:xfrm>
              <a:off x="370427" y="1692902"/>
              <a:ext cx="2084801" cy="523220"/>
            </a:xfrm>
            <a:prstGeom prst="rect">
              <a:avLst/>
            </a:prstGeom>
          </p:spPr>
          <p:txBody>
            <a:bodyPr wrap="none">
              <a:spAutoFit/>
            </a:bodyPr>
            <a:lstStyle/>
            <a:p>
              <a:r>
                <a:rPr lang="en-US" sz="1400" dirty="0" err="1" smtClean="0">
                  <a:ea typeface="Yu Gothic UI Semilight" panose="020B0400000000000000" pitchFamily="34" charset="-128"/>
                </a:rPr>
                <a:t>Heartrate</a:t>
              </a:r>
              <a:r>
                <a:rPr lang="en-US" sz="1400" dirty="0" smtClean="0">
                  <a:ea typeface="Yu Gothic UI Semilight" panose="020B0400000000000000" pitchFamily="34" charset="-128"/>
                </a:rPr>
                <a:t>, links to doctors</a:t>
              </a:r>
            </a:p>
            <a:p>
              <a:r>
                <a:rPr lang="en-US" sz="1400" dirty="0" smtClean="0">
                  <a:ea typeface="Yu Gothic UI Semilight" panose="020B0400000000000000" pitchFamily="34" charset="-128"/>
                </a:rPr>
                <a:t>Stress, voice patterns</a:t>
              </a:r>
              <a:endParaRPr lang="en-US" sz="1200" dirty="0">
                <a:ea typeface="Yu Gothic UI Semilight" panose="020B0400000000000000" pitchFamily="34" charset="-128"/>
              </a:endParaRPr>
            </a:p>
          </p:txBody>
        </p:sp>
      </p:grpSp>
      <p:grpSp>
        <p:nvGrpSpPr>
          <p:cNvPr id="16" name="Group 15"/>
          <p:cNvGrpSpPr/>
          <p:nvPr/>
        </p:nvGrpSpPr>
        <p:grpSpPr>
          <a:xfrm>
            <a:off x="6581885" y="880916"/>
            <a:ext cx="2160240" cy="1623972"/>
            <a:chOff x="6372200" y="1203598"/>
            <a:chExt cx="2160240" cy="162397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203598"/>
              <a:ext cx="2160240" cy="1457356"/>
            </a:xfrm>
            <a:prstGeom prst="rect">
              <a:avLst/>
            </a:prstGeom>
          </p:spPr>
        </p:pic>
        <p:sp>
          <p:nvSpPr>
            <p:cNvPr id="4" name="Rectangle 3"/>
            <p:cNvSpPr/>
            <p:nvPr/>
          </p:nvSpPr>
          <p:spPr>
            <a:xfrm>
              <a:off x="6605986" y="2519793"/>
              <a:ext cx="847604" cy="307777"/>
            </a:xfrm>
            <a:prstGeom prst="rect">
              <a:avLst/>
            </a:prstGeom>
          </p:spPr>
          <p:txBody>
            <a:bodyPr wrap="none">
              <a:spAutoFit/>
            </a:bodyPr>
            <a:lstStyle/>
            <a:p>
              <a:r>
                <a:rPr lang="en-US" sz="1400" dirty="0" smtClean="0">
                  <a:ea typeface="Yu Gothic UI Semilight" panose="020B0400000000000000" pitchFamily="34" charset="-128"/>
                </a:rPr>
                <a:t>As below</a:t>
              </a:r>
              <a:endParaRPr lang="en-US" sz="1400" dirty="0">
                <a:ea typeface="Yu Gothic UI Semilight" panose="020B0400000000000000" pitchFamily="34" charset="-128"/>
              </a:endParaRPr>
            </a:p>
          </p:txBody>
        </p:sp>
      </p:grpSp>
      <p:grpSp>
        <p:nvGrpSpPr>
          <p:cNvPr id="18" name="Group 17"/>
          <p:cNvGrpSpPr/>
          <p:nvPr/>
        </p:nvGrpSpPr>
        <p:grpSpPr>
          <a:xfrm>
            <a:off x="7053742" y="2808044"/>
            <a:ext cx="1782107" cy="1611125"/>
            <a:chOff x="6228184" y="3133950"/>
            <a:chExt cx="1782107" cy="1611125"/>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3133950"/>
              <a:ext cx="1692668" cy="990916"/>
            </a:xfrm>
            <a:prstGeom prst="rect">
              <a:avLst/>
            </a:prstGeom>
          </p:spPr>
        </p:pic>
        <p:sp>
          <p:nvSpPr>
            <p:cNvPr id="10" name="Rectangle 9"/>
            <p:cNvSpPr/>
            <p:nvPr/>
          </p:nvSpPr>
          <p:spPr>
            <a:xfrm>
              <a:off x="6375356" y="4221855"/>
              <a:ext cx="1634935" cy="523220"/>
            </a:xfrm>
            <a:prstGeom prst="rect">
              <a:avLst/>
            </a:prstGeom>
          </p:spPr>
          <p:txBody>
            <a:bodyPr wrap="none">
              <a:spAutoFit/>
            </a:bodyPr>
            <a:lstStyle/>
            <a:p>
              <a:r>
                <a:rPr lang="en-US" sz="1400" dirty="0" smtClean="0">
                  <a:ea typeface="Yu Gothic UI Semilight" panose="020B0400000000000000" pitchFamily="34" charset="-128"/>
                </a:rPr>
                <a:t>When you’re in, out</a:t>
              </a:r>
            </a:p>
            <a:p>
              <a:r>
                <a:rPr lang="en-US" sz="1400" dirty="0" smtClean="0">
                  <a:ea typeface="Yu Gothic UI Semilight" panose="020B0400000000000000" pitchFamily="34" charset="-128"/>
                </a:rPr>
                <a:t>Power usage</a:t>
              </a:r>
              <a:endParaRPr lang="en-US" sz="1400" dirty="0">
                <a:ea typeface="Yu Gothic UI Semilight" panose="020B0400000000000000" pitchFamily="34" charset="-128"/>
              </a:endParaRPr>
            </a:p>
          </p:txBody>
        </p:sp>
      </p:grpSp>
      <p:grpSp>
        <p:nvGrpSpPr>
          <p:cNvPr id="17" name="Group 16"/>
          <p:cNvGrpSpPr/>
          <p:nvPr/>
        </p:nvGrpSpPr>
        <p:grpSpPr>
          <a:xfrm>
            <a:off x="281054" y="2556240"/>
            <a:ext cx="2886073" cy="1701369"/>
            <a:chOff x="459395" y="2556240"/>
            <a:chExt cx="2886073" cy="1701369"/>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95" y="2556240"/>
              <a:ext cx="1609591" cy="1368152"/>
            </a:xfrm>
            <a:prstGeom prst="rect">
              <a:avLst/>
            </a:prstGeom>
          </p:spPr>
        </p:pic>
        <p:sp>
          <p:nvSpPr>
            <p:cNvPr id="11" name="Rectangle 10"/>
            <p:cNvSpPr/>
            <p:nvPr/>
          </p:nvSpPr>
          <p:spPr>
            <a:xfrm>
              <a:off x="1826206" y="3303502"/>
              <a:ext cx="1519262" cy="954107"/>
            </a:xfrm>
            <a:prstGeom prst="rect">
              <a:avLst/>
            </a:prstGeom>
          </p:spPr>
          <p:txBody>
            <a:bodyPr wrap="none">
              <a:spAutoFit/>
            </a:bodyPr>
            <a:lstStyle/>
            <a:p>
              <a:r>
                <a:rPr lang="en-US" sz="1400" dirty="0" smtClean="0">
                  <a:ea typeface="Yu Gothic UI Semilight" panose="020B0400000000000000" pitchFamily="34" charset="-128"/>
                </a:rPr>
                <a:t>Location, age</a:t>
              </a:r>
            </a:p>
            <a:p>
              <a:r>
                <a:rPr lang="en-US" sz="1400" dirty="0" smtClean="0">
                  <a:ea typeface="Yu Gothic UI Semilight" panose="020B0400000000000000" pitchFamily="34" charset="-128"/>
                </a:rPr>
                <a:t>Status, workplace,</a:t>
              </a:r>
            </a:p>
            <a:p>
              <a:r>
                <a:rPr lang="en-US" sz="1400" dirty="0" smtClean="0">
                  <a:ea typeface="Yu Gothic UI Semilight" panose="020B0400000000000000" pitchFamily="34" charset="-128"/>
                </a:rPr>
                <a:t>Family, address</a:t>
              </a:r>
            </a:p>
            <a:p>
              <a:r>
                <a:rPr lang="en-US" sz="1400" dirty="0" smtClean="0">
                  <a:ea typeface="Yu Gothic UI Semilight" panose="020B0400000000000000" pitchFamily="34" charset="-128"/>
                </a:rPr>
                <a:t>Calling history</a:t>
              </a:r>
              <a:endParaRPr lang="en-US" sz="1200" dirty="0">
                <a:ea typeface="Yu Gothic UI Semilight" panose="020B0400000000000000" pitchFamily="34" charset="-128"/>
              </a:endParaRPr>
            </a:p>
          </p:txBody>
        </p:sp>
      </p:grpSp>
      <p:grpSp>
        <p:nvGrpSpPr>
          <p:cNvPr id="15" name="Group 14"/>
          <p:cNvGrpSpPr/>
          <p:nvPr/>
        </p:nvGrpSpPr>
        <p:grpSpPr>
          <a:xfrm>
            <a:off x="2776285" y="699542"/>
            <a:ext cx="3805600" cy="1162873"/>
            <a:chOff x="2776285" y="904821"/>
            <a:chExt cx="3805600" cy="1162873"/>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6285" y="904821"/>
              <a:ext cx="2673569" cy="1162873"/>
            </a:xfrm>
            <a:prstGeom prst="rect">
              <a:avLst/>
            </a:prstGeom>
          </p:spPr>
        </p:pic>
        <p:sp>
          <p:nvSpPr>
            <p:cNvPr id="12" name="Rectangle 11"/>
            <p:cNvSpPr/>
            <p:nvPr/>
          </p:nvSpPr>
          <p:spPr>
            <a:xfrm>
              <a:off x="5278629" y="904821"/>
              <a:ext cx="1303256" cy="738664"/>
            </a:xfrm>
            <a:prstGeom prst="rect">
              <a:avLst/>
            </a:prstGeom>
          </p:spPr>
          <p:txBody>
            <a:bodyPr wrap="square">
              <a:spAutoFit/>
            </a:bodyPr>
            <a:lstStyle/>
            <a:p>
              <a:r>
                <a:rPr lang="en-US" sz="1400" dirty="0" smtClean="0">
                  <a:ea typeface="Yu Gothic UI Semilight" panose="020B0400000000000000" pitchFamily="34" charset="-128"/>
                </a:rPr>
                <a:t>Where you go</a:t>
              </a:r>
            </a:p>
            <a:p>
              <a:r>
                <a:rPr lang="en-US" sz="1400" dirty="0" smtClean="0">
                  <a:ea typeface="Yu Gothic UI Semilight" panose="020B0400000000000000" pitchFamily="34" charset="-128"/>
                </a:rPr>
                <a:t>When you go there</a:t>
              </a:r>
              <a:endParaRPr lang="en-US" sz="1400" dirty="0">
                <a:ea typeface="Yu Gothic UI Semilight" panose="020B0400000000000000" pitchFamily="34" charset="-128"/>
              </a:endParaRPr>
            </a:p>
          </p:txBody>
        </p:sp>
      </p:grpSp>
      <p:sp>
        <p:nvSpPr>
          <p:cNvPr id="14" name="Rectangle 13"/>
          <p:cNvSpPr/>
          <p:nvPr/>
        </p:nvSpPr>
        <p:spPr>
          <a:xfrm>
            <a:off x="2979032" y="226844"/>
            <a:ext cx="2484976" cy="369332"/>
          </a:xfrm>
          <a:prstGeom prst="rect">
            <a:avLst/>
          </a:prstGeom>
        </p:spPr>
        <p:txBody>
          <a:bodyPr wrap="none">
            <a:spAutoFit/>
          </a:bodyPr>
          <a:lstStyle/>
          <a:p>
            <a:r>
              <a:rPr lang="en-US" b="1" dirty="0">
                <a:ea typeface="Yu Gothic UI Semilight" panose="020B0400000000000000" pitchFamily="34" charset="-128"/>
              </a:rPr>
              <a:t>Big Data - Personal……. </a:t>
            </a:r>
          </a:p>
        </p:txBody>
      </p:sp>
      <p:grpSp>
        <p:nvGrpSpPr>
          <p:cNvPr id="22" name="Group 21"/>
          <p:cNvGrpSpPr/>
          <p:nvPr/>
        </p:nvGrpSpPr>
        <p:grpSpPr>
          <a:xfrm>
            <a:off x="3838553" y="3384761"/>
            <a:ext cx="2683471" cy="865384"/>
            <a:chOff x="3702055" y="3523008"/>
            <a:chExt cx="2683471" cy="865384"/>
          </a:xfrm>
        </p:grpSpPr>
        <p:sp>
          <p:nvSpPr>
            <p:cNvPr id="23" name="Rectangle 22"/>
            <p:cNvSpPr/>
            <p:nvPr/>
          </p:nvSpPr>
          <p:spPr>
            <a:xfrm>
              <a:off x="4723533" y="3649728"/>
              <a:ext cx="1661993" cy="738664"/>
            </a:xfrm>
            <a:prstGeom prst="rect">
              <a:avLst/>
            </a:prstGeom>
          </p:spPr>
          <p:txBody>
            <a:bodyPr wrap="none">
              <a:spAutoFit/>
            </a:bodyPr>
            <a:lstStyle/>
            <a:p>
              <a:r>
                <a:rPr lang="en-US" sz="1400" dirty="0" smtClean="0">
                  <a:ea typeface="Yu Gothic UI Semilight" panose="020B0400000000000000" pitchFamily="34" charset="-128"/>
                </a:rPr>
                <a:t>What you eat, when</a:t>
              </a:r>
            </a:p>
            <a:p>
              <a:r>
                <a:rPr lang="en-US" sz="1400" dirty="0" smtClean="0">
                  <a:ea typeface="Yu Gothic UI Semilight" panose="020B0400000000000000" pitchFamily="34" charset="-128"/>
                </a:rPr>
                <a:t>You shop</a:t>
              </a:r>
            </a:p>
            <a:p>
              <a:r>
                <a:rPr lang="en-US" sz="1400" dirty="0" smtClean="0">
                  <a:ea typeface="Yu Gothic UI Semilight" panose="020B0400000000000000" pitchFamily="34" charset="-128"/>
                </a:rPr>
                <a:t>What you watch</a:t>
              </a:r>
              <a:endParaRPr lang="en-US" sz="1200" dirty="0">
                <a:ea typeface="Yu Gothic UI Semilight" panose="020B0400000000000000" pitchFamily="34" charset="-128"/>
              </a:endParaRPr>
            </a:p>
          </p:txBody>
        </p:sp>
        <p:pic>
          <p:nvPicPr>
            <p:cNvPr id="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2055" y="3523008"/>
              <a:ext cx="822027" cy="74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3203848" y="2145771"/>
            <a:ext cx="2380177" cy="1058340"/>
            <a:chOff x="2942170" y="2278874"/>
            <a:chExt cx="2380177" cy="1058340"/>
          </a:xfrm>
        </p:grpSpPr>
        <p:sp>
          <p:nvSpPr>
            <p:cNvPr id="19" name="Rectangle 18"/>
            <p:cNvSpPr/>
            <p:nvPr/>
          </p:nvSpPr>
          <p:spPr>
            <a:xfrm>
              <a:off x="4000510" y="2332682"/>
              <a:ext cx="1321837" cy="954107"/>
            </a:xfrm>
            <a:prstGeom prst="rect">
              <a:avLst/>
            </a:prstGeom>
          </p:spPr>
          <p:txBody>
            <a:bodyPr wrap="none">
              <a:spAutoFit/>
            </a:bodyPr>
            <a:lstStyle/>
            <a:p>
              <a:r>
                <a:rPr lang="en-US" sz="1400" dirty="0" smtClean="0">
                  <a:ea typeface="Yu Gothic UI Semilight" panose="020B0400000000000000" pitchFamily="34" charset="-128"/>
                </a:rPr>
                <a:t>Internet history</a:t>
              </a:r>
            </a:p>
            <a:p>
              <a:r>
                <a:rPr lang="en-US" sz="1400" dirty="0" smtClean="0">
                  <a:ea typeface="Yu Gothic UI Semilight" panose="020B0400000000000000" pitchFamily="34" charset="-128"/>
                </a:rPr>
                <a:t>Email history</a:t>
              </a:r>
            </a:p>
            <a:p>
              <a:r>
                <a:rPr lang="en-US" sz="1400" dirty="0" err="1" smtClean="0">
                  <a:ea typeface="Yu Gothic UI Semilight" panose="020B0400000000000000" pitchFamily="34" charset="-128"/>
                </a:rPr>
                <a:t>Wi-fi</a:t>
              </a:r>
              <a:r>
                <a:rPr lang="en-US" sz="1400" dirty="0" smtClean="0">
                  <a:ea typeface="Yu Gothic UI Semilight" panose="020B0400000000000000" pitchFamily="34" charset="-128"/>
                </a:rPr>
                <a:t> details</a:t>
              </a:r>
            </a:p>
            <a:p>
              <a:r>
                <a:rPr lang="en-US" sz="1400" dirty="0" smtClean="0">
                  <a:ea typeface="Yu Gothic UI Semilight" panose="020B0400000000000000" pitchFamily="34" charset="-128"/>
                </a:rPr>
                <a:t>Device history</a:t>
              </a:r>
              <a:endParaRPr lang="en-US" sz="1200" dirty="0">
                <a:ea typeface="Yu Gothic UI Semilight" panose="020B0400000000000000" pitchFamily="34" charset="-128"/>
              </a:endParaRPr>
            </a:p>
          </p:txBody>
        </p:sp>
        <p:pic>
          <p:nvPicPr>
            <p:cNvPr id="3074" name="Picture 2" descr="Image result for rou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2170" y="2278874"/>
              <a:ext cx="1058340" cy="10583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9244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803590" y="227290"/>
            <a:ext cx="7310550" cy="482453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4A8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A8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A88"/>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A8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A8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p>
        </p:txBody>
      </p:sp>
      <p:sp>
        <p:nvSpPr>
          <p:cNvPr id="10" name="Rectangle 9"/>
          <p:cNvSpPr/>
          <p:nvPr/>
        </p:nvSpPr>
        <p:spPr>
          <a:xfrm>
            <a:off x="407334" y="123477"/>
            <a:ext cx="1528973"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923" y="1300225"/>
            <a:ext cx="588578" cy="54646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1432136"/>
            <a:ext cx="1413283" cy="38353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9036" y="1369134"/>
            <a:ext cx="1748598" cy="40123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4935" y="1159069"/>
            <a:ext cx="725687" cy="68159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973" y="1149538"/>
            <a:ext cx="790311" cy="783198"/>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899" y="1228986"/>
            <a:ext cx="1038234" cy="51648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99" y="266949"/>
            <a:ext cx="2122881" cy="727845"/>
          </a:xfrm>
          <a:prstGeom prst="rect">
            <a:avLst/>
          </a:prstGeom>
        </p:spPr>
      </p:pic>
      <p:sp>
        <p:nvSpPr>
          <p:cNvPr id="25" name="TextBox 24"/>
          <p:cNvSpPr txBox="1"/>
          <p:nvPr/>
        </p:nvSpPr>
        <p:spPr>
          <a:xfrm>
            <a:off x="7762107" y="750413"/>
            <a:ext cx="1015406" cy="369332"/>
          </a:xfrm>
          <a:prstGeom prst="rect">
            <a:avLst/>
          </a:prstGeom>
          <a:noFill/>
        </p:spPr>
        <p:txBody>
          <a:bodyPr wrap="none" rtlCol="0">
            <a:spAutoFit/>
          </a:bodyPr>
          <a:lstStyle/>
          <a:p>
            <a:r>
              <a:rPr lang="en-GB" b="1" dirty="0">
                <a:ea typeface="Yu Gothic UI Semilight" panose="020B0400000000000000" pitchFamily="34" charset="-128"/>
              </a:rPr>
              <a:t>581 staff</a:t>
            </a:r>
          </a:p>
        </p:txBody>
      </p:sp>
      <p:sp>
        <p:nvSpPr>
          <p:cNvPr id="26" name="TextBox 25"/>
          <p:cNvSpPr txBox="1"/>
          <p:nvPr/>
        </p:nvSpPr>
        <p:spPr>
          <a:xfrm>
            <a:off x="7834988" y="3460215"/>
            <a:ext cx="1015021" cy="369332"/>
          </a:xfrm>
          <a:prstGeom prst="rect">
            <a:avLst/>
          </a:prstGeom>
          <a:noFill/>
        </p:spPr>
        <p:txBody>
          <a:bodyPr wrap="none" rtlCol="0">
            <a:spAutoFit/>
          </a:bodyPr>
          <a:lstStyle/>
          <a:p>
            <a:r>
              <a:rPr lang="en-GB" b="1" dirty="0">
                <a:ea typeface="Yu Gothic UI Semilight" panose="020B0400000000000000" pitchFamily="34" charset="-128"/>
              </a:rPr>
              <a:t>288 staff</a:t>
            </a:r>
          </a:p>
        </p:txBody>
      </p:sp>
      <p:sp>
        <p:nvSpPr>
          <p:cNvPr id="27" name="TextBox 26"/>
          <p:cNvSpPr txBox="1"/>
          <p:nvPr/>
        </p:nvSpPr>
        <p:spPr>
          <a:xfrm>
            <a:off x="7182566" y="370078"/>
            <a:ext cx="1798890" cy="369332"/>
          </a:xfrm>
          <a:prstGeom prst="rect">
            <a:avLst/>
          </a:prstGeom>
          <a:noFill/>
        </p:spPr>
        <p:txBody>
          <a:bodyPr wrap="none" rtlCol="0">
            <a:spAutoFit/>
          </a:bodyPr>
          <a:lstStyle/>
          <a:p>
            <a:r>
              <a:rPr lang="en-GB" b="1" dirty="0">
                <a:ea typeface="Yu Gothic UI Semilight" panose="020B0400000000000000" pitchFamily="34" charset="-128"/>
              </a:rPr>
              <a:t>12000 properties</a:t>
            </a:r>
          </a:p>
        </p:txBody>
      </p:sp>
      <p:sp>
        <p:nvSpPr>
          <p:cNvPr id="28" name="TextBox 27"/>
          <p:cNvSpPr txBox="1"/>
          <p:nvPr/>
        </p:nvSpPr>
        <p:spPr>
          <a:xfrm>
            <a:off x="7367172" y="3073733"/>
            <a:ext cx="1713931" cy="369332"/>
          </a:xfrm>
          <a:prstGeom prst="rect">
            <a:avLst/>
          </a:prstGeom>
          <a:noFill/>
        </p:spPr>
        <p:txBody>
          <a:bodyPr wrap="none" rtlCol="0">
            <a:spAutoFit/>
          </a:bodyPr>
          <a:lstStyle/>
          <a:p>
            <a:r>
              <a:rPr lang="en-GB" b="1" dirty="0">
                <a:ea typeface="Yu Gothic UI Semilight" panose="020B0400000000000000" pitchFamily="34" charset="-128"/>
              </a:rPr>
              <a:t>5000 properties</a:t>
            </a:r>
          </a:p>
        </p:txBody>
      </p:sp>
      <p:sp>
        <p:nvSpPr>
          <p:cNvPr id="29" name="TextBox 28"/>
          <p:cNvSpPr txBox="1"/>
          <p:nvPr/>
        </p:nvSpPr>
        <p:spPr>
          <a:xfrm>
            <a:off x="2476214" y="368922"/>
            <a:ext cx="5552170" cy="369332"/>
          </a:xfrm>
          <a:prstGeom prst="rect">
            <a:avLst/>
          </a:prstGeom>
          <a:noFill/>
        </p:spPr>
        <p:txBody>
          <a:bodyPr wrap="square" rtlCol="0">
            <a:spAutoFit/>
          </a:bodyPr>
          <a:lstStyle/>
          <a:p>
            <a:r>
              <a:rPr lang="en-GB" b="1" dirty="0">
                <a:ea typeface="Yu Gothic UI Semilight" panose="020B0400000000000000" pitchFamily="34" charset="-128"/>
              </a:rPr>
              <a:t>Central Shropshire and South Staffordshire</a:t>
            </a:r>
          </a:p>
        </p:txBody>
      </p:sp>
      <p:sp>
        <p:nvSpPr>
          <p:cNvPr id="30" name="TextBox 29"/>
          <p:cNvSpPr txBox="1"/>
          <p:nvPr/>
        </p:nvSpPr>
        <p:spPr>
          <a:xfrm>
            <a:off x="2524832" y="3073733"/>
            <a:ext cx="3889778" cy="369332"/>
          </a:xfrm>
          <a:prstGeom prst="rect">
            <a:avLst/>
          </a:prstGeom>
          <a:noFill/>
        </p:spPr>
        <p:txBody>
          <a:bodyPr wrap="square" rtlCol="0">
            <a:spAutoFit/>
          </a:bodyPr>
          <a:lstStyle/>
          <a:p>
            <a:r>
              <a:rPr lang="en-GB" b="1" dirty="0">
                <a:ea typeface="Yu Gothic UI Semilight" panose="020B0400000000000000" pitchFamily="34" charset="-128"/>
              </a:rPr>
              <a:t>South and North Shropshire</a:t>
            </a:r>
          </a:p>
        </p:txBody>
      </p:sp>
      <p:cxnSp>
        <p:nvCxnSpPr>
          <p:cNvPr id="32" name="Straight Connector 31"/>
          <p:cNvCxnSpPr/>
          <p:nvPr/>
        </p:nvCxnSpPr>
        <p:spPr>
          <a:xfrm>
            <a:off x="173730" y="2571750"/>
            <a:ext cx="8715621" cy="0"/>
          </a:xfrm>
          <a:prstGeom prst="line">
            <a:avLst/>
          </a:prstGeom>
          <a:ln w="127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2202" y="4217733"/>
            <a:ext cx="1404121" cy="534258"/>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5808" y="4010052"/>
            <a:ext cx="868636" cy="788077"/>
          </a:xfrm>
          <a:prstGeom prst="rect">
            <a:avLst/>
          </a:prstGeom>
        </p:spPr>
      </p:pic>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43327" y="4171744"/>
            <a:ext cx="1121463" cy="616351"/>
          </a:xfrm>
          <a:prstGeom prst="rect">
            <a:avLst/>
          </a:prstGeom>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7160" y="2765463"/>
            <a:ext cx="1895394" cy="950687"/>
          </a:xfrm>
          <a:prstGeom prst="rect">
            <a:avLst/>
          </a:prstGeom>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8973" y="3943632"/>
            <a:ext cx="1067002" cy="813286"/>
          </a:xfrm>
          <a:prstGeom prst="rect">
            <a:avLst/>
          </a:prstGeom>
        </p:spPr>
      </p:pic>
      <p:pic>
        <p:nvPicPr>
          <p:cNvPr id="43" name="Picture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73594" y="4171744"/>
            <a:ext cx="1641975" cy="580247"/>
          </a:xfrm>
          <a:prstGeom prst="rect">
            <a:avLst/>
          </a:prstGeom>
        </p:spPr>
      </p:pic>
    </p:spTree>
    <p:extLst>
      <p:ext uri="{BB962C8B-B14F-4D97-AF65-F5344CB8AC3E}">
        <p14:creationId xmlns:p14="http://schemas.microsoft.com/office/powerpoint/2010/main" val="679408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25" grpId="0"/>
      <p:bldP spid="26"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utomated hom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rcRect/>
          <a:stretch>
            <a:fillRect/>
          </a:stretch>
        </p:blipFill>
        <p:spPr bwMode="auto">
          <a:xfrm>
            <a:off x="107504" y="123478"/>
            <a:ext cx="7188276"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1059582"/>
            <a:ext cx="6934200" cy="3139321"/>
          </a:xfrm>
          <a:prstGeom prst="rect">
            <a:avLst/>
          </a:prstGeom>
          <a:noFill/>
        </p:spPr>
        <p:txBody>
          <a:bodyPr wrap="square" rtlCol="0">
            <a:spAutoFit/>
          </a:bodyPr>
          <a:lstStyle/>
          <a:p>
            <a:endParaRPr lang="en-US" dirty="0">
              <a:ea typeface="Yu Gothic UI Semilight" panose="020B0400000000000000" pitchFamily="34" charset="-128"/>
            </a:endParaRPr>
          </a:p>
          <a:p>
            <a:r>
              <a:rPr lang="en-US" dirty="0" smtClean="0">
                <a:ea typeface="Yu Gothic UI Semilight" panose="020B0400000000000000" pitchFamily="34" charset="-128"/>
              </a:rPr>
              <a:t>Is it practical? How far do you take it?</a:t>
            </a:r>
          </a:p>
          <a:p>
            <a:endParaRPr lang="en-US" dirty="0" smtClean="0">
              <a:ea typeface="Yu Gothic UI Semilight" panose="020B0400000000000000" pitchFamily="34" charset="-128"/>
            </a:endParaRPr>
          </a:p>
          <a:p>
            <a:r>
              <a:rPr lang="en-US" dirty="0" smtClean="0">
                <a:ea typeface="Yu Gothic UI Semilight" panose="020B0400000000000000" pitchFamily="34" charset="-128"/>
              </a:rPr>
              <a:t>Gimmick vs reality? </a:t>
            </a:r>
            <a:r>
              <a:rPr lang="en-US" dirty="0" err="1" smtClean="0">
                <a:ea typeface="Yu Gothic UI Semilight" panose="020B0400000000000000" pitchFamily="34" charset="-128"/>
              </a:rPr>
              <a:t>Alexa</a:t>
            </a:r>
            <a:r>
              <a:rPr lang="en-US" dirty="0">
                <a:ea typeface="Yu Gothic UI Semilight" panose="020B0400000000000000" pitchFamily="34" charset="-128"/>
              </a:rPr>
              <a:t>?</a:t>
            </a:r>
            <a:endParaRPr lang="en-US" dirty="0" smtClean="0">
              <a:ea typeface="Yu Gothic UI Semilight" panose="020B0400000000000000" pitchFamily="34" charset="-128"/>
            </a:endParaRPr>
          </a:p>
          <a:p>
            <a:endParaRPr lang="en-US" dirty="0" smtClean="0">
              <a:ea typeface="Yu Gothic UI Semilight" panose="020B0400000000000000" pitchFamily="34" charset="-128"/>
            </a:endParaRPr>
          </a:p>
          <a:p>
            <a:r>
              <a:rPr lang="en-US" dirty="0" smtClean="0">
                <a:ea typeface="Yu Gothic UI Semilight" panose="020B0400000000000000" pitchFamily="34" charset="-128"/>
              </a:rPr>
              <a:t>Adapted homes – beneficial? </a:t>
            </a:r>
          </a:p>
          <a:p>
            <a:r>
              <a:rPr lang="en-US" dirty="0">
                <a:ea typeface="Yu Gothic UI Semilight" panose="020B0400000000000000" pitchFamily="34" charset="-128"/>
              </a:rPr>
              <a:t>	</a:t>
            </a:r>
            <a:r>
              <a:rPr lang="en-US" dirty="0" smtClean="0">
                <a:ea typeface="Yu Gothic UI Semilight" panose="020B0400000000000000" pitchFamily="34" charset="-128"/>
              </a:rPr>
              <a:t>Care, vulnerable people</a:t>
            </a:r>
          </a:p>
          <a:p>
            <a:endParaRPr lang="en-US" dirty="0">
              <a:ea typeface="Yu Gothic UI Semilight" panose="020B0400000000000000" pitchFamily="34" charset="-128"/>
            </a:endParaRPr>
          </a:p>
          <a:p>
            <a:r>
              <a:rPr lang="en-US" dirty="0" smtClean="0">
                <a:ea typeface="Yu Gothic UI Semilight" panose="020B0400000000000000" pitchFamily="34" charset="-128"/>
              </a:rPr>
              <a:t>Social Housing? Can this be embedded?</a:t>
            </a:r>
          </a:p>
          <a:p>
            <a:r>
              <a:rPr lang="en-US" dirty="0" smtClean="0">
                <a:ea typeface="Yu Gothic UI Semilight" panose="020B0400000000000000" pitchFamily="34" charset="-128"/>
              </a:rPr>
              <a:t>What cost, what risk?</a:t>
            </a:r>
          </a:p>
          <a:p>
            <a:endParaRPr lang="en-US" dirty="0">
              <a:ea typeface="Yu Gothic UI Semilight" panose="020B0400000000000000" pitchFamily="34" charset="-128"/>
            </a:endParaRPr>
          </a:p>
        </p:txBody>
      </p:sp>
      <p:sp>
        <p:nvSpPr>
          <p:cNvPr id="2" name="Rectangle 1"/>
          <p:cNvSpPr/>
          <p:nvPr/>
        </p:nvSpPr>
        <p:spPr>
          <a:xfrm>
            <a:off x="971600" y="627534"/>
            <a:ext cx="2553904" cy="369332"/>
          </a:xfrm>
          <a:prstGeom prst="rect">
            <a:avLst/>
          </a:prstGeom>
        </p:spPr>
        <p:txBody>
          <a:bodyPr wrap="none">
            <a:spAutoFit/>
          </a:bodyPr>
          <a:lstStyle/>
          <a:p>
            <a:r>
              <a:rPr lang="en-US" b="1" dirty="0">
                <a:ea typeface="Yu Gothic UI Semilight" panose="020B0400000000000000" pitchFamily="34" charset="-128"/>
              </a:rPr>
              <a:t>The automated home…..</a:t>
            </a:r>
          </a:p>
        </p:txBody>
      </p:sp>
      <p:pic>
        <p:nvPicPr>
          <p:cNvPr id="5" name="Picture 2" descr="Image result for automated home"/>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rcRect/>
          <a:stretch>
            <a:fillRect/>
          </a:stretch>
        </p:blipFill>
        <p:spPr bwMode="auto">
          <a:xfrm>
            <a:off x="6019632" y="2724150"/>
            <a:ext cx="2552296" cy="143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196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6934200" cy="1477328"/>
          </a:xfrm>
          <a:prstGeom prst="rect">
            <a:avLst/>
          </a:prstGeom>
          <a:noFill/>
        </p:spPr>
        <p:txBody>
          <a:bodyPr wrap="square" rtlCol="0">
            <a:spAutoFit/>
          </a:bodyPr>
          <a:lstStyle/>
          <a:p>
            <a:r>
              <a:rPr lang="en-US" b="1" dirty="0" smtClean="0">
                <a:ea typeface="Yu Gothic UI Semilight" panose="020B0400000000000000" pitchFamily="34" charset="-128"/>
              </a:rPr>
              <a:t>When things go well………….</a:t>
            </a:r>
          </a:p>
          <a:p>
            <a:endParaRPr lang="en-US" dirty="0">
              <a:ea typeface="Yu Gothic UI Semilight" panose="020B0400000000000000" pitchFamily="34" charset="-128"/>
            </a:endParaRPr>
          </a:p>
          <a:p>
            <a:r>
              <a:rPr lang="en-US" dirty="0" smtClean="0">
                <a:ea typeface="Yu Gothic UI Semilight" panose="020B0400000000000000" pitchFamily="34" charset="-128"/>
              </a:rPr>
              <a:t>Microsoft</a:t>
            </a:r>
          </a:p>
          <a:p>
            <a:endParaRPr lang="en-US" dirty="0">
              <a:ea typeface="Yu Gothic UI Semilight" panose="020B0400000000000000" pitchFamily="34" charset="-128"/>
            </a:endParaRPr>
          </a:p>
          <a:p>
            <a:r>
              <a:rPr lang="en-US" dirty="0" smtClean="0">
                <a:ea typeface="Yu Gothic UI Semilight" panose="020B0400000000000000" pitchFamily="34" charset="-128"/>
              </a:rPr>
              <a:t>Logistics</a:t>
            </a:r>
            <a:endParaRPr lang="en-US" dirty="0">
              <a:ea typeface="Yu Gothic UI Semilight" panose="020B0400000000000000" pitchFamily="34" charset="-128"/>
            </a:endParaRPr>
          </a:p>
        </p:txBody>
      </p:sp>
      <p:pic>
        <p:nvPicPr>
          <p:cNvPr id="4098" name="Picture 2" descr="Image result for microsoft i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132397"/>
            <a:ext cx="2313453" cy="128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7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23478"/>
            <a:ext cx="6563405" cy="3888432"/>
          </a:xfrm>
          <a:prstGeom prst="rect">
            <a:avLst/>
          </a:prstGeom>
        </p:spPr>
      </p:pic>
    </p:spTree>
    <p:extLst>
      <p:ext uri="{BB962C8B-B14F-4D97-AF65-F5344CB8AC3E}">
        <p14:creationId xmlns:p14="http://schemas.microsoft.com/office/powerpoint/2010/main" val="1835791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511" y="123478"/>
            <a:ext cx="6500661" cy="3888432"/>
          </a:xfrm>
          <a:prstGeom prst="rect">
            <a:avLst/>
          </a:prstGeom>
        </p:spPr>
      </p:pic>
    </p:spTree>
    <p:extLst>
      <p:ext uri="{BB962C8B-B14F-4D97-AF65-F5344CB8AC3E}">
        <p14:creationId xmlns:p14="http://schemas.microsoft.com/office/powerpoint/2010/main" val="3559896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23478"/>
            <a:ext cx="6565494" cy="3888432"/>
          </a:xfrm>
          <a:prstGeom prst="rect">
            <a:avLst/>
          </a:prstGeom>
        </p:spPr>
      </p:pic>
    </p:spTree>
    <p:extLst>
      <p:ext uri="{BB962C8B-B14F-4D97-AF65-F5344CB8AC3E}">
        <p14:creationId xmlns:p14="http://schemas.microsoft.com/office/powerpoint/2010/main" val="826414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23478"/>
            <a:ext cx="6552728" cy="3912877"/>
          </a:xfrm>
          <a:prstGeom prst="rect">
            <a:avLst/>
          </a:prstGeom>
        </p:spPr>
      </p:pic>
    </p:spTree>
    <p:extLst>
      <p:ext uri="{BB962C8B-B14F-4D97-AF65-F5344CB8AC3E}">
        <p14:creationId xmlns:p14="http://schemas.microsoft.com/office/powerpoint/2010/main" val="2926614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1" y="195486"/>
            <a:ext cx="6706281" cy="3816424"/>
          </a:xfrm>
          <a:prstGeom prst="rect">
            <a:avLst/>
          </a:prstGeom>
        </p:spPr>
      </p:pic>
    </p:spTree>
    <p:extLst>
      <p:ext uri="{BB962C8B-B14F-4D97-AF65-F5344CB8AC3E}">
        <p14:creationId xmlns:p14="http://schemas.microsoft.com/office/powerpoint/2010/main" val="801063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23478"/>
            <a:ext cx="6518450" cy="3888432"/>
          </a:xfrm>
          <a:prstGeom prst="rect">
            <a:avLst/>
          </a:prstGeom>
        </p:spPr>
      </p:pic>
    </p:spTree>
    <p:extLst>
      <p:ext uri="{BB962C8B-B14F-4D97-AF65-F5344CB8AC3E}">
        <p14:creationId xmlns:p14="http://schemas.microsoft.com/office/powerpoint/2010/main" val="1676264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23477"/>
            <a:ext cx="6552728" cy="3918195"/>
          </a:xfrm>
          <a:prstGeom prst="rect">
            <a:avLst/>
          </a:prstGeom>
        </p:spPr>
      </p:pic>
    </p:spTree>
    <p:extLst>
      <p:ext uri="{BB962C8B-B14F-4D97-AF65-F5344CB8AC3E}">
        <p14:creationId xmlns:p14="http://schemas.microsoft.com/office/powerpoint/2010/main" val="1129264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15915"/>
            <a:ext cx="8208912" cy="3323987"/>
          </a:xfrm>
          <a:prstGeom prst="rect">
            <a:avLst/>
          </a:prstGeom>
          <a:noFill/>
        </p:spPr>
        <p:txBody>
          <a:bodyPr wrap="square" rtlCol="0">
            <a:spAutoFit/>
          </a:bodyPr>
          <a:lstStyle/>
          <a:p>
            <a:r>
              <a:rPr lang="en-US" sz="1600" b="1" dirty="0" smtClean="0">
                <a:ea typeface="Yu Gothic UI Semilight" panose="020B0400000000000000" pitchFamily="34" charset="-128"/>
              </a:rPr>
              <a:t>And when things don’t go quite so well………….</a:t>
            </a:r>
          </a:p>
          <a:p>
            <a:pPr marL="285750" indent="-285750">
              <a:buFont typeface="Arial" panose="020B0604020202020204" pitchFamily="34" charset="0"/>
              <a:buChar char="•"/>
            </a:pPr>
            <a:endParaRPr lang="en-US" sz="1600" dirty="0">
              <a:ea typeface="Yu Gothic UI Semilight" panose="020B0400000000000000" pitchFamily="34" charset="-128"/>
            </a:endParaRPr>
          </a:p>
          <a:p>
            <a:pPr marL="285750" indent="-285750">
              <a:buFont typeface="Arial" panose="020B0604020202020204" pitchFamily="34" charset="0"/>
              <a:buChar char="•"/>
            </a:pPr>
            <a:r>
              <a:rPr lang="en-US" b="1" dirty="0" smtClean="0">
                <a:ea typeface="Yu Gothic UI Semilight" panose="020B0400000000000000" pitchFamily="34" charset="-128"/>
              </a:rPr>
              <a:t>Jeep</a:t>
            </a:r>
            <a:r>
              <a:rPr lang="en-US" dirty="0" smtClean="0">
                <a:ea typeface="Yu Gothic UI Semilight" panose="020B0400000000000000" pitchFamily="34" charset="-128"/>
              </a:rPr>
              <a:t> – </a:t>
            </a:r>
            <a:r>
              <a:rPr lang="en-US" dirty="0" err="1" smtClean="0">
                <a:ea typeface="Yu Gothic UI Semilight" panose="020B0400000000000000" pitchFamily="34" charset="-128"/>
              </a:rPr>
              <a:t>wi-fi</a:t>
            </a:r>
            <a:r>
              <a:rPr lang="en-US" dirty="0" smtClean="0">
                <a:ea typeface="Yu Gothic UI Semilight" panose="020B0400000000000000" pitchFamily="34" charset="-128"/>
              </a:rPr>
              <a:t> attack – 1.4 million vehicles recalled – radio, wipers, air-con, pictures appear on cars digital display (also TESLA)</a:t>
            </a:r>
            <a:br>
              <a:rPr lang="en-US" dirty="0" smtClean="0">
                <a:ea typeface="Yu Gothic UI Semilight" panose="020B0400000000000000" pitchFamily="34" charset="-128"/>
              </a:rPr>
            </a:b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a:ea typeface="Yu Gothic UI Semilight" panose="020B0400000000000000" pitchFamily="34" charset="-128"/>
              </a:rPr>
              <a:t>Hangzhou </a:t>
            </a:r>
            <a:r>
              <a:rPr lang="en-US" dirty="0" err="1">
                <a:ea typeface="Yu Gothic UI Semilight" panose="020B0400000000000000" pitchFamily="34" charset="-128"/>
              </a:rPr>
              <a:t>Xiongmai</a:t>
            </a:r>
            <a:r>
              <a:rPr lang="en-US" dirty="0">
                <a:ea typeface="Yu Gothic UI Semilight" panose="020B0400000000000000" pitchFamily="34" charset="-128"/>
              </a:rPr>
              <a:t> Technology </a:t>
            </a:r>
            <a:r>
              <a:rPr lang="en-US" b="1" dirty="0">
                <a:ea typeface="Yu Gothic UI Semilight" panose="020B0400000000000000" pitchFamily="34" charset="-128"/>
              </a:rPr>
              <a:t>IP cameras </a:t>
            </a:r>
            <a:r>
              <a:rPr lang="en-US" dirty="0">
                <a:ea typeface="Yu Gothic UI Semilight" panose="020B0400000000000000" pitchFamily="34" charset="-128"/>
              </a:rPr>
              <a:t>– sites like gov.uk brought </a:t>
            </a:r>
            <a:r>
              <a:rPr lang="en-US" dirty="0" smtClean="0">
                <a:ea typeface="Yu Gothic UI Semilight" panose="020B0400000000000000" pitchFamily="34" charset="-128"/>
              </a:rPr>
              <a:t>down – </a:t>
            </a:r>
            <a:r>
              <a:rPr lang="en-US" dirty="0" err="1" smtClean="0">
                <a:ea typeface="Yu Gothic UI Semilight" panose="020B0400000000000000" pitchFamily="34" charset="-128"/>
              </a:rPr>
              <a:t>DDoS</a:t>
            </a:r>
            <a:r>
              <a:rPr lang="en-US" dirty="0" smtClean="0">
                <a:ea typeface="Yu Gothic UI Semilight" panose="020B0400000000000000" pitchFamily="34" charset="-128"/>
              </a:rPr>
              <a:t> attack</a:t>
            </a:r>
          </a:p>
          <a:p>
            <a:pPr marL="285750" indent="-285750">
              <a:buFont typeface="Arial" panose="020B0604020202020204" pitchFamily="34" charset="0"/>
              <a:buChar char="•"/>
            </a:pPr>
            <a:r>
              <a:rPr lang="en-US" b="1" dirty="0" err="1">
                <a:ea typeface="Yu Gothic UI Semilight" panose="020B0400000000000000" pitchFamily="34" charset="-128"/>
              </a:rPr>
              <a:t>Foscam</a:t>
            </a:r>
            <a:r>
              <a:rPr lang="en-US" b="1" dirty="0">
                <a:ea typeface="Yu Gothic UI Semilight" panose="020B0400000000000000" pitchFamily="34" charset="-128"/>
              </a:rPr>
              <a:t> IP camera</a:t>
            </a:r>
            <a:r>
              <a:rPr lang="en-US" dirty="0">
                <a:ea typeface="Yu Gothic UI Semilight" panose="020B0400000000000000" pitchFamily="34" charset="-128"/>
              </a:rPr>
              <a:t> – baby monitors – attacker can talk to child</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b="1" dirty="0" err="1" smtClean="0">
                <a:ea typeface="Yu Gothic UI Semilight" panose="020B0400000000000000" pitchFamily="34" charset="-128"/>
              </a:rPr>
              <a:t>Vizio</a:t>
            </a:r>
            <a:r>
              <a:rPr lang="en-US" dirty="0" smtClean="0">
                <a:ea typeface="Yu Gothic UI Semilight" panose="020B0400000000000000" pitchFamily="34" charset="-128"/>
              </a:rPr>
              <a:t> – US company – legal case – TV’s capturing viewing details and selling data for targeted advertising</a:t>
            </a:r>
          </a:p>
          <a:p>
            <a:pPr marL="285750" indent="-285750">
              <a:buFont typeface="Arial" panose="020B0604020202020204" pitchFamily="34" charset="0"/>
              <a:buChar char="•"/>
            </a:pPr>
            <a:endParaRPr lang="en-US" sz="1600" dirty="0" smtClean="0">
              <a:ea typeface="Yu Gothic UI Semilight" panose="020B0400000000000000" pitchFamily="34" charset="-128"/>
            </a:endParaRPr>
          </a:p>
        </p:txBody>
      </p:sp>
    </p:spTree>
    <p:extLst>
      <p:ext uri="{BB962C8B-B14F-4D97-AF65-F5344CB8AC3E}">
        <p14:creationId xmlns:p14="http://schemas.microsoft.com/office/powerpoint/2010/main" val="420602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7654"/>
            <a:ext cx="3525947" cy="343584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131590"/>
            <a:ext cx="3168352" cy="1585516"/>
          </a:xfrm>
          <a:prstGeom prst="rect">
            <a:avLst/>
          </a:prstGeom>
        </p:spPr>
      </p:pic>
      <p:sp>
        <p:nvSpPr>
          <p:cNvPr id="3" name="TextBox 2"/>
          <p:cNvSpPr txBox="1"/>
          <p:nvPr/>
        </p:nvSpPr>
        <p:spPr>
          <a:xfrm>
            <a:off x="5893792" y="1635646"/>
            <a:ext cx="2212465" cy="1477328"/>
          </a:xfrm>
          <a:prstGeom prst="rect">
            <a:avLst/>
          </a:prstGeom>
          <a:noFill/>
        </p:spPr>
        <p:txBody>
          <a:bodyPr wrap="none" rtlCol="0">
            <a:spAutoFit/>
          </a:bodyPr>
          <a:lstStyle/>
          <a:p>
            <a:pPr algn="ctr"/>
            <a:r>
              <a:rPr lang="en-GB" b="1" dirty="0">
                <a:ea typeface="Yu Gothic UI Semilight" panose="020B0400000000000000" pitchFamily="34" charset="-128"/>
              </a:rPr>
              <a:t>A brand for </a:t>
            </a:r>
            <a:r>
              <a:rPr lang="en-GB" b="1" dirty="0" smtClean="0">
                <a:ea typeface="Yu Gothic UI Semilight" panose="020B0400000000000000" pitchFamily="34" charset="-128"/>
              </a:rPr>
              <a:t>IT</a:t>
            </a:r>
          </a:p>
          <a:p>
            <a:pPr algn="ctr"/>
            <a:r>
              <a:rPr lang="en-GB" b="1" dirty="0" smtClean="0">
                <a:ea typeface="Yu Gothic UI Semilight" panose="020B0400000000000000" pitchFamily="34" charset="-128"/>
              </a:rPr>
              <a:t>--</a:t>
            </a:r>
            <a:endParaRPr lang="en-GB" b="1" dirty="0">
              <a:ea typeface="Yu Gothic UI Semilight" panose="020B0400000000000000" pitchFamily="34" charset="-128"/>
            </a:endParaRPr>
          </a:p>
          <a:p>
            <a:pPr algn="ctr"/>
            <a:r>
              <a:rPr lang="en-GB" b="1" dirty="0">
                <a:ea typeface="Yu Gothic UI Semilight" panose="020B0400000000000000" pitchFamily="34" charset="-128"/>
              </a:rPr>
              <a:t>Internally </a:t>
            </a:r>
            <a:r>
              <a:rPr lang="en-GB" b="1" dirty="0" smtClean="0">
                <a:ea typeface="Yu Gothic UI Semilight" panose="020B0400000000000000" pitchFamily="34" charset="-128"/>
              </a:rPr>
              <a:t>recognised</a:t>
            </a:r>
          </a:p>
          <a:p>
            <a:pPr algn="ctr"/>
            <a:r>
              <a:rPr lang="en-GB" b="1" dirty="0" smtClean="0">
                <a:ea typeface="Yu Gothic UI Semilight" panose="020B0400000000000000" pitchFamily="34" charset="-128"/>
              </a:rPr>
              <a:t>--</a:t>
            </a:r>
            <a:endParaRPr lang="en-GB" b="1" dirty="0">
              <a:ea typeface="Yu Gothic UI Semilight" panose="020B0400000000000000" pitchFamily="34" charset="-128"/>
            </a:endParaRPr>
          </a:p>
          <a:p>
            <a:pPr algn="ctr"/>
            <a:r>
              <a:rPr lang="en-GB" b="1" dirty="0">
                <a:ea typeface="Yu Gothic UI Semilight" panose="020B0400000000000000" pitchFamily="34" charset="-128"/>
              </a:rPr>
              <a:t>External Sales</a:t>
            </a:r>
          </a:p>
        </p:txBody>
      </p:sp>
      <p:sp>
        <p:nvSpPr>
          <p:cNvPr id="4" name="TextBox 3"/>
          <p:cNvSpPr txBox="1"/>
          <p:nvPr/>
        </p:nvSpPr>
        <p:spPr>
          <a:xfrm>
            <a:off x="1826498" y="3003798"/>
            <a:ext cx="2313454" cy="646331"/>
          </a:xfrm>
          <a:prstGeom prst="rect">
            <a:avLst/>
          </a:prstGeom>
          <a:noFill/>
        </p:spPr>
        <p:txBody>
          <a:bodyPr wrap="none" rtlCol="0">
            <a:spAutoFit/>
          </a:bodyPr>
          <a:lstStyle/>
          <a:p>
            <a:pPr algn="ctr"/>
            <a:r>
              <a:rPr lang="en-GB" b="1" dirty="0">
                <a:ea typeface="Yu Gothic UI Semilight" panose="020B0400000000000000" pitchFamily="34" charset="-128"/>
              </a:rPr>
              <a:t>Collaborate to Deliver</a:t>
            </a:r>
          </a:p>
          <a:p>
            <a:pPr algn="ctr"/>
            <a:r>
              <a:rPr lang="en-GB" b="1" dirty="0">
                <a:ea typeface="Yu Gothic UI Semilight" panose="020B0400000000000000" pitchFamily="34" charset="-128"/>
              </a:rPr>
              <a:t>www.deliverIT.org.uk</a:t>
            </a:r>
          </a:p>
        </p:txBody>
      </p:sp>
    </p:spTree>
    <p:extLst>
      <p:ext uri="{BB962C8B-B14F-4D97-AF65-F5344CB8AC3E}">
        <p14:creationId xmlns:p14="http://schemas.microsoft.com/office/powerpoint/2010/main" val="40779218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85021"/>
            <a:ext cx="8208912" cy="2246769"/>
          </a:xfrm>
          <a:prstGeom prst="rect">
            <a:avLst/>
          </a:prstGeom>
          <a:noFill/>
        </p:spPr>
        <p:txBody>
          <a:bodyPr wrap="square" rtlCol="0">
            <a:spAutoFit/>
          </a:bodyPr>
          <a:lstStyle/>
          <a:p>
            <a:r>
              <a:rPr lang="en-US" sz="1600" b="1" dirty="0" smtClean="0">
                <a:ea typeface="Yu Gothic UI Semilight" panose="020B0400000000000000" pitchFamily="34" charset="-128"/>
              </a:rPr>
              <a:t>And when things don’t go quite so well………….</a:t>
            </a:r>
          </a:p>
          <a:p>
            <a:pPr marL="285750" indent="-285750">
              <a:buFont typeface="Arial" panose="020B0604020202020204" pitchFamily="34" charset="0"/>
              <a:buChar char="•"/>
            </a:pPr>
            <a:endParaRPr lang="en-US" sz="1600" dirty="0">
              <a:ea typeface="Yu Gothic UI Semilight" panose="020B0400000000000000" pitchFamily="34" charset="-128"/>
            </a:endParaRPr>
          </a:p>
          <a:p>
            <a:pPr marL="285750" indent="-285750" fontAlgn="base">
              <a:buFont typeface="Arial" panose="020B0604020202020204" pitchFamily="34" charset="0"/>
              <a:buChar char="•"/>
            </a:pPr>
            <a:r>
              <a:rPr lang="en-US" b="1" dirty="0" err="1" smtClean="0">
                <a:ea typeface="Yu Gothic UI Semilight" panose="020B0400000000000000" pitchFamily="34" charset="-128"/>
              </a:rPr>
              <a:t>Satis</a:t>
            </a:r>
            <a:r>
              <a:rPr lang="en-US" b="1" dirty="0" smtClean="0">
                <a:ea typeface="Yu Gothic UI Semilight" panose="020B0400000000000000" pitchFamily="34" charset="-128"/>
              </a:rPr>
              <a:t> </a:t>
            </a:r>
            <a:r>
              <a:rPr lang="en-US" b="1" dirty="0">
                <a:ea typeface="Yu Gothic UI Semilight" panose="020B0400000000000000" pitchFamily="34" charset="-128"/>
              </a:rPr>
              <a:t>toilet </a:t>
            </a:r>
            <a:r>
              <a:rPr lang="en-US" dirty="0">
                <a:ea typeface="Yu Gothic UI Semilight" panose="020B0400000000000000" pitchFamily="34" charset="-128"/>
              </a:rPr>
              <a:t>- Android app Bluetooth PIN hard-coded - cause the toilet to repeatedly flush, raising the water usage and therefore utility cost to its </a:t>
            </a:r>
            <a:r>
              <a:rPr lang="en-US" dirty="0" smtClean="0">
                <a:ea typeface="Yu Gothic UI Semilight" panose="020B0400000000000000" pitchFamily="34" charset="-128"/>
              </a:rPr>
              <a:t>owner</a:t>
            </a:r>
          </a:p>
          <a:p>
            <a:pPr marL="285750" indent="-285750" fontAlgn="base">
              <a:buFont typeface="Arial" panose="020B0604020202020204" pitchFamily="34" charset="0"/>
              <a:buChar char="•"/>
            </a:pPr>
            <a:endParaRPr lang="en-US" dirty="0" smtClean="0">
              <a:ea typeface="Yu Gothic UI Semilight" panose="020B0400000000000000" pitchFamily="34" charset="-128"/>
            </a:endParaRPr>
          </a:p>
          <a:p>
            <a:pPr marL="285750" indent="-285750" fontAlgn="base">
              <a:buFont typeface="Arial" panose="020B0604020202020204" pitchFamily="34" charset="0"/>
              <a:buChar char="•"/>
            </a:pPr>
            <a:r>
              <a:rPr lang="en-US" b="1" dirty="0">
                <a:ea typeface="Yu Gothic UI Semilight" panose="020B0400000000000000" pitchFamily="34" charset="-128"/>
              </a:rPr>
              <a:t>Spiral </a:t>
            </a:r>
            <a:r>
              <a:rPr lang="en-US" b="1" dirty="0" smtClean="0">
                <a:ea typeface="Yu Gothic UI Semilight" panose="020B0400000000000000" pitchFamily="34" charset="-128"/>
              </a:rPr>
              <a:t>Toys</a:t>
            </a:r>
            <a:r>
              <a:rPr lang="en-US" dirty="0" smtClean="0">
                <a:ea typeface="Yu Gothic UI Semilight" panose="020B0400000000000000" pitchFamily="34" charset="-128"/>
              </a:rPr>
              <a:t>, - the </a:t>
            </a:r>
            <a:r>
              <a:rPr lang="en-US" dirty="0" err="1">
                <a:ea typeface="Yu Gothic UI Semilight" panose="020B0400000000000000" pitchFamily="34" charset="-128"/>
              </a:rPr>
              <a:t>CloudPets</a:t>
            </a:r>
            <a:r>
              <a:rPr lang="en-US" dirty="0">
                <a:ea typeface="Yu Gothic UI Semilight" panose="020B0400000000000000" pitchFamily="34" charset="-128"/>
              </a:rPr>
              <a:t> range of Bluetooth-enabled "smart </a:t>
            </a:r>
            <a:r>
              <a:rPr lang="en-US" dirty="0" smtClean="0">
                <a:ea typeface="Yu Gothic UI Semilight" panose="020B0400000000000000" pitchFamily="34" charset="-128"/>
              </a:rPr>
              <a:t>toys” - exposing </a:t>
            </a:r>
            <a:r>
              <a:rPr lang="en-US" dirty="0">
                <a:ea typeface="Yu Gothic UI Semilight" panose="020B0400000000000000" pitchFamily="34" charset="-128"/>
              </a:rPr>
              <a:t>821,000 user records </a:t>
            </a:r>
            <a:r>
              <a:rPr lang="en-US" dirty="0" smtClean="0">
                <a:ea typeface="Yu Gothic UI Semilight" panose="020B0400000000000000" pitchFamily="34" charset="-128"/>
              </a:rPr>
              <a:t>online and 2.2 million parent and child voice recordings that had been captured</a:t>
            </a:r>
            <a:endParaRPr lang="en-US" dirty="0">
              <a:ea typeface="Yu Gothic UI Semilight" panose="020B0400000000000000" pitchFamily="34" charset="-128"/>
            </a:endParaRPr>
          </a:p>
        </p:txBody>
      </p:sp>
      <p:sp>
        <p:nvSpPr>
          <p:cNvPr id="2" name="Rectangle 1"/>
          <p:cNvSpPr/>
          <p:nvPr/>
        </p:nvSpPr>
        <p:spPr>
          <a:xfrm>
            <a:off x="971600" y="3077824"/>
            <a:ext cx="7632848" cy="646331"/>
          </a:xfrm>
          <a:prstGeom prst="rect">
            <a:avLst/>
          </a:prstGeom>
        </p:spPr>
        <p:txBody>
          <a:bodyPr wrap="square">
            <a:spAutoFit/>
          </a:bodyPr>
          <a:lstStyle/>
          <a:p>
            <a:r>
              <a:rPr lang="en-US" dirty="0" smtClean="0"/>
              <a:t>Just in case………former U.S. Vice </a:t>
            </a:r>
            <a:r>
              <a:rPr lang="en-US" dirty="0"/>
              <a:t>President Dick </a:t>
            </a:r>
            <a:r>
              <a:rPr lang="en-US" dirty="0" smtClean="0"/>
              <a:t>Cheney, had the remote </a:t>
            </a:r>
            <a:r>
              <a:rPr lang="en-US" dirty="0"/>
              <a:t>connectivity of a defibrillator implanted in his </a:t>
            </a:r>
            <a:r>
              <a:rPr lang="en-US" dirty="0" smtClean="0"/>
              <a:t>chest disabled….</a:t>
            </a:r>
            <a:endParaRPr lang="en-US" dirty="0"/>
          </a:p>
        </p:txBody>
      </p:sp>
    </p:spTree>
    <p:extLst>
      <p:ext uri="{BB962C8B-B14F-4D97-AF65-F5344CB8AC3E}">
        <p14:creationId xmlns:p14="http://schemas.microsoft.com/office/powerpoint/2010/main" val="2856591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155397"/>
            <a:ext cx="6934200" cy="646331"/>
          </a:xfrm>
          <a:prstGeom prst="rect">
            <a:avLst/>
          </a:prstGeom>
          <a:noFill/>
        </p:spPr>
        <p:txBody>
          <a:bodyPr wrap="square" rtlCol="0">
            <a:spAutoFit/>
          </a:bodyPr>
          <a:lstStyle/>
          <a:p>
            <a:r>
              <a:rPr lang="en-US" b="1" dirty="0" smtClean="0">
                <a:latin typeface="Yu Gothic UI Semilight" panose="020B0400000000000000" pitchFamily="34" charset="-128"/>
                <a:ea typeface="Yu Gothic UI Semilight" panose="020B0400000000000000" pitchFamily="34" charset="-128"/>
              </a:rPr>
              <a:t>Jeff </a:t>
            </a:r>
            <a:r>
              <a:rPr lang="en-US" b="1" dirty="0">
                <a:latin typeface="Yu Gothic UI Semilight" panose="020B0400000000000000" pitchFamily="34" charset="-128"/>
                <a:ea typeface="Yu Gothic UI Semilight" panose="020B0400000000000000" pitchFamily="34" charset="-128"/>
              </a:rPr>
              <a:t>G</a:t>
            </a:r>
            <a:r>
              <a:rPr lang="en-US" b="1" dirty="0" smtClean="0">
                <a:latin typeface="Yu Gothic UI Semilight" panose="020B0400000000000000" pitchFamily="34" charset="-128"/>
                <a:ea typeface="Yu Gothic UI Semilight" panose="020B0400000000000000" pitchFamily="34" charset="-128"/>
              </a:rPr>
              <a:t>oldblum – JURASSIC PARK</a:t>
            </a:r>
          </a:p>
          <a:p>
            <a:endParaRPr lang="en-US" dirty="0">
              <a:latin typeface="Yu Gothic UI Semilight" panose="020B0400000000000000" pitchFamily="34" charset="-128"/>
              <a:ea typeface="Yu Gothic UI Semilight" panose="020B0400000000000000" pitchFamily="34" charset="-128"/>
            </a:endParaRPr>
          </a:p>
        </p:txBody>
      </p:sp>
      <p:sp>
        <p:nvSpPr>
          <p:cNvPr id="2" name="Rectangle 1"/>
          <p:cNvSpPr/>
          <p:nvPr/>
        </p:nvSpPr>
        <p:spPr>
          <a:xfrm>
            <a:off x="971600" y="1923678"/>
            <a:ext cx="7272808" cy="1015663"/>
          </a:xfrm>
          <a:prstGeom prst="rect">
            <a:avLst/>
          </a:prstGeom>
        </p:spPr>
        <p:txBody>
          <a:bodyPr wrap="square">
            <a:spAutoFit/>
          </a:bodyPr>
          <a:lstStyle/>
          <a:p>
            <a:r>
              <a:rPr lang="en-US" sz="2000" dirty="0">
                <a:solidFill>
                  <a:schemeClr val="bg2">
                    <a:lumMod val="25000"/>
                  </a:schemeClr>
                </a:solidFill>
                <a:latin typeface="Segoe Print" panose="02000600000000000000" pitchFamily="2" charset="0"/>
                <a:ea typeface="Yu Gothic UI Semilight" panose="020B0400000000000000" pitchFamily="34" charset="-128"/>
              </a:rPr>
              <a:t>“Yeah, yeah, but </a:t>
            </a:r>
            <a:r>
              <a:rPr lang="en-US" sz="2000" dirty="0" smtClean="0">
                <a:solidFill>
                  <a:schemeClr val="bg2">
                    <a:lumMod val="25000"/>
                  </a:schemeClr>
                </a:solidFill>
                <a:latin typeface="Segoe Print" panose="02000600000000000000" pitchFamily="2" charset="0"/>
                <a:ea typeface="Yu Gothic UI Semilight" panose="020B0400000000000000" pitchFamily="34" charset="-128"/>
              </a:rPr>
              <a:t>your  scientists  were </a:t>
            </a:r>
            <a:r>
              <a:rPr lang="en-US" sz="2000" dirty="0">
                <a:solidFill>
                  <a:schemeClr val="bg2">
                    <a:lumMod val="25000"/>
                  </a:schemeClr>
                </a:solidFill>
                <a:latin typeface="Segoe Print" panose="02000600000000000000" pitchFamily="2" charset="0"/>
                <a:ea typeface="Yu Gothic UI Semilight" panose="020B0400000000000000" pitchFamily="34" charset="-128"/>
              </a:rPr>
              <a:t>so preoccupied with whether or not they could, that they didn't stop to think if they should”</a:t>
            </a:r>
          </a:p>
        </p:txBody>
      </p:sp>
      <p:sp>
        <p:nvSpPr>
          <p:cNvPr id="4" name="Rectangle 3"/>
          <p:cNvSpPr/>
          <p:nvPr/>
        </p:nvSpPr>
        <p:spPr>
          <a:xfrm>
            <a:off x="3923928" y="1923678"/>
            <a:ext cx="1512168" cy="400110"/>
          </a:xfrm>
          <a:prstGeom prst="rect">
            <a:avLst/>
          </a:prstGeom>
          <a:solidFill>
            <a:schemeClr val="bg1"/>
          </a:solidFill>
        </p:spPr>
        <p:txBody>
          <a:bodyPr wrap="square">
            <a:spAutoFit/>
          </a:bodyPr>
          <a:lstStyle/>
          <a:p>
            <a:r>
              <a:rPr lang="en-US" sz="2000" dirty="0" smtClean="0">
                <a:solidFill>
                  <a:schemeClr val="accent6">
                    <a:lumMod val="75000"/>
                  </a:schemeClr>
                </a:solidFill>
                <a:latin typeface="Segoe Print" panose="02000600000000000000" pitchFamily="2" charset="0"/>
                <a:ea typeface="Yu Gothic UI Semilight" panose="020B0400000000000000" pitchFamily="34" charset="-128"/>
              </a:rPr>
              <a:t>developers</a:t>
            </a:r>
            <a:endParaRPr lang="en-US" sz="2000" dirty="0">
              <a:solidFill>
                <a:schemeClr val="accent6">
                  <a:lumMod val="75000"/>
                </a:schemeClr>
              </a:solidFill>
              <a:latin typeface="Segoe Print" panose="02000600000000000000" pitchFamily="2" charset="0"/>
              <a:ea typeface="Yu Gothic UI Semilight" panose="020B0400000000000000" pitchFamily="34" charset="-128"/>
            </a:endParaRPr>
          </a:p>
        </p:txBody>
      </p:sp>
      <p:sp>
        <p:nvSpPr>
          <p:cNvPr id="6" name="Rectangle 5"/>
          <p:cNvSpPr/>
          <p:nvPr/>
        </p:nvSpPr>
        <p:spPr>
          <a:xfrm>
            <a:off x="3923928" y="1923678"/>
            <a:ext cx="1460783" cy="400110"/>
          </a:xfrm>
          <a:prstGeom prst="rect">
            <a:avLst/>
          </a:prstGeom>
          <a:solidFill>
            <a:schemeClr val="bg1"/>
          </a:solidFill>
        </p:spPr>
        <p:txBody>
          <a:bodyPr wrap="square">
            <a:spAutoFit/>
          </a:bodyPr>
          <a:lstStyle/>
          <a:p>
            <a:r>
              <a:rPr lang="en-US" sz="2000" dirty="0" smtClean="0">
                <a:solidFill>
                  <a:schemeClr val="accent6">
                    <a:lumMod val="75000"/>
                  </a:schemeClr>
                </a:solidFill>
                <a:latin typeface="Segoe Print" panose="02000600000000000000" pitchFamily="2" charset="0"/>
                <a:ea typeface="Yu Gothic UI Semilight" panose="020B0400000000000000" pitchFamily="34" charset="-128"/>
              </a:rPr>
              <a:t>executives</a:t>
            </a:r>
            <a:endParaRPr lang="en-US" sz="2000" dirty="0">
              <a:solidFill>
                <a:schemeClr val="accent6">
                  <a:lumMod val="75000"/>
                </a:schemeClr>
              </a:solidFill>
              <a:latin typeface="Segoe Print" panose="02000600000000000000" pitchFamily="2" charset="0"/>
              <a:ea typeface="Yu Gothic UI Semilight" panose="020B0400000000000000" pitchFamily="34" charset="-128"/>
            </a:endParaRPr>
          </a:p>
        </p:txBody>
      </p:sp>
    </p:spTree>
    <p:extLst>
      <p:ext uri="{BB962C8B-B14F-4D97-AF65-F5344CB8AC3E}">
        <p14:creationId xmlns:p14="http://schemas.microsoft.com/office/powerpoint/2010/main" val="3911528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mph" presetSubtype="0" grpId="0" nodeType="clickEffect">
                                  <p:stCondLst>
                                    <p:cond delay="0"/>
                                  </p:stCondLst>
                                  <p:iterate type="lt">
                                    <p:tmAbs val="25"/>
                                  </p:iterate>
                                  <p:childTnLst>
                                    <p:set>
                                      <p:cBhvr override="childStyle">
                                        <p:cTn id="16" dur="indefinite"/>
                                        <p:tgtEl>
                                          <p:spTgt spid="2"/>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 grpId="1"/>
      <p:bldP spid="4" grpId="0" animBg="1"/>
      <p:bldP spid="6" grpId="0" animBg="1"/>
      <p:bldP spid="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1" y="627534"/>
            <a:ext cx="6766155" cy="3416320"/>
          </a:xfrm>
          <a:prstGeom prst="rect">
            <a:avLst/>
          </a:prstGeom>
          <a:noFill/>
        </p:spPr>
        <p:txBody>
          <a:bodyPr wrap="square" rtlCol="0">
            <a:spAutoFit/>
          </a:bodyPr>
          <a:lstStyle/>
          <a:p>
            <a:endParaRPr lang="en-US" dirty="0" smtClean="0">
              <a:ea typeface="Yu Gothic UI Semilight" panose="020B0400000000000000" pitchFamily="34" charset="-128"/>
            </a:endParaRP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Comparison – iPad ‘revolution’</a:t>
            </a:r>
          </a:p>
          <a:p>
            <a:pPr marL="742950" lvl="1" indent="-285750">
              <a:buFont typeface="Arial" panose="020B0604020202020204" pitchFamily="34" charset="0"/>
              <a:buChar char="•"/>
            </a:pPr>
            <a:r>
              <a:rPr lang="en-US" dirty="0" smtClean="0">
                <a:ea typeface="Yu Gothic UI Semilight" panose="020B0400000000000000" pitchFamily="34" charset="-128"/>
              </a:rPr>
              <a:t>“Driven by Exec/Board” </a:t>
            </a:r>
            <a:r>
              <a:rPr lang="en-US" dirty="0" err="1" smtClean="0">
                <a:ea typeface="Yu Gothic UI Semilight" panose="020B0400000000000000" pitchFamily="34" charset="-128"/>
              </a:rPr>
              <a:t>vs</a:t>
            </a:r>
            <a:r>
              <a:rPr lang="en-US" dirty="0" smtClean="0">
                <a:ea typeface="Yu Gothic UI Semilight" panose="020B0400000000000000" pitchFamily="34" charset="-128"/>
              </a:rPr>
              <a:t> “R&amp;D sign off”</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Speed to market affecting quality and control</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err="1" smtClean="0">
                <a:ea typeface="Yu Gothic UI Semilight" panose="020B0400000000000000" pitchFamily="34" charset="-128"/>
              </a:rPr>
              <a:t>Standardisation</a:t>
            </a:r>
            <a:r>
              <a:rPr lang="en-US" dirty="0" smtClean="0">
                <a:ea typeface="Yu Gothic UI Semilight" panose="020B0400000000000000" pitchFamily="34" charset="-128"/>
              </a:rPr>
              <a:t> – Where is it?</a:t>
            </a:r>
          </a:p>
          <a:p>
            <a:pPr marL="742950" lvl="1" indent="-285750">
              <a:buFont typeface="Arial" panose="020B0604020202020204" pitchFamily="34" charset="0"/>
              <a:buChar char="•"/>
            </a:pPr>
            <a:r>
              <a:rPr lang="en-US" dirty="0" smtClean="0">
                <a:ea typeface="Yu Gothic UI Semilight" panose="020B0400000000000000" pitchFamily="34" charset="-128"/>
              </a:rPr>
              <a:t>Do we have a governing body?</a:t>
            </a:r>
          </a:p>
          <a:p>
            <a:pPr marL="742950" lvl="1" indent="-285750">
              <a:buFont typeface="Arial" panose="020B0604020202020204" pitchFamily="34" charset="0"/>
              <a:buChar char="•"/>
            </a:pPr>
            <a:r>
              <a:rPr lang="en-US" dirty="0" smtClean="0">
                <a:ea typeface="Yu Gothic UI Semilight" panose="020B0400000000000000" pitchFamily="34" charset="-128"/>
              </a:rPr>
              <a:t>Is there a single communication language?</a:t>
            </a:r>
          </a:p>
          <a:p>
            <a:pPr marL="285750" indent="-285750">
              <a:buFont typeface="Arial" panose="020B0604020202020204" pitchFamily="34" charset="0"/>
              <a:buChar char="•"/>
            </a:pPr>
            <a:r>
              <a:rPr lang="en-US" dirty="0" smtClean="0">
                <a:ea typeface="Yu Gothic UI Semilight" panose="020B0400000000000000" pitchFamily="34" charset="-128"/>
              </a:rPr>
              <a:t>Open Source devices tend to be available at low cost but do they bring additional risk?</a:t>
            </a:r>
            <a:endParaRPr lang="en-US" dirty="0">
              <a:ea typeface="Yu Gothic UI Semilight" panose="020B04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347614"/>
            <a:ext cx="1722998" cy="1440160"/>
          </a:xfrm>
          <a:prstGeom prst="rect">
            <a:avLst/>
          </a:prstGeom>
        </p:spPr>
      </p:pic>
      <p:sp>
        <p:nvSpPr>
          <p:cNvPr id="4" name="Rectangle 3"/>
          <p:cNvSpPr/>
          <p:nvPr/>
        </p:nvSpPr>
        <p:spPr>
          <a:xfrm>
            <a:off x="899592" y="628393"/>
            <a:ext cx="3182281" cy="369332"/>
          </a:xfrm>
          <a:prstGeom prst="rect">
            <a:avLst/>
          </a:prstGeom>
        </p:spPr>
        <p:txBody>
          <a:bodyPr wrap="none">
            <a:spAutoFit/>
          </a:bodyPr>
          <a:lstStyle/>
          <a:p>
            <a:r>
              <a:rPr lang="en-US" b="1" dirty="0" smtClean="0">
                <a:latin typeface="Yu Gothic UI Semilight" panose="020B0400000000000000" pitchFamily="34" charset="-128"/>
                <a:ea typeface="Yu Gothic UI Semilight" panose="020B0400000000000000" pitchFamily="34" charset="-128"/>
              </a:rPr>
              <a:t>The impact of </a:t>
            </a:r>
            <a:r>
              <a:rPr lang="en-US" b="1" dirty="0" err="1" smtClean="0">
                <a:latin typeface="Yu Gothic UI Semilight" panose="020B0400000000000000" pitchFamily="34" charset="-128"/>
                <a:ea typeface="Yu Gothic UI Semilight" panose="020B0400000000000000" pitchFamily="34" charset="-128"/>
              </a:rPr>
              <a:t>consumerisation</a:t>
            </a:r>
            <a:endParaRPr lang="en-US" b="1"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2480474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272808" cy="3693319"/>
          </a:xfrm>
          <a:prstGeom prst="rect">
            <a:avLst/>
          </a:prstGeom>
          <a:noFill/>
        </p:spPr>
        <p:txBody>
          <a:bodyPr wrap="square" rtlCol="0">
            <a:spAutoFit/>
          </a:bodyPr>
          <a:lstStyle/>
          <a:p>
            <a:r>
              <a:rPr lang="en-US" b="1" dirty="0" smtClean="0">
                <a:ea typeface="Yu Gothic UI Semilight" panose="020B0400000000000000" pitchFamily="34" charset="-128"/>
              </a:rPr>
              <a:t>Current applications………….</a:t>
            </a: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Voice controls – Amazon Echo/</a:t>
            </a:r>
            <a:r>
              <a:rPr lang="en-US" dirty="0" err="1" smtClean="0">
                <a:ea typeface="Yu Gothic UI Semilight" panose="020B0400000000000000" pitchFamily="34" charset="-128"/>
              </a:rPr>
              <a:t>Alexa</a:t>
            </a:r>
            <a:endParaRPr lang="en-US" dirty="0" smtClean="0">
              <a:ea typeface="Yu Gothic UI Semilight" panose="020B0400000000000000" pitchFamily="34" charset="-128"/>
            </a:endParaRPr>
          </a:p>
          <a:p>
            <a:pPr marL="742950" lvl="1" indent="-285750">
              <a:buFont typeface="Arial" panose="020B0604020202020204" pitchFamily="34" charset="0"/>
              <a:buChar char="•"/>
            </a:pPr>
            <a:r>
              <a:rPr lang="en-US" dirty="0" smtClean="0">
                <a:ea typeface="Yu Gothic UI Semilight" panose="020B0400000000000000" pitchFamily="34" charset="-128"/>
              </a:rPr>
              <a:t>Does </a:t>
            </a:r>
            <a:r>
              <a:rPr lang="en-US" dirty="0">
                <a:ea typeface="Yu Gothic UI Semilight" panose="020B0400000000000000" pitchFamily="34" charset="-128"/>
              </a:rPr>
              <a:t>anyone really need to make a coffee from their seat in front of the TV? </a:t>
            </a:r>
            <a:endParaRPr lang="en-US" dirty="0" smtClean="0">
              <a:ea typeface="Yu Gothic UI Semilight" panose="020B0400000000000000" pitchFamily="34" charset="-128"/>
            </a:endParaRPr>
          </a:p>
          <a:p>
            <a:pPr marL="742950" lvl="1" indent="-285750">
              <a:buFont typeface="Arial" panose="020B0604020202020204" pitchFamily="34" charset="0"/>
              <a:buChar char="•"/>
            </a:pPr>
            <a:r>
              <a:rPr lang="en-US" dirty="0" smtClean="0">
                <a:ea typeface="Yu Gothic UI Semilight" panose="020B0400000000000000" pitchFamily="34" charset="-128"/>
              </a:rPr>
              <a:t>Are they just toys or are there some serious usages?</a:t>
            </a:r>
          </a:p>
          <a:p>
            <a:pPr marL="1200150" lvl="2" indent="-285750">
              <a:buFont typeface="Arial" panose="020B0604020202020204" pitchFamily="34" charset="0"/>
              <a:buChar char="•"/>
            </a:pPr>
            <a:r>
              <a:rPr lang="en-US" dirty="0" smtClean="0">
                <a:ea typeface="Yu Gothic UI Semilight" panose="020B0400000000000000" pitchFamily="34" charset="-128"/>
              </a:rPr>
              <a:t>Now seeing development training being offered – AWS to </a:t>
            </a:r>
            <a:r>
              <a:rPr lang="en-US" dirty="0" err="1" smtClean="0">
                <a:ea typeface="Yu Gothic UI Semilight" panose="020B0400000000000000" pitchFamily="34" charset="-128"/>
              </a:rPr>
              <a:t>Alexa</a:t>
            </a:r>
            <a:endParaRPr lang="en-US" dirty="0" smtClean="0">
              <a:ea typeface="Yu Gothic UI Semilight" panose="020B0400000000000000" pitchFamily="34" charset="-128"/>
            </a:endParaRPr>
          </a:p>
          <a:p>
            <a:pPr marL="1200150" lvl="2" indent="-285750">
              <a:buFont typeface="Arial" panose="020B0604020202020204" pitchFamily="34" charset="0"/>
              <a:buChar char="•"/>
            </a:pPr>
            <a:r>
              <a:rPr lang="en-US" dirty="0" smtClean="0">
                <a:ea typeface="Yu Gothic UI Semilight" panose="020B0400000000000000" pitchFamily="34" charset="-128"/>
              </a:rPr>
              <a:t>Adapted homes?</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err="1" smtClean="0">
                <a:ea typeface="Yu Gothic UI Semilight" panose="020B0400000000000000" pitchFamily="34" charset="-128"/>
              </a:rPr>
              <a:t>Scada</a:t>
            </a:r>
            <a:r>
              <a:rPr lang="en-US" dirty="0" smtClean="0">
                <a:ea typeface="Yu Gothic UI Semilight" panose="020B0400000000000000" pitchFamily="34" charset="-128"/>
              </a:rPr>
              <a:t> / ICS – larger scale usage, better controls, pressure to improve</a:t>
            </a:r>
          </a:p>
          <a:p>
            <a:pPr marL="742950" lvl="1" indent="-285750">
              <a:buFont typeface="Arial" panose="020B0604020202020204" pitchFamily="34" charset="0"/>
              <a:buChar char="•"/>
            </a:pPr>
            <a:r>
              <a:rPr lang="en-US" dirty="0" smtClean="0">
                <a:ea typeface="Yu Gothic UI Semilight" panose="020B0400000000000000" pitchFamily="34" charset="-128"/>
              </a:rPr>
              <a:t>ICS systems already deployed can be ‘woefully insecure’</a:t>
            </a:r>
            <a:endParaRPr lang="en-US" dirty="0">
              <a:ea typeface="Yu Gothic UI Semilight" panose="020B0400000000000000" pitchFamily="34" charset="-128"/>
            </a:endParaRPr>
          </a:p>
          <a:p>
            <a:pPr marL="742950" lvl="1" indent="-285750">
              <a:buFont typeface="Arial" panose="020B0604020202020204" pitchFamily="34" charset="0"/>
              <a:buChar char="•"/>
            </a:pPr>
            <a:r>
              <a:rPr lang="en-US" dirty="0">
                <a:ea typeface="Yu Gothic UI Semilight" panose="020B0400000000000000" pitchFamily="34" charset="-128"/>
              </a:rPr>
              <a:t>Can retro-fitting resolve these issues? At what cost?</a:t>
            </a:r>
          </a:p>
          <a:p>
            <a:endParaRPr lang="en-US"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2055833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11510"/>
            <a:ext cx="7776864" cy="4124206"/>
          </a:xfrm>
          <a:prstGeom prst="rect">
            <a:avLst/>
          </a:prstGeom>
          <a:noFill/>
        </p:spPr>
        <p:txBody>
          <a:bodyPr wrap="square" rtlCol="0">
            <a:spAutoFit/>
          </a:bodyPr>
          <a:lstStyle/>
          <a:p>
            <a:r>
              <a:rPr lang="en-US" b="1" dirty="0" smtClean="0">
                <a:ea typeface="Yu Gothic UI Semilight" panose="020B0400000000000000" pitchFamily="34" charset="-128"/>
              </a:rPr>
              <a:t>Current applications………….</a:t>
            </a:r>
          </a:p>
          <a:p>
            <a:endParaRPr lang="en-US" dirty="0">
              <a:latin typeface="Yu Gothic UI Semilight" panose="020B0400000000000000" pitchFamily="34" charset="-128"/>
              <a:ea typeface="Yu Gothic UI Semilight" panose="020B0400000000000000" pitchFamily="34" charset="-128"/>
            </a:endParaRPr>
          </a:p>
          <a:p>
            <a:r>
              <a:rPr lang="en-US" dirty="0" err="1" smtClean="0">
                <a:ea typeface="Yu Gothic UI Semilight" panose="020B0400000000000000" pitchFamily="34" charset="-128"/>
              </a:rPr>
              <a:t>Wearables</a:t>
            </a:r>
            <a:r>
              <a:rPr lang="en-US" dirty="0">
                <a:ea typeface="Yu Gothic UI Semilight" panose="020B0400000000000000" pitchFamily="34" charset="-128"/>
              </a:rPr>
              <a:t> </a:t>
            </a:r>
            <a:r>
              <a:rPr lang="en-US" dirty="0" smtClean="0">
                <a:ea typeface="Yu Gothic UI Semilight" panose="020B0400000000000000" pitchFamily="34" charset="-128"/>
              </a:rPr>
              <a:t>– great for personal fitness – but what else?</a:t>
            </a:r>
          </a:p>
          <a:p>
            <a:r>
              <a:rPr lang="en-US" dirty="0" smtClean="0">
                <a:ea typeface="Yu Gothic UI Semilight" panose="020B0400000000000000" pitchFamily="34" charset="-128"/>
              </a:rPr>
              <a:t>Worker wellness schemes…..</a:t>
            </a:r>
          </a:p>
          <a:p>
            <a:pPr marL="285750" indent="-285750">
              <a:buFont typeface="Arial" panose="020B0604020202020204" pitchFamily="34" charset="0"/>
              <a:buChar char="•"/>
            </a:pPr>
            <a:r>
              <a:rPr lang="en-US" dirty="0" smtClean="0">
                <a:ea typeface="Yu Gothic UI Semilight" panose="020B0400000000000000" pitchFamily="34" charset="-128"/>
              </a:rPr>
              <a:t>Tesco – goods tracking as staff move through aisles and shelves</a:t>
            </a:r>
          </a:p>
          <a:p>
            <a:pPr marL="285750" indent="-285750">
              <a:buFont typeface="Arial" panose="020B0604020202020204" pitchFamily="34" charset="0"/>
              <a:buChar char="•"/>
            </a:pPr>
            <a:r>
              <a:rPr lang="en-US" dirty="0" smtClean="0">
                <a:ea typeface="Yu Gothic UI Semilight" panose="020B0400000000000000" pitchFamily="34" charset="-128"/>
              </a:rPr>
              <a:t>Fatigue monitors – transport, maintenance workers</a:t>
            </a:r>
          </a:p>
          <a:p>
            <a:pPr marL="285750" indent="-285750">
              <a:buFont typeface="Arial" panose="020B0604020202020204" pitchFamily="34" charset="0"/>
              <a:buChar char="•"/>
            </a:pPr>
            <a:r>
              <a:rPr lang="en-US" dirty="0" smtClean="0">
                <a:ea typeface="Yu Gothic UI Semilight" panose="020B0400000000000000" pitchFamily="34" charset="-128"/>
              </a:rPr>
              <a:t>EEG Headbands – monitor your cognitive outputs</a:t>
            </a:r>
            <a:endParaRPr lang="en-US" dirty="0">
              <a:ea typeface="Yu Gothic UI Semilight" panose="020B0400000000000000" pitchFamily="34" charset="-128"/>
            </a:endParaRPr>
          </a:p>
          <a:p>
            <a:pPr marL="285750" indent="-285750">
              <a:buFont typeface="Arial" panose="020B0604020202020204" pitchFamily="34" charset="0"/>
              <a:buChar char="•"/>
            </a:pPr>
            <a:r>
              <a:rPr lang="en-US" dirty="0" err="1">
                <a:ea typeface="Yu Gothic UI Semilight" panose="020B0400000000000000" pitchFamily="34" charset="-128"/>
              </a:rPr>
              <a:t>Humanyze</a:t>
            </a:r>
            <a:r>
              <a:rPr lang="en-US" dirty="0">
                <a:ea typeface="Yu Gothic UI Semilight" panose="020B0400000000000000" pitchFamily="34" charset="-128"/>
              </a:rPr>
              <a:t> – </a:t>
            </a:r>
            <a:r>
              <a:rPr lang="en-US" dirty="0" smtClean="0">
                <a:ea typeface="Yu Gothic UI Semilight" panose="020B0400000000000000" pitchFamily="34" charset="-128"/>
              </a:rPr>
              <a:t>people analytics – voice patterns and tone – not recorded – physiology, stress levels, sleep patterns</a:t>
            </a:r>
            <a:endParaRPr lang="en-US" dirty="0">
              <a:ea typeface="Yu Gothic UI Semilight" panose="020B0400000000000000" pitchFamily="34" charset="-128"/>
            </a:endParaRPr>
          </a:p>
          <a:p>
            <a:endParaRPr lang="en-US" dirty="0">
              <a:ea typeface="Yu Gothic UI Semilight" panose="020B0400000000000000" pitchFamily="34" charset="-128"/>
            </a:endParaRPr>
          </a:p>
          <a:p>
            <a:r>
              <a:rPr lang="en-US" dirty="0" smtClean="0">
                <a:solidFill>
                  <a:schemeClr val="accent6">
                    <a:lumMod val="75000"/>
                  </a:schemeClr>
                </a:solidFill>
                <a:latin typeface="Segoe Print" panose="02000600000000000000" pitchFamily="2" charset="0"/>
                <a:ea typeface="Yu Gothic UI Semilight" panose="020B0400000000000000" pitchFamily="34" charset="-128"/>
              </a:rPr>
              <a:t>“According </a:t>
            </a:r>
            <a:r>
              <a:rPr lang="en-US" dirty="0">
                <a:solidFill>
                  <a:schemeClr val="accent6">
                    <a:lumMod val="75000"/>
                  </a:schemeClr>
                </a:solidFill>
                <a:latin typeface="Segoe Print" panose="02000600000000000000" pitchFamily="2" charset="0"/>
                <a:ea typeface="Yu Gothic UI Semilight" panose="020B0400000000000000" pitchFamily="34" charset="-128"/>
              </a:rPr>
              <a:t>to a study by Rackspace, The Human Cloud at Work, employees wearing </a:t>
            </a:r>
            <a:r>
              <a:rPr lang="en-US" dirty="0" err="1">
                <a:solidFill>
                  <a:schemeClr val="accent6">
                    <a:lumMod val="75000"/>
                  </a:schemeClr>
                </a:solidFill>
                <a:latin typeface="Segoe Print" panose="02000600000000000000" pitchFamily="2" charset="0"/>
                <a:ea typeface="Yu Gothic UI Semilight" panose="020B0400000000000000" pitchFamily="34" charset="-128"/>
              </a:rPr>
              <a:t>wearables</a:t>
            </a:r>
            <a:r>
              <a:rPr lang="en-US" dirty="0">
                <a:solidFill>
                  <a:schemeClr val="accent6">
                    <a:lumMod val="75000"/>
                  </a:schemeClr>
                </a:solidFill>
                <a:latin typeface="Segoe Print" panose="02000600000000000000" pitchFamily="2" charset="0"/>
                <a:ea typeface="Yu Gothic UI Semilight" panose="020B0400000000000000" pitchFamily="34" charset="-128"/>
              </a:rPr>
              <a:t> at work became 8.5 percent more productive and 3.5 percent more satisfied with their </a:t>
            </a:r>
            <a:r>
              <a:rPr lang="en-US" dirty="0" smtClean="0">
                <a:solidFill>
                  <a:schemeClr val="accent6">
                    <a:lumMod val="75000"/>
                  </a:schemeClr>
                </a:solidFill>
                <a:latin typeface="Segoe Print" panose="02000600000000000000" pitchFamily="2" charset="0"/>
                <a:ea typeface="Yu Gothic UI Semilight" panose="020B0400000000000000" pitchFamily="34" charset="-128"/>
              </a:rPr>
              <a:t>jobs”……. </a:t>
            </a:r>
          </a:p>
          <a:p>
            <a:endParaRPr lang="en-US" sz="1400" dirty="0">
              <a:latin typeface="Yu Gothic UI Semilight" panose="020B0400000000000000" pitchFamily="34" charset="-128"/>
              <a:ea typeface="Yu Gothic UI Semilight" panose="020B0400000000000000" pitchFamily="34" charset="-128"/>
            </a:endParaRPr>
          </a:p>
          <a:p>
            <a:endParaRPr lang="en-US" sz="1400" dirty="0">
              <a:latin typeface="Yu Gothic UI Semilight" panose="020B0400000000000000" pitchFamily="34" charset="-128"/>
              <a:ea typeface="Yu Gothic UI Semilight" panose="020B0400000000000000" pitchFamily="34" charset="-128"/>
            </a:endParaRPr>
          </a:p>
        </p:txBody>
      </p:sp>
    </p:spTree>
    <p:extLst>
      <p:ext uri="{BB962C8B-B14F-4D97-AF65-F5344CB8AC3E}">
        <p14:creationId xmlns:p14="http://schemas.microsoft.com/office/powerpoint/2010/main" val="1362834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553" y="555526"/>
            <a:ext cx="6934200" cy="3693319"/>
          </a:xfrm>
          <a:prstGeom prst="rect">
            <a:avLst/>
          </a:prstGeom>
          <a:noFill/>
        </p:spPr>
        <p:txBody>
          <a:bodyPr wrap="square" rtlCol="0">
            <a:spAutoFit/>
          </a:bodyPr>
          <a:lstStyle/>
          <a:p>
            <a:r>
              <a:rPr lang="en-US" b="1" dirty="0" smtClean="0">
                <a:ea typeface="Yu Gothic UI Semilight" panose="020B0400000000000000" pitchFamily="34" charset="-128"/>
              </a:rPr>
              <a:t>Barriers to success…………..</a:t>
            </a: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Board/Exec not engaged in technology to see benefits</a:t>
            </a:r>
          </a:p>
          <a:p>
            <a:pPr marL="742950" lvl="1" indent="-285750">
              <a:buFont typeface="Arial" panose="020B0604020202020204" pitchFamily="34" charset="0"/>
              <a:buChar char="•"/>
            </a:pPr>
            <a:r>
              <a:rPr lang="en-US" dirty="0" smtClean="0">
                <a:ea typeface="Yu Gothic UI Semilight" panose="020B0400000000000000" pitchFamily="34" charset="-128"/>
              </a:rPr>
              <a:t>Or driving an agenda they don’t understand?</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Security – internet littered with issues</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Privacy – how do we we assure it?</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Infrastructure – can we support it?</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Customer buy-in – incentives? Breaking the ‘big brother’ view</a:t>
            </a:r>
          </a:p>
          <a:p>
            <a:endParaRPr lang="en-US" dirty="0">
              <a:ea typeface="Yu Gothic UI Semilight" panose="020B0400000000000000" pitchFamily="34" charset="-128"/>
            </a:endParaRPr>
          </a:p>
        </p:txBody>
      </p:sp>
    </p:spTree>
    <p:extLst>
      <p:ext uri="{BB962C8B-B14F-4D97-AF65-F5344CB8AC3E}">
        <p14:creationId xmlns:p14="http://schemas.microsoft.com/office/powerpoint/2010/main" val="1541439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987574"/>
            <a:ext cx="6934200" cy="369332"/>
          </a:xfrm>
          <a:prstGeom prst="rect">
            <a:avLst/>
          </a:prstGeom>
          <a:noFill/>
        </p:spPr>
        <p:txBody>
          <a:bodyPr wrap="square" rtlCol="0">
            <a:spAutoFit/>
          </a:bodyPr>
          <a:lstStyle/>
          <a:p>
            <a:r>
              <a:rPr lang="en-US" b="1" dirty="0" smtClean="0">
                <a:ea typeface="Yu Gothic UI Semilight" panose="020B0400000000000000" pitchFamily="34" charset="-128"/>
              </a:rPr>
              <a:t>Risk</a:t>
            </a:r>
            <a:endParaRPr lang="en-US" dirty="0">
              <a:ea typeface="Yu Gothic UI Semilight" panose="020B0400000000000000" pitchFamily="34" charset="-128"/>
            </a:endParaRPr>
          </a:p>
        </p:txBody>
      </p:sp>
      <p:sp>
        <p:nvSpPr>
          <p:cNvPr id="3" name="TextBox 2"/>
          <p:cNvSpPr txBox="1"/>
          <p:nvPr/>
        </p:nvSpPr>
        <p:spPr>
          <a:xfrm>
            <a:off x="996819" y="1585276"/>
            <a:ext cx="6934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ea typeface="Yu Gothic UI Semilight" panose="020B0400000000000000" pitchFamily="34" charset="-128"/>
              </a:rPr>
              <a:t>Very much dependent on your corporate ‘risk appetite’</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Data loss – corporate, personal</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endParaRPr lang="en-US" dirty="0" smtClean="0">
              <a:ea typeface="Yu Gothic UI Semilight" panose="020B0400000000000000" pitchFamily="34" charset="-128"/>
            </a:endParaRPr>
          </a:p>
          <a:p>
            <a:endParaRPr lang="en-US" dirty="0" smtClean="0">
              <a:ea typeface="Yu Gothic UI Semilight" panose="020B0400000000000000" pitchFamily="34" charset="-128"/>
            </a:endParaRPr>
          </a:p>
          <a:p>
            <a:endParaRPr lang="en-US" dirty="0">
              <a:ea typeface="Yu Gothic UI Semilight" panose="020B0400000000000000" pitchFamily="34" charset="-128"/>
            </a:endParaRPr>
          </a:p>
        </p:txBody>
      </p:sp>
    </p:spTree>
    <p:extLst>
      <p:ext uri="{BB962C8B-B14F-4D97-AF65-F5344CB8AC3E}">
        <p14:creationId xmlns:p14="http://schemas.microsoft.com/office/powerpoint/2010/main" val="1874821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743" y="555526"/>
            <a:ext cx="7416824" cy="3908762"/>
          </a:xfrm>
          <a:prstGeom prst="rect">
            <a:avLst/>
          </a:prstGeom>
          <a:noFill/>
        </p:spPr>
        <p:txBody>
          <a:bodyPr wrap="square" rtlCol="0">
            <a:spAutoFit/>
          </a:bodyPr>
          <a:lstStyle/>
          <a:p>
            <a:r>
              <a:rPr lang="en-US" b="1" dirty="0" smtClean="0">
                <a:ea typeface="Yu Gothic UI Semilight" panose="020B0400000000000000" pitchFamily="34" charset="-128"/>
              </a:rPr>
              <a:t>Security &amp; Privacy</a:t>
            </a:r>
          </a:p>
          <a:p>
            <a:pPr marL="285750" indent="-285750">
              <a:buFont typeface="Arial" panose="020B0604020202020204" pitchFamily="34" charset="0"/>
              <a:buChar char="•"/>
            </a:pPr>
            <a:endParaRPr lang="en-US" sz="1400" dirty="0">
              <a:ea typeface="Yu Gothic UI Semilight" panose="020B0400000000000000" pitchFamily="34" charset="-128"/>
            </a:endParaRPr>
          </a:p>
          <a:p>
            <a:pPr marL="285750" indent="-285750">
              <a:buFont typeface="Arial" panose="020B0604020202020204" pitchFamily="34" charset="0"/>
              <a:buChar char="•"/>
            </a:pPr>
            <a:r>
              <a:rPr lang="en-US" dirty="0">
                <a:ea typeface="Yu Gothic UI Semilight" panose="020B0400000000000000" pitchFamily="34" charset="-128"/>
              </a:rPr>
              <a:t>Data </a:t>
            </a:r>
            <a:r>
              <a:rPr lang="en-US" dirty="0" smtClean="0">
                <a:ea typeface="Yu Gothic UI Semilight" panose="020B0400000000000000" pitchFamily="34" charset="-128"/>
              </a:rPr>
              <a:t>protection</a:t>
            </a:r>
          </a:p>
          <a:p>
            <a:pPr marL="742950" lvl="1" indent="-285750">
              <a:buFont typeface="Arial" panose="020B0604020202020204" pitchFamily="34" charset="0"/>
              <a:buChar char="•"/>
            </a:pPr>
            <a:r>
              <a:rPr lang="en-US" dirty="0" smtClean="0">
                <a:ea typeface="Yu Gothic UI Semilight" panose="020B0400000000000000" pitchFamily="34" charset="-128"/>
              </a:rPr>
              <a:t>Many </a:t>
            </a:r>
            <a:r>
              <a:rPr lang="en-US" dirty="0">
                <a:ea typeface="Yu Gothic UI Semilight" panose="020B0400000000000000" pitchFamily="34" charset="-128"/>
              </a:rPr>
              <a:t>devices gather sensitive data, the transmission, storage and processing of which needs to be secure for both business and regulatory reasons</a:t>
            </a:r>
            <a:r>
              <a:rPr lang="en-US" dirty="0" smtClean="0">
                <a:ea typeface="Yu Gothic UI Semilight" panose="020B0400000000000000" pitchFamily="34" charset="-128"/>
              </a:rPr>
              <a:t>.</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a:ea typeface="Yu Gothic UI Semilight" panose="020B0400000000000000" pitchFamily="34" charset="-128"/>
              </a:rPr>
              <a:t>Expanded attack surface. </a:t>
            </a:r>
            <a:endParaRPr lang="en-US" dirty="0" smtClean="0">
              <a:ea typeface="Yu Gothic UI Semilight" panose="020B0400000000000000" pitchFamily="34" charset="-128"/>
            </a:endParaRPr>
          </a:p>
          <a:p>
            <a:pPr marL="742950" lvl="1" indent="-285750">
              <a:buFont typeface="Arial" panose="020B0604020202020204" pitchFamily="34" charset="0"/>
              <a:buChar char="•"/>
            </a:pPr>
            <a:r>
              <a:rPr lang="en-US" dirty="0" smtClean="0">
                <a:ea typeface="Yu Gothic UI Semilight" panose="020B0400000000000000" pitchFamily="34" charset="-128"/>
              </a:rPr>
              <a:t>There </a:t>
            </a:r>
            <a:r>
              <a:rPr lang="en-US" dirty="0">
                <a:ea typeface="Yu Gothic UI Semilight" panose="020B0400000000000000" pitchFamily="34" charset="-128"/>
              </a:rPr>
              <a:t>will be more devices on networks for attackers to probe as possible entry points to broader IT infrastructure. </a:t>
            </a:r>
            <a:endParaRPr lang="en-US" dirty="0" smtClean="0">
              <a:ea typeface="Yu Gothic UI Semilight" panose="020B0400000000000000" pitchFamily="34" charset="-128"/>
            </a:endParaRPr>
          </a:p>
          <a:p>
            <a:pPr marL="742950" lvl="1" indent="-285750">
              <a:buFont typeface="Arial" panose="020B0604020202020204" pitchFamily="34" charset="0"/>
              <a:buChar char="•"/>
            </a:pPr>
            <a:r>
              <a:rPr lang="en-US" dirty="0" smtClean="0">
                <a:ea typeface="Yu Gothic UI Semilight" panose="020B0400000000000000" pitchFamily="34" charset="-128"/>
              </a:rPr>
              <a:t>Many </a:t>
            </a:r>
            <a:r>
              <a:rPr lang="en-US" dirty="0" err="1">
                <a:ea typeface="Yu Gothic UI Semilight" panose="020B0400000000000000" pitchFamily="34" charset="-128"/>
              </a:rPr>
              <a:t>IoT</a:t>
            </a:r>
            <a:r>
              <a:rPr lang="en-US" dirty="0">
                <a:ea typeface="Yu Gothic UI Semilight" panose="020B0400000000000000" pitchFamily="34" charset="-128"/>
              </a:rPr>
              <a:t> devices are permanently on and connected, making them prime targets</a:t>
            </a:r>
            <a:r>
              <a:rPr lang="en-US" dirty="0" smtClean="0">
                <a:ea typeface="Yu Gothic UI Semilight" panose="020B0400000000000000" pitchFamily="34" charset="-128"/>
              </a:rPr>
              <a:t>.</a:t>
            </a:r>
          </a:p>
          <a:p>
            <a:pPr marL="742950" lvl="1" indent="-285750">
              <a:buFont typeface="Arial" panose="020B0604020202020204" pitchFamily="34" charset="0"/>
              <a:buChar char="•"/>
            </a:pPr>
            <a:r>
              <a:rPr lang="en-US" dirty="0" err="1" smtClean="0">
                <a:ea typeface="Yu Gothic UI Semilight" panose="020B0400000000000000" pitchFamily="34" charset="-128"/>
              </a:rPr>
              <a:t>DDoS</a:t>
            </a:r>
            <a:r>
              <a:rPr lang="en-US" dirty="0" smtClean="0">
                <a:ea typeface="Yu Gothic UI Semilight" panose="020B0400000000000000" pitchFamily="34" charset="-128"/>
              </a:rPr>
              <a:t> risks</a:t>
            </a:r>
            <a:endParaRPr lang="en-US" dirty="0">
              <a:ea typeface="Yu Gothic UI Semilight" panose="020B0400000000000000" pitchFamily="34" charset="-128"/>
            </a:endParaRPr>
          </a:p>
          <a:p>
            <a:pPr>
              <a:buFont typeface="Arial" panose="020B0604020202020204" pitchFamily="34" charset="0"/>
              <a:buChar char="•"/>
            </a:pPr>
            <a:endParaRPr lang="en-US" dirty="0">
              <a:ea typeface="Yu Gothic UI Light" panose="020B0300000000000000" pitchFamily="34" charset="-128"/>
            </a:endParaRPr>
          </a:p>
        </p:txBody>
      </p:sp>
    </p:spTree>
    <p:extLst>
      <p:ext uri="{BB962C8B-B14F-4D97-AF65-F5344CB8AC3E}">
        <p14:creationId xmlns:p14="http://schemas.microsoft.com/office/powerpoint/2010/main" val="1529707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899592" y="843558"/>
            <a:ext cx="7056784" cy="3139321"/>
          </a:xfrm>
          <a:prstGeom prst="rect">
            <a:avLst/>
          </a:prstGeom>
          <a:noFill/>
        </p:spPr>
        <p:txBody>
          <a:bodyPr wrap="square" rtlCol="0">
            <a:spAutoFit/>
          </a:bodyPr>
          <a:lstStyle/>
          <a:p>
            <a:r>
              <a:rPr lang="en-US" b="1" dirty="0" smtClean="0">
                <a:ea typeface="Yu Gothic UI Semilight" panose="020B0400000000000000" pitchFamily="34" charset="-128"/>
              </a:rPr>
              <a:t>Security &amp; Privacy</a:t>
            </a:r>
          </a:p>
          <a:p>
            <a:endParaRPr lang="en-US" dirty="0">
              <a:ea typeface="Yu Gothic UI Semilight" panose="020B0400000000000000" pitchFamily="34" charset="-128"/>
            </a:endParaRPr>
          </a:p>
          <a:p>
            <a:r>
              <a:rPr lang="en-US" b="1" dirty="0" err="1" smtClean="0">
                <a:solidFill>
                  <a:schemeClr val="accent3">
                    <a:lumMod val="75000"/>
                  </a:schemeClr>
                </a:solidFill>
                <a:ea typeface="Yu Gothic UI Semilight" panose="020B0400000000000000" pitchFamily="34" charset="-128"/>
              </a:rPr>
              <a:t>IoT</a:t>
            </a:r>
            <a:r>
              <a:rPr lang="en-US" b="1" dirty="0" smtClean="0">
                <a:solidFill>
                  <a:schemeClr val="accent3">
                    <a:lumMod val="75000"/>
                  </a:schemeClr>
                </a:solidFill>
                <a:ea typeface="Yu Gothic UI Semilight" panose="020B0400000000000000" pitchFamily="34" charset="-128"/>
              </a:rPr>
              <a:t> security = climate </a:t>
            </a:r>
            <a:r>
              <a:rPr lang="en-US" b="1" dirty="0">
                <a:solidFill>
                  <a:schemeClr val="accent3">
                    <a:lumMod val="75000"/>
                  </a:schemeClr>
                </a:solidFill>
                <a:ea typeface="Yu Gothic UI Semilight" panose="020B0400000000000000" pitchFamily="34" charset="-128"/>
              </a:rPr>
              <a:t>change: </a:t>
            </a:r>
            <a:r>
              <a:rPr lang="en-US" b="1" dirty="0">
                <a:ea typeface="Yu Gothic UI Semilight" panose="020B0400000000000000" pitchFamily="34" charset="-128"/>
              </a:rPr>
              <a:t>we know we need to act now to avoid a long-term disaster, but we don't know how to go about it. </a:t>
            </a:r>
            <a:endParaRPr lang="en-US" b="1" dirty="0" smtClean="0">
              <a:ea typeface="Yu Gothic UI Semilight" panose="020B0400000000000000" pitchFamily="34" charset="-128"/>
            </a:endParaRP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err="1" smtClean="0">
                <a:ea typeface="Yu Gothic UI Semilight" panose="020B0400000000000000" pitchFamily="34" charset="-128"/>
              </a:rPr>
              <a:t>IoT</a:t>
            </a:r>
            <a:r>
              <a:rPr lang="en-US" dirty="0" smtClean="0">
                <a:ea typeface="Yu Gothic UI Semilight" panose="020B0400000000000000" pitchFamily="34" charset="-128"/>
              </a:rPr>
              <a:t> ‘things’ are </a:t>
            </a:r>
            <a:r>
              <a:rPr lang="en-US" dirty="0">
                <a:ea typeface="Yu Gothic UI Semilight" panose="020B0400000000000000" pitchFamily="34" charset="-128"/>
              </a:rPr>
              <a:t>small, often invisible, and have not-so-powerful processors and little memory; there are a lot of them and they'll be left unchecked by humans for years</a:t>
            </a:r>
            <a:r>
              <a:rPr lang="en-US" dirty="0" smtClean="0">
                <a:ea typeface="Yu Gothic UI Semilight" panose="020B0400000000000000" pitchFamily="34" charset="-128"/>
              </a:rPr>
              <a:t>.</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Bot net recruitment? Would we ever know?</a:t>
            </a:r>
          </a:p>
          <a:p>
            <a:pPr marL="742950" lvl="1" indent="-285750">
              <a:buFont typeface="Arial" panose="020B0604020202020204" pitchFamily="34" charset="0"/>
              <a:buChar char="•"/>
            </a:pPr>
            <a:r>
              <a:rPr lang="en-US" dirty="0" err="1" smtClean="0">
                <a:ea typeface="Yu Gothic UI Semilight" panose="020B0400000000000000" pitchFamily="34" charset="-128"/>
              </a:rPr>
              <a:t>Mirai</a:t>
            </a:r>
            <a:r>
              <a:rPr lang="en-US" dirty="0" smtClean="0">
                <a:ea typeface="Yu Gothic UI Semilight" panose="020B0400000000000000" pitchFamily="34" charset="-128"/>
              </a:rPr>
              <a:t> – Brian Krebs </a:t>
            </a:r>
            <a:r>
              <a:rPr lang="en-US" dirty="0" err="1" smtClean="0">
                <a:ea typeface="Yu Gothic UI Semilight" panose="020B0400000000000000" pitchFamily="34" charset="-128"/>
              </a:rPr>
              <a:t>DDoS</a:t>
            </a:r>
            <a:r>
              <a:rPr lang="en-US" dirty="0" smtClean="0">
                <a:ea typeface="Yu Gothic UI Semilight" panose="020B0400000000000000" pitchFamily="34" charset="-128"/>
              </a:rPr>
              <a:t>, 2016 - CCTV, DVR’s and routers</a:t>
            </a:r>
            <a:endParaRPr lang="en-US" dirty="0">
              <a:ea typeface="Yu Gothic UI Semilight" panose="020B0400000000000000" pitchFamily="34" charset="-128"/>
            </a:endParaRPr>
          </a:p>
        </p:txBody>
      </p:sp>
    </p:spTree>
    <p:extLst>
      <p:ext uri="{BB962C8B-B14F-4D97-AF65-F5344CB8AC3E}">
        <p14:creationId xmlns:p14="http://schemas.microsoft.com/office/powerpoint/2010/main" val="331237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971600" y="1203598"/>
            <a:ext cx="6696744" cy="2585323"/>
          </a:xfrm>
          <a:prstGeom prst="rect">
            <a:avLst/>
          </a:prstGeom>
          <a:noFill/>
        </p:spPr>
        <p:txBody>
          <a:bodyPr wrap="square" rtlCol="0">
            <a:spAutoFit/>
          </a:bodyPr>
          <a:lstStyle/>
          <a:p>
            <a:r>
              <a:rPr lang="en-US" b="1" dirty="0" smtClean="0">
                <a:ea typeface="Yu Gothic UI Semilight" panose="020B0400000000000000" pitchFamily="34" charset="-128"/>
              </a:rPr>
              <a:t>Security - </a:t>
            </a:r>
            <a:r>
              <a:rPr lang="en-US" b="1" dirty="0" err="1" smtClean="0">
                <a:ea typeface="Yu Gothic UI Semilight" panose="020B0400000000000000" pitchFamily="34" charset="-128"/>
              </a:rPr>
              <a:t>IoT</a:t>
            </a:r>
            <a:r>
              <a:rPr lang="en-US" b="1" dirty="0" smtClean="0">
                <a:ea typeface="Yu Gothic UI Semilight" panose="020B0400000000000000" pitchFamily="34" charset="-128"/>
              </a:rPr>
              <a:t> devices typically:</a:t>
            </a:r>
          </a:p>
          <a:p>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Transmit </a:t>
            </a:r>
            <a:r>
              <a:rPr lang="en-US" dirty="0">
                <a:ea typeface="Yu Gothic UI Semilight" panose="020B0400000000000000" pitchFamily="34" charset="-128"/>
              </a:rPr>
              <a:t>very little </a:t>
            </a:r>
            <a:r>
              <a:rPr lang="en-US" dirty="0" smtClean="0">
                <a:ea typeface="Yu Gothic UI Semilight" panose="020B0400000000000000" pitchFamily="34" charset="-128"/>
              </a:rPr>
              <a:t>information</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Data packets </a:t>
            </a:r>
            <a:r>
              <a:rPr lang="en-US" dirty="0">
                <a:ea typeface="Yu Gothic UI Semilight" panose="020B0400000000000000" pitchFamily="34" charset="-128"/>
              </a:rPr>
              <a:t>have become so short that some of our most fundamental crypto algorithms wouldn't fit any </a:t>
            </a:r>
            <a:r>
              <a:rPr lang="en-US" dirty="0" smtClean="0">
                <a:ea typeface="Yu Gothic UI Semilight" panose="020B0400000000000000" pitchFamily="34" charset="-128"/>
              </a:rPr>
              <a:t>more</a:t>
            </a:r>
            <a:endParaRPr lang="en-US" dirty="0">
              <a:ea typeface="Yu Gothic UI Semilight" panose="020B0400000000000000" pitchFamily="34" charset="-128"/>
            </a:endParaRP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a:ea typeface="Yu Gothic UI Semilight" panose="020B0400000000000000" pitchFamily="34" charset="-128"/>
              </a:rPr>
              <a:t>Do not have enough memory to accommodate large antivirus software </a:t>
            </a:r>
            <a:r>
              <a:rPr lang="en-US" dirty="0" smtClean="0">
                <a:ea typeface="Yu Gothic UI Semilight" panose="020B0400000000000000" pitchFamily="34" charset="-128"/>
              </a:rPr>
              <a:t>packages</a:t>
            </a:r>
            <a:endParaRPr lang="en-US" dirty="0">
              <a:ea typeface="Yu Gothic UI Semilight" panose="020B0400000000000000" pitchFamily="34" charset="-128"/>
            </a:endParaRPr>
          </a:p>
        </p:txBody>
      </p:sp>
      <p:pic>
        <p:nvPicPr>
          <p:cNvPr id="5122" name="Picture 2" descr="Image result for iot sen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843558"/>
            <a:ext cx="1428749"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57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516216" y="3435846"/>
            <a:ext cx="1049601" cy="105622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578381"/>
            <a:ext cx="1370192" cy="68725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245122"/>
            <a:ext cx="791618" cy="7844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5549" y="1585722"/>
            <a:ext cx="1370192" cy="68725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4288" y="351599"/>
            <a:ext cx="1666986" cy="571538"/>
          </a:xfrm>
          <a:prstGeom prst="rect">
            <a:avLst/>
          </a:prstGeom>
        </p:spPr>
      </p:pic>
      <p:sp>
        <p:nvSpPr>
          <p:cNvPr id="7" name="TextBox 6"/>
          <p:cNvSpPr txBox="1"/>
          <p:nvPr/>
        </p:nvSpPr>
        <p:spPr>
          <a:xfrm>
            <a:off x="539552" y="2811788"/>
            <a:ext cx="2239716" cy="2308324"/>
          </a:xfrm>
          <a:prstGeom prst="rect">
            <a:avLst/>
          </a:prstGeom>
          <a:noFill/>
        </p:spPr>
        <p:txBody>
          <a:bodyPr wrap="none" rtlCol="0">
            <a:spAutoFit/>
          </a:bodyPr>
          <a:lstStyle/>
          <a:p>
            <a:r>
              <a:rPr lang="en-GB" b="1" dirty="0">
                <a:ea typeface="Yu Gothic UI Semilight" panose="020B0400000000000000" pitchFamily="34" charset="-128"/>
              </a:rPr>
              <a:t>11</a:t>
            </a:r>
            <a:endParaRPr lang="en-GB" dirty="0">
              <a:ea typeface="Yu Gothic UI Semilight" panose="020B0400000000000000" pitchFamily="34" charset="-128"/>
            </a:endParaRPr>
          </a:p>
          <a:p>
            <a:r>
              <a:rPr lang="en-GB" dirty="0">
                <a:ea typeface="Yu Gothic UI Semilight" panose="020B0400000000000000" pitchFamily="34" charset="-128"/>
              </a:rPr>
              <a:t>from </a:t>
            </a:r>
            <a:r>
              <a:rPr lang="en-GB" b="1" dirty="0">
                <a:ea typeface="Yu Gothic UI Semilight" panose="020B0400000000000000" pitchFamily="34" charset="-128"/>
              </a:rPr>
              <a:t>460 to 518</a:t>
            </a:r>
            <a:endParaRPr lang="en-GB" dirty="0">
              <a:ea typeface="Yu Gothic UI Semilight" panose="020B0400000000000000" pitchFamily="34" charset="-128"/>
            </a:endParaRPr>
          </a:p>
          <a:p>
            <a:r>
              <a:rPr lang="en-GB" dirty="0">
                <a:ea typeface="Yu Gothic UI Semilight" panose="020B0400000000000000" pitchFamily="34" charset="-128"/>
              </a:rPr>
              <a:t>from </a:t>
            </a:r>
            <a:r>
              <a:rPr lang="en-GB" b="1" dirty="0">
                <a:ea typeface="Yu Gothic UI Semilight" panose="020B0400000000000000" pitchFamily="34" charset="-128"/>
              </a:rPr>
              <a:t>42 to 47</a:t>
            </a:r>
            <a:endParaRPr lang="en-GB" dirty="0">
              <a:ea typeface="Yu Gothic UI Semilight" panose="020B0400000000000000" pitchFamily="34" charset="-128"/>
            </a:endParaRPr>
          </a:p>
          <a:p>
            <a:r>
              <a:rPr lang="en-GB" dirty="0">
                <a:ea typeface="Yu Gothic UI Semilight" panose="020B0400000000000000" pitchFamily="34" charset="-128"/>
              </a:rPr>
              <a:t>from </a:t>
            </a:r>
            <a:r>
              <a:rPr lang="en-GB" b="1" dirty="0">
                <a:ea typeface="Yu Gothic UI Semilight" panose="020B0400000000000000" pitchFamily="34" charset="-128"/>
              </a:rPr>
              <a:t>£3660 to £3420</a:t>
            </a:r>
          </a:p>
          <a:p>
            <a:r>
              <a:rPr lang="en-GB" dirty="0">
                <a:ea typeface="Yu Gothic UI Semilight" panose="020B0400000000000000" pitchFamily="34" charset="-128"/>
              </a:rPr>
              <a:t>from </a:t>
            </a:r>
            <a:r>
              <a:rPr lang="en-GB" b="1" dirty="0">
                <a:ea typeface="Yu Gothic UI Semilight" panose="020B0400000000000000" pitchFamily="34" charset="-128"/>
              </a:rPr>
              <a:t>60% to 90%</a:t>
            </a:r>
          </a:p>
          <a:p>
            <a:r>
              <a:rPr lang="en-GB" dirty="0">
                <a:ea typeface="Yu Gothic UI Semilight" panose="020B0400000000000000" pitchFamily="34" charset="-128"/>
              </a:rPr>
              <a:t>from </a:t>
            </a:r>
            <a:r>
              <a:rPr lang="en-GB" b="1" dirty="0">
                <a:ea typeface="Yu Gothic UI Semilight" panose="020B0400000000000000" pitchFamily="34" charset="-128"/>
              </a:rPr>
              <a:t>85% to 95%</a:t>
            </a:r>
          </a:p>
          <a:p>
            <a:r>
              <a:rPr lang="en-GB" dirty="0">
                <a:ea typeface="Yu Gothic UI Semilight" panose="020B0400000000000000" pitchFamily="34" charset="-128"/>
              </a:rPr>
              <a:t>from </a:t>
            </a:r>
            <a:r>
              <a:rPr lang="en-GB" b="1" dirty="0">
                <a:ea typeface="Yu Gothic UI Semilight" panose="020B0400000000000000" pitchFamily="34" charset="-128"/>
              </a:rPr>
              <a:t>95% to 99%</a:t>
            </a:r>
          </a:p>
          <a:p>
            <a:pPr algn="ctr"/>
            <a:endParaRPr lang="en-GB" dirty="0">
              <a:ea typeface="Yu Gothic UI Semilight" panose="020B0400000000000000" pitchFamily="34" charset="-128"/>
            </a:endParaRPr>
          </a:p>
        </p:txBody>
      </p:sp>
      <p:sp>
        <p:nvSpPr>
          <p:cNvPr id="8" name="TextBox 7"/>
          <p:cNvSpPr txBox="1"/>
          <p:nvPr/>
        </p:nvSpPr>
        <p:spPr>
          <a:xfrm>
            <a:off x="7859635" y="2838507"/>
            <a:ext cx="780983" cy="2031325"/>
          </a:xfrm>
          <a:prstGeom prst="rect">
            <a:avLst/>
          </a:prstGeom>
          <a:noFill/>
        </p:spPr>
        <p:txBody>
          <a:bodyPr wrap="none" rtlCol="0">
            <a:spAutoFit/>
          </a:bodyPr>
          <a:lstStyle/>
          <a:p>
            <a:pPr algn="r"/>
            <a:r>
              <a:rPr lang="en-GB" b="1" dirty="0">
                <a:ea typeface="Yu Gothic UI Semilight" panose="020B0400000000000000" pitchFamily="34" charset="-128"/>
              </a:rPr>
              <a:t>17</a:t>
            </a:r>
          </a:p>
          <a:p>
            <a:pPr algn="r"/>
            <a:r>
              <a:rPr lang="en-GB" b="1" dirty="0">
                <a:ea typeface="Yu Gothic UI Semilight" panose="020B0400000000000000" pitchFamily="34" charset="-128"/>
              </a:rPr>
              <a:t>869</a:t>
            </a:r>
          </a:p>
          <a:p>
            <a:pPr algn="r"/>
            <a:r>
              <a:rPr lang="en-GB" b="1" dirty="0">
                <a:ea typeface="Yu Gothic UI Semilight" panose="020B0400000000000000" pitchFamily="34" charset="-128"/>
              </a:rPr>
              <a:t>51</a:t>
            </a:r>
            <a:endParaRPr lang="en-GB" dirty="0">
              <a:ea typeface="Yu Gothic UI Semilight" panose="020B0400000000000000" pitchFamily="34" charset="-128"/>
            </a:endParaRPr>
          </a:p>
          <a:p>
            <a:pPr algn="r"/>
            <a:r>
              <a:rPr lang="en-GB" dirty="0">
                <a:ea typeface="Yu Gothic UI Semilight" panose="020B0400000000000000" pitchFamily="34" charset="-128"/>
              </a:rPr>
              <a:t>£</a:t>
            </a:r>
            <a:r>
              <a:rPr lang="en-GB" b="1" dirty="0">
                <a:ea typeface="Yu Gothic UI Semilight" panose="020B0400000000000000" pitchFamily="34" charset="-128"/>
              </a:rPr>
              <a:t>3038</a:t>
            </a:r>
          </a:p>
          <a:p>
            <a:pPr algn="r"/>
            <a:r>
              <a:rPr lang="en-GB" b="1" dirty="0">
                <a:ea typeface="Yu Gothic UI Semilight" panose="020B0400000000000000" pitchFamily="34" charset="-128"/>
              </a:rPr>
              <a:t>94%</a:t>
            </a:r>
          </a:p>
          <a:p>
            <a:pPr algn="r"/>
            <a:r>
              <a:rPr lang="en-GB" b="1" dirty="0">
                <a:ea typeface="Yu Gothic UI Semilight" panose="020B0400000000000000" pitchFamily="34" charset="-128"/>
              </a:rPr>
              <a:t>98%</a:t>
            </a:r>
          </a:p>
          <a:p>
            <a:pPr algn="r"/>
            <a:r>
              <a:rPr lang="en-GB" b="1" dirty="0">
                <a:ea typeface="Yu Gothic UI Semilight" panose="020B0400000000000000" pitchFamily="34" charset="-128"/>
              </a:rPr>
              <a:t>99.8%</a:t>
            </a:r>
            <a:endParaRPr lang="en-GB" dirty="0">
              <a:ea typeface="Yu Gothic UI Semilight" panose="020B0400000000000000" pitchFamily="34" charset="-128"/>
            </a:endParaRPr>
          </a:p>
        </p:txBody>
      </p:sp>
      <p:sp>
        <p:nvSpPr>
          <p:cNvPr id="9" name="TextBox 8"/>
          <p:cNvSpPr txBox="1"/>
          <p:nvPr/>
        </p:nvSpPr>
        <p:spPr>
          <a:xfrm>
            <a:off x="539538" y="1119332"/>
            <a:ext cx="2566729" cy="369332"/>
          </a:xfrm>
          <a:prstGeom prst="rect">
            <a:avLst/>
          </a:prstGeom>
          <a:noFill/>
        </p:spPr>
        <p:txBody>
          <a:bodyPr wrap="none" rtlCol="0">
            <a:spAutoFit/>
          </a:bodyPr>
          <a:lstStyle/>
          <a:p>
            <a:pPr algn="ctr"/>
            <a:r>
              <a:rPr lang="en-GB" b="1" dirty="0">
                <a:ea typeface="Yu Gothic UI Semilight" panose="020B0400000000000000" pitchFamily="34" charset="-128"/>
              </a:rPr>
              <a:t>5 year old IT partnership</a:t>
            </a:r>
          </a:p>
        </p:txBody>
      </p:sp>
      <p:sp>
        <p:nvSpPr>
          <p:cNvPr id="10" name="TextBox 9"/>
          <p:cNvSpPr txBox="1"/>
          <p:nvPr/>
        </p:nvSpPr>
        <p:spPr>
          <a:xfrm>
            <a:off x="6703553" y="1118293"/>
            <a:ext cx="2032929" cy="369332"/>
          </a:xfrm>
          <a:prstGeom prst="rect">
            <a:avLst/>
          </a:prstGeom>
          <a:noFill/>
        </p:spPr>
        <p:txBody>
          <a:bodyPr wrap="none" rtlCol="0">
            <a:spAutoFit/>
          </a:bodyPr>
          <a:lstStyle/>
          <a:p>
            <a:pPr algn="ctr"/>
            <a:r>
              <a:rPr lang="en-GB" b="1" dirty="0">
                <a:ea typeface="Yu Gothic UI Semilight" panose="020B0400000000000000" pitchFamily="34" charset="-128"/>
              </a:rPr>
              <a:t>New IT partnership</a:t>
            </a:r>
          </a:p>
        </p:txBody>
      </p:sp>
      <p:sp>
        <p:nvSpPr>
          <p:cNvPr id="14" name="TextBox 13"/>
          <p:cNvSpPr txBox="1"/>
          <p:nvPr/>
        </p:nvSpPr>
        <p:spPr>
          <a:xfrm>
            <a:off x="3491880" y="2811788"/>
            <a:ext cx="3081998" cy="2031325"/>
          </a:xfrm>
          <a:prstGeom prst="rect">
            <a:avLst/>
          </a:prstGeom>
          <a:noFill/>
        </p:spPr>
        <p:txBody>
          <a:bodyPr wrap="none" rtlCol="0">
            <a:spAutoFit/>
          </a:bodyPr>
          <a:lstStyle/>
          <a:p>
            <a:r>
              <a:rPr lang="en-GB" dirty="0">
                <a:ea typeface="Yu Gothic UI Semilight" panose="020B0400000000000000" pitchFamily="34" charset="-128"/>
              </a:rPr>
              <a:t>IT Staff members</a:t>
            </a:r>
          </a:p>
          <a:p>
            <a:r>
              <a:rPr lang="en-GB" dirty="0">
                <a:ea typeface="Yu Gothic UI Semilight" panose="020B0400000000000000" pitchFamily="34" charset="-128"/>
              </a:rPr>
              <a:t>T</a:t>
            </a:r>
            <a:r>
              <a:rPr lang="en-GB" dirty="0" smtClean="0">
                <a:ea typeface="Yu Gothic UI Semilight" panose="020B0400000000000000" pitchFamily="34" charset="-128"/>
              </a:rPr>
              <a:t>otal </a:t>
            </a:r>
            <a:r>
              <a:rPr lang="en-GB" dirty="0">
                <a:ea typeface="Yu Gothic UI Semilight" panose="020B0400000000000000" pitchFamily="34" charset="-128"/>
              </a:rPr>
              <a:t>staff supported</a:t>
            </a:r>
          </a:p>
          <a:p>
            <a:r>
              <a:rPr lang="en-GB" dirty="0">
                <a:ea typeface="Yu Gothic UI Semilight" panose="020B0400000000000000" pitchFamily="34" charset="-128"/>
              </a:rPr>
              <a:t>S</a:t>
            </a:r>
            <a:r>
              <a:rPr lang="en-GB" dirty="0" smtClean="0">
                <a:ea typeface="Yu Gothic UI Semilight" panose="020B0400000000000000" pitchFamily="34" charset="-128"/>
              </a:rPr>
              <a:t>taff </a:t>
            </a:r>
            <a:r>
              <a:rPr lang="en-GB" dirty="0">
                <a:ea typeface="Yu Gothic UI Semilight" panose="020B0400000000000000" pitchFamily="34" charset="-128"/>
              </a:rPr>
              <a:t>supported per IT member</a:t>
            </a:r>
          </a:p>
          <a:p>
            <a:r>
              <a:rPr lang="en-GB" dirty="0">
                <a:ea typeface="Yu Gothic UI Semilight" panose="020B0400000000000000" pitchFamily="34" charset="-128"/>
              </a:rPr>
              <a:t>IT cost per employee</a:t>
            </a:r>
          </a:p>
          <a:p>
            <a:r>
              <a:rPr lang="en-GB" dirty="0">
                <a:ea typeface="Yu Gothic UI Semilight" panose="020B0400000000000000" pitchFamily="34" charset="-128"/>
              </a:rPr>
              <a:t>KPI Call Performance</a:t>
            </a:r>
          </a:p>
          <a:p>
            <a:r>
              <a:rPr lang="en-GB" dirty="0">
                <a:ea typeface="Yu Gothic UI Semilight" panose="020B0400000000000000" pitchFamily="34" charset="-128"/>
              </a:rPr>
              <a:t>Service Satisfaction</a:t>
            </a:r>
          </a:p>
          <a:p>
            <a:r>
              <a:rPr lang="en-GB" dirty="0">
                <a:ea typeface="Yu Gothic UI Semilight" panose="020B0400000000000000" pitchFamily="34" charset="-128"/>
              </a:rPr>
              <a:t>System Availability</a:t>
            </a:r>
          </a:p>
        </p:txBody>
      </p:sp>
      <p:sp>
        <p:nvSpPr>
          <p:cNvPr id="15" name="TextBox 14"/>
          <p:cNvSpPr txBox="1"/>
          <p:nvPr/>
        </p:nvSpPr>
        <p:spPr>
          <a:xfrm>
            <a:off x="3995936" y="1419622"/>
            <a:ext cx="1551130" cy="646331"/>
          </a:xfrm>
          <a:prstGeom prst="rect">
            <a:avLst/>
          </a:prstGeom>
          <a:noFill/>
        </p:spPr>
        <p:txBody>
          <a:bodyPr wrap="none" rtlCol="0">
            <a:spAutoFit/>
          </a:bodyPr>
          <a:lstStyle/>
          <a:p>
            <a:r>
              <a:rPr lang="en-GB" dirty="0">
                <a:ea typeface="Yu Gothic UI Semilight" panose="020B0400000000000000" pitchFamily="34" charset="-128"/>
              </a:rPr>
              <a:t>Then and Now</a:t>
            </a:r>
          </a:p>
          <a:p>
            <a:r>
              <a:rPr lang="en-GB" dirty="0">
                <a:ea typeface="Yu Gothic UI Semilight" panose="020B0400000000000000" pitchFamily="34" charset="-128"/>
              </a:rPr>
              <a:t>Key Statistics</a:t>
            </a:r>
          </a:p>
        </p:txBody>
      </p:sp>
    </p:spTree>
    <p:extLst>
      <p:ext uri="{BB962C8B-B14F-4D97-AF65-F5344CB8AC3E}">
        <p14:creationId xmlns:p14="http://schemas.microsoft.com/office/powerpoint/2010/main" val="1723584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971600" y="843558"/>
            <a:ext cx="6696744" cy="2862322"/>
          </a:xfrm>
          <a:prstGeom prst="rect">
            <a:avLst/>
          </a:prstGeom>
          <a:noFill/>
        </p:spPr>
        <p:txBody>
          <a:bodyPr wrap="square" rtlCol="0">
            <a:spAutoFit/>
          </a:bodyPr>
          <a:lstStyle/>
          <a:p>
            <a:r>
              <a:rPr lang="en-US" b="1" dirty="0" smtClean="0">
                <a:ea typeface="Yu Gothic UI Semilight" panose="020B0400000000000000" pitchFamily="34" charset="-128"/>
              </a:rPr>
              <a:t>Infrastructure</a:t>
            </a:r>
          </a:p>
          <a:p>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Corporate – do we have skills in-house?</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Standards – will we ever be able to apply one?</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Worldwide – how do we control the spread of </a:t>
            </a:r>
            <a:r>
              <a:rPr lang="en-US" dirty="0" err="1" smtClean="0">
                <a:ea typeface="Yu Gothic UI Semilight" panose="020B0400000000000000" pitchFamily="34" charset="-128"/>
              </a:rPr>
              <a:t>IoT</a:t>
            </a:r>
            <a:r>
              <a:rPr lang="en-US" dirty="0" smtClean="0">
                <a:ea typeface="Yu Gothic UI Semilight" panose="020B0400000000000000" pitchFamily="34" charset="-128"/>
              </a:rPr>
              <a:t> devices?</a:t>
            </a:r>
          </a:p>
          <a:p>
            <a:pPr marL="742950" lvl="1" indent="-285750">
              <a:buFont typeface="Arial" panose="020B0604020202020204" pitchFamily="34" charset="0"/>
              <a:buChar char="•"/>
            </a:pPr>
            <a:r>
              <a:rPr lang="en-US" dirty="0" smtClean="0">
                <a:ea typeface="Yu Gothic UI Semilight" panose="020B0400000000000000" pitchFamily="34" charset="-128"/>
              </a:rPr>
              <a:t>How do we manage updates?</a:t>
            </a:r>
          </a:p>
          <a:p>
            <a:pPr marL="742950" lvl="1" indent="-285750">
              <a:buFont typeface="Arial" panose="020B0604020202020204" pitchFamily="34" charset="0"/>
              <a:buChar char="•"/>
            </a:pPr>
            <a:r>
              <a:rPr lang="en-US" dirty="0" smtClean="0">
                <a:ea typeface="Yu Gothic UI Semilight" panose="020B0400000000000000" pitchFamily="34" charset="-128"/>
              </a:rPr>
              <a:t>How do we shutdown if needed?</a:t>
            </a:r>
          </a:p>
          <a:p>
            <a:pPr marL="742950" lvl="1" indent="-285750">
              <a:buFont typeface="Arial" panose="020B0604020202020204" pitchFamily="34" charset="0"/>
              <a:buChar char="•"/>
            </a:pPr>
            <a:r>
              <a:rPr lang="en-US" dirty="0" smtClean="0">
                <a:ea typeface="Yu Gothic UI Semilight" panose="020B0400000000000000" pitchFamily="34" charset="-128"/>
              </a:rPr>
              <a:t>How do we keep track?</a:t>
            </a:r>
          </a:p>
        </p:txBody>
      </p:sp>
    </p:spTree>
    <p:extLst>
      <p:ext uri="{BB962C8B-B14F-4D97-AF65-F5344CB8AC3E}">
        <p14:creationId xmlns:p14="http://schemas.microsoft.com/office/powerpoint/2010/main" val="39089695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1115616" y="595590"/>
            <a:ext cx="6696744" cy="3416320"/>
          </a:xfrm>
          <a:prstGeom prst="rect">
            <a:avLst/>
          </a:prstGeom>
          <a:noFill/>
        </p:spPr>
        <p:txBody>
          <a:bodyPr wrap="square" rtlCol="0">
            <a:spAutoFit/>
          </a:bodyPr>
          <a:lstStyle/>
          <a:p>
            <a:r>
              <a:rPr lang="en-US" b="1" dirty="0" smtClean="0">
                <a:ea typeface="Yu Gothic UI Semilight" panose="020B0400000000000000" pitchFamily="34" charset="-128"/>
              </a:rPr>
              <a:t>Customer ‘buy-in’</a:t>
            </a:r>
          </a:p>
          <a:p>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How do we assure our customers of:</a:t>
            </a:r>
          </a:p>
          <a:p>
            <a:pPr marL="742950" lvl="1" indent="-285750">
              <a:buFont typeface="Arial" panose="020B0604020202020204" pitchFamily="34" charset="0"/>
              <a:buChar char="•"/>
            </a:pPr>
            <a:r>
              <a:rPr lang="en-US" dirty="0" smtClean="0">
                <a:ea typeface="Yu Gothic UI Semilight" panose="020B0400000000000000" pitchFamily="34" charset="-128"/>
              </a:rPr>
              <a:t>Data Protection</a:t>
            </a:r>
          </a:p>
          <a:p>
            <a:pPr marL="742950" lvl="1" indent="-285750">
              <a:buFont typeface="Arial" panose="020B0604020202020204" pitchFamily="34" charset="0"/>
              <a:buChar char="•"/>
            </a:pPr>
            <a:r>
              <a:rPr lang="en-US" dirty="0" smtClean="0">
                <a:ea typeface="Yu Gothic UI Semilight" panose="020B0400000000000000" pitchFamily="34" charset="-128"/>
              </a:rPr>
              <a:t>Privacy</a:t>
            </a:r>
            <a:endParaRPr lang="en-US" dirty="0">
              <a:ea typeface="Yu Gothic UI Semilight" panose="020B0400000000000000" pitchFamily="34" charset="-128"/>
            </a:endParaRPr>
          </a:p>
          <a:p>
            <a:pPr marL="742950" lvl="1" indent="-285750">
              <a:buFont typeface="Arial" panose="020B0604020202020204" pitchFamily="34" charset="0"/>
              <a:buChar char="•"/>
            </a:pPr>
            <a:r>
              <a:rPr lang="en-US" dirty="0" smtClean="0">
                <a:ea typeface="Yu Gothic UI Semilight" panose="020B0400000000000000" pitchFamily="34" charset="-128"/>
              </a:rPr>
              <a:t>Security</a:t>
            </a:r>
            <a:endParaRPr lang="en-US" dirty="0">
              <a:ea typeface="Yu Gothic UI Semilight" panose="020B0400000000000000" pitchFamily="34" charset="-128"/>
            </a:endParaRPr>
          </a:p>
          <a:p>
            <a:pPr marL="742950" lvl="1" indent="-285750">
              <a:buFont typeface="Arial" panose="020B0604020202020204" pitchFamily="34" charset="0"/>
              <a:buChar char="•"/>
            </a:pPr>
            <a:r>
              <a:rPr lang="en-US" dirty="0" smtClean="0">
                <a:ea typeface="Yu Gothic UI Semilight" panose="020B0400000000000000" pitchFamily="34" charset="-128"/>
              </a:rPr>
              <a:t>Big brother mentality</a:t>
            </a:r>
          </a:p>
          <a:p>
            <a:pPr marL="742950" lvl="1"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Do we incentivize?</a:t>
            </a:r>
          </a:p>
          <a:p>
            <a:pPr marL="742950" lvl="1" indent="-285750">
              <a:buFont typeface="Arial" panose="020B0604020202020204" pitchFamily="34" charset="0"/>
              <a:buChar char="•"/>
            </a:pPr>
            <a:r>
              <a:rPr lang="en-US" dirty="0" smtClean="0">
                <a:ea typeface="Yu Gothic UI Semilight" panose="020B0400000000000000" pitchFamily="34" charset="-128"/>
              </a:rPr>
              <a:t>How? Can we?</a:t>
            </a:r>
          </a:p>
          <a:p>
            <a:pPr marL="742950" lvl="1"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What risks do we open ourselves up to?</a:t>
            </a:r>
          </a:p>
        </p:txBody>
      </p:sp>
      <p:pic>
        <p:nvPicPr>
          <p:cNvPr id="6148" name="Picture 4" descr="Image result for surveill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12406">
            <a:off x="5508104" y="1549122"/>
            <a:ext cx="2383713"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61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059582"/>
            <a:ext cx="7416824" cy="2862322"/>
          </a:xfrm>
          <a:prstGeom prst="rect">
            <a:avLst/>
          </a:prstGeom>
          <a:noFill/>
        </p:spPr>
        <p:txBody>
          <a:bodyPr wrap="square" rtlCol="0">
            <a:spAutoFit/>
          </a:bodyPr>
          <a:lstStyle/>
          <a:p>
            <a:r>
              <a:rPr lang="en-US" b="1" dirty="0" smtClean="0">
                <a:ea typeface="Yu Gothic UI Semilight" panose="020B0400000000000000" pitchFamily="34" charset="-128"/>
              </a:rPr>
              <a:t>Our experiences……..</a:t>
            </a: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8 different ‘import’ devices – 5 found to contain Malware</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‘Off the shelf’ </a:t>
            </a:r>
            <a:r>
              <a:rPr lang="en-US" dirty="0" err="1" smtClean="0">
                <a:ea typeface="Yu Gothic UI Semilight" panose="020B0400000000000000" pitchFamily="34" charset="-128"/>
              </a:rPr>
              <a:t>IoT</a:t>
            </a:r>
            <a:r>
              <a:rPr lang="en-US" dirty="0" smtClean="0">
                <a:ea typeface="Yu Gothic UI Semilight" panose="020B0400000000000000" pitchFamily="34" charset="-128"/>
              </a:rPr>
              <a:t> – communicating with non-euro sites over web</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1 interactive smart board – communicating with ‘home’ – is this another </a:t>
            </a:r>
            <a:r>
              <a:rPr lang="en-US" dirty="0" err="1" smtClean="0">
                <a:ea typeface="Yu Gothic UI Semilight" panose="020B0400000000000000" pitchFamily="34" charset="-128"/>
              </a:rPr>
              <a:t>Vizio</a:t>
            </a:r>
            <a:r>
              <a:rPr lang="en-US" sz="1400" dirty="0" smtClean="0">
                <a:ea typeface="Yu Gothic UI Semilight" panose="020B0400000000000000" pitchFamily="34" charset="-128"/>
              </a:rPr>
              <a:t>?</a:t>
            </a:r>
            <a:endParaRPr lang="en-US" dirty="0">
              <a:ea typeface="Yu Gothic UI Semilight" panose="020B0400000000000000" pitchFamily="34" charset="-128"/>
            </a:endParaRP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a:ea typeface="Yu Gothic UI Semilight" panose="020B0400000000000000" pitchFamily="34" charset="-128"/>
              </a:rPr>
              <a:t>IDS / </a:t>
            </a:r>
            <a:r>
              <a:rPr lang="en-US" dirty="0" smtClean="0">
                <a:ea typeface="Yu Gothic UI Semilight" panose="020B0400000000000000" pitchFamily="34" charset="-128"/>
              </a:rPr>
              <a:t>IPS / DNS protection </a:t>
            </a:r>
            <a:r>
              <a:rPr lang="en-US" dirty="0">
                <a:ea typeface="Yu Gothic UI Semilight" panose="020B0400000000000000" pitchFamily="34" charset="-128"/>
              </a:rPr>
              <a:t>– improved and heightened </a:t>
            </a:r>
            <a:r>
              <a:rPr lang="en-US" dirty="0" smtClean="0">
                <a:ea typeface="Yu Gothic UI Semilight" panose="020B0400000000000000" pitchFamily="34" charset="-128"/>
              </a:rPr>
              <a:t>security required</a:t>
            </a:r>
            <a:endParaRPr lang="en-US" dirty="0">
              <a:ea typeface="Yu Gothic UI Semilight" panose="020B0400000000000000" pitchFamily="34" charset="-128"/>
            </a:endParaRPr>
          </a:p>
        </p:txBody>
      </p:sp>
      <p:pic>
        <p:nvPicPr>
          <p:cNvPr id="717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9252">
            <a:off x="3921334" y="293550"/>
            <a:ext cx="1223337" cy="124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36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ho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43305"/>
            <a:ext cx="42672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79797" y="3390669"/>
            <a:ext cx="2787110" cy="369332"/>
          </a:xfrm>
          <a:prstGeom prst="rect">
            <a:avLst/>
          </a:prstGeom>
        </p:spPr>
        <p:txBody>
          <a:bodyPr wrap="none">
            <a:spAutoFit/>
          </a:bodyPr>
          <a:lstStyle/>
          <a:p>
            <a:r>
              <a:rPr lang="en-US" b="1" dirty="0" smtClean="0">
                <a:ea typeface="Yu Gothic UI Semilight" panose="020B0400000000000000" pitchFamily="34" charset="-128"/>
              </a:rPr>
              <a:t>But let’s look at Housing…..</a:t>
            </a:r>
            <a:endParaRPr lang="en-US" b="1" dirty="0">
              <a:ea typeface="Yu Gothic UI Semilight" panose="020B0400000000000000" pitchFamily="34" charset="-128"/>
            </a:endParaRPr>
          </a:p>
        </p:txBody>
      </p:sp>
    </p:spTree>
    <p:extLst>
      <p:ext uri="{BB962C8B-B14F-4D97-AF65-F5344CB8AC3E}">
        <p14:creationId xmlns:p14="http://schemas.microsoft.com/office/powerpoint/2010/main" val="3623942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7767" y="523582"/>
            <a:ext cx="7033592" cy="3416320"/>
          </a:xfrm>
          <a:prstGeom prst="rect">
            <a:avLst/>
          </a:prstGeom>
          <a:noFill/>
        </p:spPr>
        <p:txBody>
          <a:bodyPr wrap="square" rtlCol="0">
            <a:spAutoFit/>
          </a:bodyPr>
          <a:lstStyle/>
          <a:p>
            <a:r>
              <a:rPr lang="en-US" b="1" dirty="0" smtClean="0">
                <a:ea typeface="Yu Gothic UI Semilight" panose="020B0400000000000000" pitchFamily="34" charset="-128"/>
              </a:rPr>
              <a:t>In Housing….. </a:t>
            </a: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Saving money vs. improving customer experiences / lives</a:t>
            </a:r>
          </a:p>
          <a:p>
            <a:pPr marL="742950" lvl="1" indent="-285750">
              <a:buFont typeface="Arial" panose="020B0604020202020204" pitchFamily="34" charset="0"/>
              <a:buChar char="•"/>
            </a:pPr>
            <a:r>
              <a:rPr lang="en-US" dirty="0" smtClean="0">
                <a:ea typeface="Yu Gothic UI Semilight" panose="020B0400000000000000" pitchFamily="34" charset="-128"/>
              </a:rPr>
              <a:t>Can you do both?  Don’t get lost in the financials</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Gas servicing – service without a visit?</a:t>
            </a:r>
          </a:p>
          <a:p>
            <a:pPr marL="742950" lvl="1" indent="-285750">
              <a:buFont typeface="Arial" panose="020B0604020202020204" pitchFamily="34" charset="0"/>
              <a:buChar char="•"/>
            </a:pPr>
            <a:r>
              <a:rPr lang="en-US" dirty="0">
                <a:ea typeface="Yu Gothic UI Semilight" panose="020B0400000000000000" pitchFamily="34" charset="-128"/>
              </a:rPr>
              <a:t>Smart boilers – </a:t>
            </a:r>
            <a:r>
              <a:rPr lang="en-US" dirty="0" smtClean="0">
                <a:ea typeface="Yu Gothic UI Semilight" panose="020B0400000000000000" pitchFamily="34" charset="-128"/>
              </a:rPr>
              <a:t>alerts and condition statuses</a:t>
            </a:r>
          </a:p>
          <a:p>
            <a:pPr marL="742950" lvl="1" indent="-285750">
              <a:buFont typeface="Arial" panose="020B0604020202020204" pitchFamily="34" charset="0"/>
              <a:buChar char="•"/>
            </a:pPr>
            <a:r>
              <a:rPr lang="en-US" dirty="0" smtClean="0">
                <a:ea typeface="Yu Gothic UI Semilight" panose="020B0400000000000000" pitchFamily="34" charset="-128"/>
              </a:rPr>
              <a:t>Access issues for Gas servicing removed – no need to attend</a:t>
            </a:r>
          </a:p>
          <a:p>
            <a:pPr marL="742950" lvl="1"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ASB – noise levels monitored ‘live’ - cases acted upon faster</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Damp/</a:t>
            </a:r>
            <a:r>
              <a:rPr lang="en-US" dirty="0" err="1" smtClean="0">
                <a:ea typeface="Yu Gothic UI Semilight" panose="020B0400000000000000" pitchFamily="34" charset="-128"/>
              </a:rPr>
              <a:t>mould</a:t>
            </a:r>
            <a:r>
              <a:rPr lang="en-US" dirty="0" smtClean="0">
                <a:ea typeface="Yu Gothic UI Semilight" panose="020B0400000000000000" pitchFamily="34" charset="-128"/>
              </a:rPr>
              <a:t> problems – building issue or tenancy issue?</a:t>
            </a:r>
            <a:endParaRPr lang="en-US" dirty="0">
              <a:latin typeface="Yu Gothic UI Semilight" panose="020B0400000000000000" pitchFamily="34" charset="-128"/>
              <a:ea typeface="Yu Gothic UI Semilight" panose="020B0400000000000000" pitchFamily="34" charset="-128"/>
            </a:endParaRPr>
          </a:p>
        </p:txBody>
      </p:sp>
      <p:pic>
        <p:nvPicPr>
          <p:cNvPr id="3" name="Picture 2" descr="Image result for hou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94847"/>
            <a:ext cx="864096" cy="46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45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fade">
                                      <p:cBhvr>
                                        <p:cTn id="3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483518"/>
            <a:ext cx="7033592" cy="3693319"/>
          </a:xfrm>
          <a:prstGeom prst="rect">
            <a:avLst/>
          </a:prstGeom>
          <a:noFill/>
        </p:spPr>
        <p:txBody>
          <a:bodyPr wrap="square" rtlCol="0">
            <a:spAutoFit/>
          </a:bodyPr>
          <a:lstStyle/>
          <a:p>
            <a:r>
              <a:rPr lang="en-US" b="1" dirty="0" smtClean="0">
                <a:ea typeface="Yu Gothic UI Semilight" panose="020B0400000000000000" pitchFamily="34" charset="-128"/>
              </a:rPr>
              <a:t>In Housing…..</a:t>
            </a: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Predictive repairs</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Appliances – alerting - vulnerable people not using them</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Smart lighting that changes when you move between rooms</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‘Smart homes’ where a combination of actions happens dependent on who you are i.e. lighting, heating, music, TV – facial, voice recognition</a:t>
            </a:r>
          </a:p>
          <a:p>
            <a:pPr marL="285750" indent="-285750">
              <a:buFont typeface="Arial" panose="020B0604020202020204" pitchFamily="34" charset="0"/>
              <a:buChar char="•"/>
            </a:pPr>
            <a:endParaRPr lang="en-US" dirty="0" smtClean="0">
              <a:ea typeface="Yu Gothic UI Semilight" panose="020B0400000000000000" pitchFamily="34" charset="-128"/>
            </a:endParaRPr>
          </a:p>
          <a:p>
            <a:pPr marL="285750" indent="-285750">
              <a:buFont typeface="Arial" panose="020B0604020202020204" pitchFamily="34" charset="0"/>
              <a:buChar char="•"/>
            </a:pPr>
            <a:r>
              <a:rPr lang="en-US" dirty="0">
                <a:ea typeface="Yu Gothic UI Semilight" panose="020B0400000000000000" pitchFamily="34" charset="-128"/>
              </a:rPr>
              <a:t>General property condition monitoring</a:t>
            </a:r>
          </a:p>
          <a:p>
            <a:pPr marL="285750" indent="-285750">
              <a:buFont typeface="Arial" panose="020B0604020202020204" pitchFamily="34" charset="0"/>
              <a:buChar char="•"/>
            </a:pPr>
            <a:endParaRPr lang="en-US" dirty="0">
              <a:ea typeface="Yu Gothic UI Semilight" panose="020B0400000000000000" pitchFamily="34" charset="-128"/>
            </a:endParaRPr>
          </a:p>
        </p:txBody>
      </p:sp>
      <p:pic>
        <p:nvPicPr>
          <p:cNvPr id="3" name="Picture 2" descr="Image result for hou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94847"/>
            <a:ext cx="864096" cy="46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137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94847"/>
            <a:ext cx="7915878" cy="3877985"/>
          </a:xfrm>
          <a:prstGeom prst="rect">
            <a:avLst/>
          </a:prstGeom>
          <a:noFill/>
        </p:spPr>
        <p:txBody>
          <a:bodyPr wrap="square" rtlCol="0">
            <a:spAutoFit/>
          </a:bodyPr>
          <a:lstStyle/>
          <a:p>
            <a:r>
              <a:rPr lang="en-US" b="1" dirty="0" smtClean="0">
                <a:ea typeface="Yu Gothic UI Semilight" panose="020B0400000000000000" pitchFamily="34" charset="-128"/>
              </a:rPr>
              <a:t>In Housing…..</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Communal areas / Blocks of flats – monitored for footfall after dark</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Lifts and stairwells monitored for safety and outages</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a:ea typeface="Yu Gothic UI Semilight" panose="020B0400000000000000" pitchFamily="34" charset="-128"/>
              </a:rPr>
              <a:t>Employee wellness </a:t>
            </a:r>
            <a:r>
              <a:rPr lang="en-US" dirty="0" err="1">
                <a:ea typeface="Yu Gothic UI Semilight" panose="020B0400000000000000" pitchFamily="34" charset="-128"/>
              </a:rPr>
              <a:t>programmes</a:t>
            </a:r>
            <a:endParaRPr lang="en-US" dirty="0">
              <a:ea typeface="Yu Gothic UI Semilight" panose="020B0400000000000000" pitchFamily="34" charset="-128"/>
            </a:endParaRPr>
          </a:p>
          <a:p>
            <a:pPr marL="742950" lvl="1" indent="-285750">
              <a:buFont typeface="Arial" panose="020B0604020202020204" pitchFamily="34" charset="0"/>
              <a:buChar char="•"/>
            </a:pPr>
            <a:r>
              <a:rPr lang="en-US" dirty="0" smtClean="0">
                <a:ea typeface="Yu Gothic UI Semilight" panose="020B0400000000000000" pitchFamily="34" charset="-128"/>
              </a:rPr>
              <a:t>Lets focus on staff</a:t>
            </a:r>
          </a:p>
          <a:p>
            <a:pPr marL="742950" lvl="1" indent="-285750">
              <a:buFont typeface="Arial" panose="020B0604020202020204" pitchFamily="34" charset="0"/>
              <a:buChar char="•"/>
            </a:pPr>
            <a:r>
              <a:rPr lang="en-US" dirty="0" smtClean="0">
                <a:ea typeface="Yu Gothic UI Semilight" panose="020B0400000000000000" pitchFamily="34" charset="-128"/>
              </a:rPr>
              <a:t>Sickness absence – can this be affected?</a:t>
            </a:r>
          </a:p>
          <a:p>
            <a:pPr marL="742950" lvl="1" indent="-285750">
              <a:buFont typeface="Arial" panose="020B0604020202020204" pitchFamily="34" charset="0"/>
              <a:buChar char="•"/>
            </a:pPr>
            <a:endParaRPr lang="en-US" dirty="0">
              <a:ea typeface="Yu Gothic UI Semilight" panose="020B0400000000000000" pitchFamily="34" charset="-128"/>
            </a:endParaRPr>
          </a:p>
          <a:p>
            <a:r>
              <a:rPr lang="en-US" sz="1400" dirty="0" smtClean="0">
                <a:solidFill>
                  <a:schemeClr val="accent6">
                    <a:lumMod val="75000"/>
                  </a:schemeClr>
                </a:solidFill>
                <a:latin typeface="Segoe Print" panose="02000600000000000000" pitchFamily="2" charset="0"/>
                <a:ea typeface="Yu Gothic UI Semilight" panose="020B0400000000000000" pitchFamily="34" charset="-128"/>
              </a:rPr>
              <a:t>Remember - “According </a:t>
            </a:r>
            <a:r>
              <a:rPr lang="en-US" sz="1400" dirty="0">
                <a:solidFill>
                  <a:schemeClr val="accent6">
                    <a:lumMod val="75000"/>
                  </a:schemeClr>
                </a:solidFill>
                <a:latin typeface="Segoe Print" panose="02000600000000000000" pitchFamily="2" charset="0"/>
                <a:ea typeface="Yu Gothic UI Semilight" panose="020B0400000000000000" pitchFamily="34" charset="-128"/>
              </a:rPr>
              <a:t>to a study by Rackspace, The Human Cloud at Work, employees wearing </a:t>
            </a:r>
            <a:r>
              <a:rPr lang="en-US" sz="1400" dirty="0" err="1">
                <a:solidFill>
                  <a:schemeClr val="accent6">
                    <a:lumMod val="75000"/>
                  </a:schemeClr>
                </a:solidFill>
                <a:latin typeface="Segoe Print" panose="02000600000000000000" pitchFamily="2" charset="0"/>
                <a:ea typeface="Yu Gothic UI Semilight" panose="020B0400000000000000" pitchFamily="34" charset="-128"/>
              </a:rPr>
              <a:t>wearables</a:t>
            </a:r>
            <a:r>
              <a:rPr lang="en-US" sz="1400" dirty="0">
                <a:solidFill>
                  <a:schemeClr val="accent6">
                    <a:lumMod val="75000"/>
                  </a:schemeClr>
                </a:solidFill>
                <a:latin typeface="Segoe Print" panose="02000600000000000000" pitchFamily="2" charset="0"/>
                <a:ea typeface="Yu Gothic UI Semilight" panose="020B0400000000000000" pitchFamily="34" charset="-128"/>
              </a:rPr>
              <a:t> at work became 8.5 percent more productive and 3.5 percent more satisfied with their jobs”……. </a:t>
            </a:r>
          </a:p>
          <a:p>
            <a:pPr marL="285750" indent="-285750">
              <a:buFont typeface="Arial" panose="020B0604020202020204" pitchFamily="34" charset="0"/>
              <a:buChar char="•"/>
            </a:pPr>
            <a:endParaRPr lang="en-US" dirty="0" smtClean="0">
              <a:ea typeface="Yu Gothic UI Semilight" panose="020B0400000000000000" pitchFamily="34" charset="-128"/>
            </a:endParaRPr>
          </a:p>
        </p:txBody>
      </p:sp>
      <p:pic>
        <p:nvPicPr>
          <p:cNvPr id="5" name="Picture 4" descr="Image result for hou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94846"/>
            <a:ext cx="864096" cy="46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53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738" y="555526"/>
            <a:ext cx="7573686" cy="3416320"/>
          </a:xfrm>
          <a:prstGeom prst="rect">
            <a:avLst/>
          </a:prstGeom>
          <a:noFill/>
        </p:spPr>
        <p:txBody>
          <a:bodyPr wrap="square" rtlCol="0">
            <a:spAutoFit/>
          </a:bodyPr>
          <a:lstStyle/>
          <a:p>
            <a:r>
              <a:rPr lang="en-US" b="1" dirty="0" smtClean="0">
                <a:ea typeface="Yu Gothic UI Semilight" panose="020B0400000000000000" pitchFamily="34" charset="-128"/>
              </a:rPr>
              <a:t>In Housing….. The way forward?</a:t>
            </a:r>
          </a:p>
          <a:p>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Partnership – working with </a:t>
            </a:r>
            <a:r>
              <a:rPr lang="en-US" dirty="0" err="1" smtClean="0">
                <a:ea typeface="Yu Gothic UI Semilight" panose="020B0400000000000000" pitchFamily="34" charset="-128"/>
              </a:rPr>
              <a:t>IoT</a:t>
            </a:r>
            <a:r>
              <a:rPr lang="en-US" dirty="0">
                <a:ea typeface="Yu Gothic UI Semilight" panose="020B0400000000000000" pitchFamily="34" charset="-128"/>
              </a:rPr>
              <a:t> </a:t>
            </a:r>
            <a:r>
              <a:rPr lang="en-US" dirty="0" smtClean="0">
                <a:ea typeface="Yu Gothic UI Semilight" panose="020B0400000000000000" pitchFamily="34" charset="-128"/>
              </a:rPr>
              <a:t>developers gets you ahead of the game, working with internal teams creates understanding of possibilities</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Challenge internal processes – but don’t try and fix what isn’t broken</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Do it with care – Plan it, Test it, Promote it</a:t>
            </a:r>
          </a:p>
          <a:p>
            <a:pPr marL="742950" lvl="1" indent="-285750">
              <a:buFont typeface="Arial" panose="020B0604020202020204" pitchFamily="34" charset="0"/>
              <a:buChar char="•"/>
            </a:pPr>
            <a:r>
              <a:rPr lang="en-US" dirty="0" smtClean="0">
                <a:ea typeface="Yu Gothic UI Semilight" panose="020B0400000000000000" pitchFamily="34" charset="-128"/>
              </a:rPr>
              <a:t>Cost saving is a given.. But it may take time to see it</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Look beyond the consumer product but embrace the possibilities it brings</a:t>
            </a:r>
          </a:p>
          <a:p>
            <a:pPr marL="742950" lvl="1" indent="-285750">
              <a:buFont typeface="Arial" panose="020B0604020202020204" pitchFamily="34" charset="0"/>
              <a:buChar char="•"/>
            </a:pPr>
            <a:r>
              <a:rPr lang="en-US" dirty="0" smtClean="0">
                <a:ea typeface="Yu Gothic UI Semilight" panose="020B0400000000000000" pitchFamily="34" charset="-128"/>
              </a:rPr>
              <a:t>The underlying concept may be the important thing</a:t>
            </a:r>
            <a:endParaRPr lang="en-US" dirty="0">
              <a:ea typeface="Yu Gothic UI Semilight" panose="020B0400000000000000" pitchFamily="34" charset="-128"/>
            </a:endParaRPr>
          </a:p>
        </p:txBody>
      </p:sp>
      <p:pic>
        <p:nvPicPr>
          <p:cNvPr id="3" name="Picture 2" descr="Image result for hou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1534" y="483518"/>
            <a:ext cx="864096" cy="46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701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55526"/>
            <a:ext cx="7033592" cy="3416320"/>
          </a:xfrm>
          <a:prstGeom prst="rect">
            <a:avLst/>
          </a:prstGeom>
          <a:noFill/>
        </p:spPr>
        <p:txBody>
          <a:bodyPr wrap="square" rtlCol="0">
            <a:spAutoFit/>
          </a:bodyPr>
          <a:lstStyle/>
          <a:p>
            <a:r>
              <a:rPr lang="en-US" b="1" dirty="0" smtClean="0">
                <a:ea typeface="Yu Gothic UI Semilight" panose="020B0400000000000000" pitchFamily="34" charset="-128"/>
              </a:rPr>
              <a:t>In Housing….. The way forward?</a:t>
            </a:r>
          </a:p>
          <a:p>
            <a:endParaRPr lang="en-US" dirty="0">
              <a:ea typeface="Yu Gothic UI Semilight" panose="020B0400000000000000" pitchFamily="34" charset="-128"/>
            </a:endParaRPr>
          </a:p>
          <a:p>
            <a:r>
              <a:rPr lang="en-US" dirty="0" smtClean="0">
                <a:ea typeface="Yu Gothic UI Semilight" panose="020B0400000000000000" pitchFamily="34" charset="-128"/>
              </a:rPr>
              <a:t>Implement a strategy</a:t>
            </a:r>
          </a:p>
          <a:p>
            <a:pPr marL="285750" indent="-285750">
              <a:buFont typeface="Arial" panose="020B0604020202020204" pitchFamily="34" charset="0"/>
              <a:buChar char="•"/>
            </a:pPr>
            <a:r>
              <a:rPr lang="en-US" dirty="0" smtClean="0">
                <a:ea typeface="Yu Gothic UI Semilight" panose="020B0400000000000000" pitchFamily="34" charset="-128"/>
              </a:rPr>
              <a:t>Will be influenced by:</a:t>
            </a:r>
          </a:p>
          <a:p>
            <a:pPr marL="742950" lvl="1" indent="-285750">
              <a:buFont typeface="Arial" panose="020B0604020202020204" pitchFamily="34" charset="0"/>
              <a:buChar char="•"/>
            </a:pPr>
            <a:r>
              <a:rPr lang="en-US" dirty="0" smtClean="0">
                <a:ea typeface="Yu Gothic UI Semilight" panose="020B0400000000000000" pitchFamily="34" charset="-128"/>
              </a:rPr>
              <a:t>IT strategy</a:t>
            </a:r>
          </a:p>
          <a:p>
            <a:pPr marL="742950" lvl="1" indent="-285750">
              <a:buFont typeface="Arial" panose="020B0604020202020204" pitchFamily="34" charset="0"/>
              <a:buChar char="•"/>
            </a:pPr>
            <a:r>
              <a:rPr lang="en-US" dirty="0" smtClean="0">
                <a:ea typeface="Yu Gothic UI Semilight" panose="020B0400000000000000" pitchFamily="34" charset="-128"/>
              </a:rPr>
              <a:t>IT security policies</a:t>
            </a:r>
          </a:p>
          <a:p>
            <a:pPr marL="742950" lvl="1" indent="-285750">
              <a:buFont typeface="Arial" panose="020B0604020202020204" pitchFamily="34" charset="0"/>
              <a:buChar char="•"/>
            </a:pPr>
            <a:r>
              <a:rPr lang="en-US" dirty="0" smtClean="0">
                <a:ea typeface="Yu Gothic UI Semilight" panose="020B0400000000000000" pitchFamily="34" charset="-128"/>
              </a:rPr>
              <a:t>Asset management strategy</a:t>
            </a:r>
          </a:p>
          <a:p>
            <a:pPr marL="742950" lvl="1" indent="-285750">
              <a:buFont typeface="Arial" panose="020B0604020202020204" pitchFamily="34" charset="0"/>
              <a:buChar char="•"/>
            </a:pPr>
            <a:r>
              <a:rPr lang="en-US" dirty="0" smtClean="0">
                <a:ea typeface="Yu Gothic UI Semilight" panose="020B0400000000000000" pitchFamily="34" charset="-128"/>
              </a:rPr>
              <a:t>Customer service strategy</a:t>
            </a:r>
          </a:p>
          <a:p>
            <a:pPr marL="742950" lvl="1" indent="-285750">
              <a:buFont typeface="Arial" panose="020B0604020202020204" pitchFamily="34" charset="0"/>
              <a:buChar char="•"/>
            </a:pPr>
            <a:r>
              <a:rPr lang="en-US" dirty="0" smtClean="0">
                <a:ea typeface="Yu Gothic UI Semilight" panose="020B0400000000000000" pitchFamily="34" charset="-128"/>
              </a:rPr>
              <a:t>Digital strategy… maybe more</a:t>
            </a:r>
          </a:p>
          <a:p>
            <a:pPr marL="285750" indent="-285750">
              <a:buFont typeface="Arial" panose="020B0604020202020204" pitchFamily="34" charset="0"/>
              <a:buChar char="•"/>
            </a:pPr>
            <a:endParaRPr lang="en-US" dirty="0">
              <a:ea typeface="Yu Gothic UI Semilight" panose="020B0400000000000000" pitchFamily="34" charset="-128"/>
            </a:endParaRPr>
          </a:p>
          <a:p>
            <a:pPr marL="285750" indent="-285750">
              <a:buFont typeface="Arial" panose="020B0604020202020204" pitchFamily="34" charset="0"/>
              <a:buChar char="•"/>
            </a:pPr>
            <a:r>
              <a:rPr lang="en-US" dirty="0" smtClean="0">
                <a:ea typeface="Yu Gothic UI Semilight" panose="020B0400000000000000" pitchFamily="34" charset="-128"/>
              </a:rPr>
              <a:t>Get people on board</a:t>
            </a:r>
          </a:p>
          <a:p>
            <a:pPr marL="285750" indent="-285750">
              <a:buFont typeface="Arial" panose="020B0604020202020204" pitchFamily="34" charset="0"/>
              <a:buChar char="•"/>
            </a:pPr>
            <a:r>
              <a:rPr lang="en-US" dirty="0" smtClean="0">
                <a:ea typeface="Yu Gothic UI Semilight" panose="020B0400000000000000" pitchFamily="34" charset="-128"/>
              </a:rPr>
              <a:t>Remember that ROI isn’t just financial</a:t>
            </a:r>
          </a:p>
        </p:txBody>
      </p:sp>
      <p:pic>
        <p:nvPicPr>
          <p:cNvPr id="8194" name="Picture 2" descr="Image result for strate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36159">
            <a:off x="5035497" y="1410361"/>
            <a:ext cx="3039428" cy="170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12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fade">
                                      <p:cBhvr>
                                        <p:cTn id="40" dur="500"/>
                                        <p:tgtEl>
                                          <p:spTgt spid="4">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fade">
                                      <p:cBhvr>
                                        <p:cTn id="4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419622"/>
            <a:ext cx="7366248" cy="1661993"/>
          </a:xfrm>
          <a:prstGeom prst="rect">
            <a:avLst/>
          </a:prstGeom>
          <a:noFill/>
        </p:spPr>
        <p:txBody>
          <a:bodyPr wrap="square" rtlCol="0">
            <a:spAutoFit/>
          </a:bodyPr>
          <a:lstStyle/>
          <a:p>
            <a:endParaRPr lang="en-US" dirty="0">
              <a:latin typeface="Yu Gothic UI Semilight" panose="020B0400000000000000" pitchFamily="34" charset="-128"/>
              <a:ea typeface="Yu Gothic UI Semilight" panose="020B0400000000000000" pitchFamily="34" charset="-128"/>
            </a:endParaRPr>
          </a:p>
          <a:p>
            <a:r>
              <a:rPr lang="en-US" sz="2800" dirty="0" smtClean="0">
                <a:latin typeface="Segoe Print" panose="02000600000000000000" pitchFamily="2" charset="0"/>
                <a:ea typeface="Yu Gothic UI Semilight" panose="020B0400000000000000" pitchFamily="34" charset="-128"/>
              </a:rPr>
              <a:t>……”the </a:t>
            </a:r>
            <a:r>
              <a:rPr lang="en-US" sz="2800" dirty="0">
                <a:latin typeface="Segoe Print" panose="02000600000000000000" pitchFamily="2" charset="0"/>
                <a:ea typeface="Yu Gothic UI Semilight" panose="020B0400000000000000" pitchFamily="34" charset="-128"/>
              </a:rPr>
              <a:t>question should not be whether the </a:t>
            </a:r>
            <a:r>
              <a:rPr lang="en-US" sz="2800" dirty="0" err="1">
                <a:latin typeface="Segoe Print" panose="02000600000000000000" pitchFamily="2" charset="0"/>
                <a:ea typeface="Yu Gothic UI Semilight" panose="020B0400000000000000" pitchFamily="34" charset="-128"/>
              </a:rPr>
              <a:t>IoT</a:t>
            </a:r>
            <a:r>
              <a:rPr lang="en-US" sz="2800" dirty="0">
                <a:latin typeface="Segoe Print" panose="02000600000000000000" pitchFamily="2" charset="0"/>
                <a:ea typeface="Yu Gothic UI Semilight" panose="020B0400000000000000" pitchFamily="34" charset="-128"/>
              </a:rPr>
              <a:t> should be used to transform social housing, but how quickly</a:t>
            </a:r>
            <a:r>
              <a:rPr lang="en-US" sz="2800" dirty="0" smtClean="0">
                <a:latin typeface="Segoe Print" panose="02000600000000000000" pitchFamily="2" charset="0"/>
                <a:ea typeface="Yu Gothic UI Semilight" panose="020B0400000000000000" pitchFamily="34" charset="-128"/>
              </a:rPr>
              <a:t>.”………</a:t>
            </a:r>
          </a:p>
        </p:txBody>
      </p:sp>
      <p:sp>
        <p:nvSpPr>
          <p:cNvPr id="2" name="Rectangle 1"/>
          <p:cNvSpPr/>
          <p:nvPr/>
        </p:nvSpPr>
        <p:spPr>
          <a:xfrm>
            <a:off x="6588224" y="3076939"/>
            <a:ext cx="1477264" cy="369332"/>
          </a:xfrm>
          <a:prstGeom prst="rect">
            <a:avLst/>
          </a:prstGeom>
        </p:spPr>
        <p:txBody>
          <a:bodyPr wrap="none">
            <a:spAutoFit/>
          </a:bodyPr>
          <a:lstStyle/>
          <a:p>
            <a:r>
              <a:rPr lang="en-US" i="1" dirty="0">
                <a:ea typeface="Yu Gothic UI Semilight" panose="020B0400000000000000" pitchFamily="34" charset="-128"/>
              </a:rPr>
              <a:t>Sovereign </a:t>
            </a:r>
            <a:r>
              <a:rPr lang="en-US" i="1" dirty="0" smtClean="0">
                <a:ea typeface="Yu Gothic UI Semilight" panose="020B0400000000000000" pitchFamily="34" charset="-128"/>
              </a:rPr>
              <a:t>plc.</a:t>
            </a:r>
            <a:endParaRPr lang="en-US" dirty="0">
              <a:latin typeface="Segoe Print" panose="02000600000000000000" pitchFamily="2" charset="0"/>
              <a:ea typeface="Yu Gothic UI Semilight" panose="020B0400000000000000" pitchFamily="34" charset="-128"/>
            </a:endParaRPr>
          </a:p>
        </p:txBody>
      </p:sp>
      <p:sp>
        <p:nvSpPr>
          <p:cNvPr id="3" name="Rectangle 2"/>
          <p:cNvSpPr/>
          <p:nvPr/>
        </p:nvSpPr>
        <p:spPr>
          <a:xfrm>
            <a:off x="971600" y="771550"/>
            <a:ext cx="2418354" cy="369332"/>
          </a:xfrm>
          <a:prstGeom prst="rect">
            <a:avLst/>
          </a:prstGeom>
        </p:spPr>
        <p:txBody>
          <a:bodyPr wrap="none">
            <a:spAutoFit/>
          </a:bodyPr>
          <a:lstStyle/>
          <a:p>
            <a:r>
              <a:rPr lang="en-US" dirty="0" smtClean="0">
                <a:ea typeface="Yu Gothic UI Semilight" panose="020B0400000000000000" pitchFamily="34" charset="-128"/>
              </a:rPr>
              <a:t>And one final quote…….</a:t>
            </a:r>
            <a:endParaRPr lang="en-US" dirty="0">
              <a:ea typeface="Yu Gothic UI Semilight" panose="020B0400000000000000" pitchFamily="34" charset="-128"/>
            </a:endParaRPr>
          </a:p>
        </p:txBody>
      </p:sp>
    </p:spTree>
    <p:extLst>
      <p:ext uri="{BB962C8B-B14F-4D97-AF65-F5344CB8AC3E}">
        <p14:creationId xmlns:p14="http://schemas.microsoft.com/office/powerpoint/2010/main" val="1855698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771550"/>
            <a:ext cx="6934200" cy="2862322"/>
          </a:xfrm>
          <a:prstGeom prst="rect">
            <a:avLst/>
          </a:prstGeom>
          <a:noFill/>
        </p:spPr>
        <p:txBody>
          <a:bodyPr wrap="square" rtlCol="0">
            <a:spAutoFit/>
          </a:bodyPr>
          <a:lstStyle/>
          <a:p>
            <a:r>
              <a:rPr lang="en-US" b="1" dirty="0" err="1" smtClean="0">
                <a:ea typeface="Yu Gothic UI Semilight" panose="020B0400000000000000" pitchFamily="34" charset="-128"/>
              </a:rPr>
              <a:t>IoT</a:t>
            </a:r>
            <a:r>
              <a:rPr lang="en-US" b="1" dirty="0" smtClean="0">
                <a:ea typeface="Yu Gothic UI Semilight" panose="020B0400000000000000" pitchFamily="34" charset="-128"/>
              </a:rPr>
              <a:t> - 21</a:t>
            </a:r>
            <a:r>
              <a:rPr lang="en-US" b="1" baseline="30000" dirty="0" smtClean="0">
                <a:ea typeface="Yu Gothic UI Semilight" panose="020B0400000000000000" pitchFamily="34" charset="-128"/>
              </a:rPr>
              <a:t>st</a:t>
            </a:r>
            <a:r>
              <a:rPr lang="en-US" b="1" dirty="0" smtClean="0">
                <a:ea typeface="Yu Gothic UI Semilight" panose="020B0400000000000000" pitchFamily="34" charset="-128"/>
              </a:rPr>
              <a:t> Century Trojan Horse or Possible Data Revolution</a:t>
            </a:r>
          </a:p>
          <a:p>
            <a:endParaRPr lang="en-US" dirty="0">
              <a:ea typeface="Yu Gothic UI Semilight" panose="020B0400000000000000" pitchFamily="34" charset="-128"/>
            </a:endParaRPr>
          </a:p>
          <a:p>
            <a:r>
              <a:rPr lang="en-US" dirty="0" smtClean="0">
                <a:ea typeface="Yu Gothic UI Semilight" panose="020B0400000000000000" pitchFamily="34" charset="-128"/>
              </a:rPr>
              <a:t>But what does that mean??</a:t>
            </a:r>
          </a:p>
          <a:p>
            <a:endParaRPr lang="en-US" dirty="0">
              <a:ea typeface="Yu Gothic UI Semilight" panose="020B0400000000000000" pitchFamily="34" charset="-128"/>
            </a:endParaRPr>
          </a:p>
          <a:p>
            <a:r>
              <a:rPr lang="en-US" dirty="0" smtClean="0">
                <a:ea typeface="Yu Gothic UI Semilight" panose="020B0400000000000000" pitchFamily="34" charset="-128"/>
              </a:rPr>
              <a:t>Tech being welcomed into our homes and workplaces</a:t>
            </a:r>
          </a:p>
          <a:p>
            <a:r>
              <a:rPr lang="en-US" dirty="0" smtClean="0">
                <a:ea typeface="Yu Gothic UI Semilight" panose="020B0400000000000000" pitchFamily="34" charset="-128"/>
              </a:rPr>
              <a:t>Do we know what it is doing?</a:t>
            </a:r>
          </a:p>
          <a:p>
            <a:endParaRPr lang="en-US" dirty="0">
              <a:ea typeface="Yu Gothic UI Semilight" panose="020B0400000000000000" pitchFamily="34" charset="-128"/>
            </a:endParaRPr>
          </a:p>
          <a:p>
            <a:r>
              <a:rPr lang="en-US" dirty="0" smtClean="0">
                <a:ea typeface="Yu Gothic UI Semilight" panose="020B0400000000000000" pitchFamily="34" charset="-128"/>
              </a:rPr>
              <a:t>Data sources more common and widespread than ever before – truly more data from more sources everywhere</a:t>
            </a:r>
          </a:p>
          <a:p>
            <a:r>
              <a:rPr lang="en-US" dirty="0" smtClean="0">
                <a:ea typeface="Yu Gothic UI Semilight" panose="020B0400000000000000" pitchFamily="34" charset="-128"/>
              </a:rPr>
              <a:t>But do we know what to do with it?</a:t>
            </a:r>
            <a:endParaRPr lang="en-US" dirty="0">
              <a:ea typeface="Yu Gothic UI Semilight" panose="020B04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3101">
            <a:off x="1401939" y="1141227"/>
            <a:ext cx="1285255" cy="21229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8866">
            <a:off x="3907554" y="1634507"/>
            <a:ext cx="918276" cy="15167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62556">
            <a:off x="6120317" y="1048344"/>
            <a:ext cx="1628008" cy="2689120"/>
          </a:xfrm>
          <a:prstGeom prst="rect">
            <a:avLst/>
          </a:prstGeom>
        </p:spPr>
      </p:pic>
    </p:spTree>
    <p:extLst>
      <p:ext uri="{BB962C8B-B14F-4D97-AF65-F5344CB8AC3E}">
        <p14:creationId xmlns:p14="http://schemas.microsoft.com/office/powerpoint/2010/main" val="3651172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par>
                          <p:cTn id="42" fill="hold">
                            <p:stCondLst>
                              <p:cond delay="1000"/>
                            </p:stCondLst>
                            <p:childTnLst>
                              <p:par>
                                <p:cTn id="43" presetID="14" presetClass="entr" presetSubtype="1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11560" y="1491630"/>
            <a:ext cx="7848872" cy="29047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endParaRPr lang="en-GB" dirty="0"/>
          </a:p>
        </p:txBody>
      </p:sp>
      <p:sp>
        <p:nvSpPr>
          <p:cNvPr id="2" name="Title 1"/>
          <p:cNvSpPr>
            <a:spLocks noGrp="1"/>
          </p:cNvSpPr>
          <p:nvPr>
            <p:ph type="ctrTitle"/>
          </p:nvPr>
        </p:nvSpPr>
        <p:spPr>
          <a:xfrm>
            <a:off x="688032" y="627534"/>
            <a:ext cx="7772400" cy="1728192"/>
          </a:xfrm>
        </p:spPr>
        <p:txBody>
          <a:bodyPr>
            <a:normAutofit/>
          </a:bodyPr>
          <a:lstStyle/>
          <a:p>
            <a:r>
              <a:rPr lang="en-US" sz="3200" dirty="0" smtClean="0"/>
              <a:t>Thank you</a:t>
            </a:r>
            <a:r>
              <a:rPr lang="en-US" sz="3200" dirty="0"/>
              <a:t> </a:t>
            </a:r>
            <a:r>
              <a:rPr lang="en-US" sz="3200" dirty="0" smtClean="0"/>
              <a:t>for your time</a:t>
            </a:r>
            <a:br>
              <a:rPr lang="en-US" sz="3200" dirty="0" smtClean="0"/>
            </a:br>
            <a:r>
              <a:rPr lang="en-US" sz="3200" dirty="0" smtClean="0"/>
              <a:t/>
            </a:r>
            <a:br>
              <a:rPr lang="en-US" sz="3200" dirty="0" smtClean="0"/>
            </a:br>
            <a:r>
              <a:rPr lang="en-US" sz="3200" dirty="0" smtClean="0"/>
              <a:t>Any questions</a:t>
            </a:r>
            <a:endParaRPr lang="en-US" sz="3200" dirty="0"/>
          </a:p>
        </p:txBody>
      </p:sp>
    </p:spTree>
    <p:extLst>
      <p:ext uri="{BB962C8B-B14F-4D97-AF65-F5344CB8AC3E}">
        <p14:creationId xmlns:p14="http://schemas.microsoft.com/office/powerpoint/2010/main" val="3443951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6192" y="1275606"/>
            <a:ext cx="6934200" cy="2031325"/>
          </a:xfrm>
          <a:prstGeom prst="rect">
            <a:avLst/>
          </a:prstGeom>
          <a:noFill/>
        </p:spPr>
        <p:txBody>
          <a:bodyPr wrap="square" rtlCol="0">
            <a:spAutoFit/>
          </a:bodyPr>
          <a:lstStyle/>
          <a:p>
            <a:r>
              <a:rPr lang="en-US" dirty="0" smtClean="0">
                <a:ea typeface="Yu Gothic UI Semilight" panose="020B0400000000000000" pitchFamily="34" charset="-128"/>
              </a:rPr>
              <a:t>Credits…..</a:t>
            </a:r>
          </a:p>
          <a:p>
            <a:endParaRPr lang="en-US" dirty="0">
              <a:ea typeface="Yu Gothic UI Semilight" panose="020B0400000000000000" pitchFamily="34" charset="-128"/>
            </a:endParaRPr>
          </a:p>
          <a:p>
            <a:r>
              <a:rPr lang="en-US" sz="1200" i="1" dirty="0" smtClean="0">
                <a:ea typeface="Yu Gothic UI Semilight" panose="020B0400000000000000" pitchFamily="34" charset="-128"/>
              </a:rPr>
              <a:t>Wired magazine, May 2016</a:t>
            </a:r>
          </a:p>
          <a:p>
            <a:r>
              <a:rPr lang="en-US" sz="1200" i="1" dirty="0" smtClean="0">
                <a:ea typeface="Yu Gothic UI Semilight" panose="020B0400000000000000" pitchFamily="34" charset="-128"/>
              </a:rPr>
              <a:t>“The internet of things will turn our machines against us”, </a:t>
            </a:r>
            <a:r>
              <a:rPr lang="en-US" sz="1200" i="1" dirty="0">
                <a:ea typeface="Yu Gothic UI Semilight" panose="020B0400000000000000" pitchFamily="34" charset="-128"/>
              </a:rPr>
              <a:t>M</a:t>
            </a:r>
            <a:r>
              <a:rPr lang="en-US" sz="1200" i="1" dirty="0" smtClean="0">
                <a:ea typeface="Yu Gothic UI Semilight" panose="020B0400000000000000" pitchFamily="34" charset="-128"/>
              </a:rPr>
              <a:t>arc Goodman</a:t>
            </a:r>
          </a:p>
          <a:p>
            <a:r>
              <a:rPr lang="en-US" sz="1200" i="1" dirty="0" smtClean="0">
                <a:ea typeface="Yu Gothic UI Semilight" panose="020B0400000000000000" pitchFamily="34" charset="-128"/>
              </a:rPr>
              <a:t>The </a:t>
            </a:r>
            <a:r>
              <a:rPr lang="en-US" sz="1200" i="1" dirty="0">
                <a:ea typeface="Yu Gothic UI Semilight" panose="020B0400000000000000" pitchFamily="34" charset="-128"/>
              </a:rPr>
              <a:t>Bristol Approach - </a:t>
            </a:r>
            <a:r>
              <a:rPr lang="en-US" sz="1200" i="1" dirty="0">
                <a:ea typeface="Yu Gothic UI Semilight" panose="020B0400000000000000" pitchFamily="34" charset="-128"/>
                <a:hlinkClick r:id="rId2"/>
              </a:rPr>
              <a:t>http://kwmc.org.uk/projects/bristolapproach</a:t>
            </a:r>
            <a:r>
              <a:rPr lang="en-US" sz="1200" i="1" dirty="0" smtClean="0">
                <a:ea typeface="Yu Gothic UI Semilight" panose="020B0400000000000000" pitchFamily="34" charset="-128"/>
                <a:hlinkClick r:id="rId2"/>
              </a:rPr>
              <a:t>/</a:t>
            </a:r>
            <a:endParaRPr lang="en-US" sz="1200" i="1" dirty="0" smtClean="0">
              <a:ea typeface="Yu Gothic UI Semilight" panose="020B0400000000000000" pitchFamily="34" charset="-128"/>
            </a:endParaRPr>
          </a:p>
          <a:p>
            <a:r>
              <a:rPr lang="en-US" sz="1200" i="1" dirty="0" smtClean="0">
                <a:ea typeface="Yu Gothic UI Semilight" panose="020B0400000000000000" pitchFamily="34" charset="-128"/>
              </a:rPr>
              <a:t>Sovereign </a:t>
            </a:r>
            <a:r>
              <a:rPr lang="en-US" sz="1200" i="1" dirty="0" err="1" smtClean="0">
                <a:ea typeface="Yu Gothic UI Semilight" panose="020B0400000000000000" pitchFamily="34" charset="-128"/>
              </a:rPr>
              <a:t>plc</a:t>
            </a:r>
            <a:r>
              <a:rPr lang="en-US" sz="1200" i="1" dirty="0" smtClean="0">
                <a:ea typeface="Yu Gothic UI Semilight" panose="020B0400000000000000" pitchFamily="34" charset="-128"/>
              </a:rPr>
              <a:t> – how </a:t>
            </a:r>
            <a:r>
              <a:rPr lang="en-US" sz="1200" i="1" dirty="0" err="1" smtClean="0">
                <a:ea typeface="Yu Gothic UI Semilight" panose="020B0400000000000000" pitchFamily="34" charset="-128"/>
              </a:rPr>
              <a:t>IoT</a:t>
            </a:r>
            <a:r>
              <a:rPr lang="en-US" sz="1200" i="1" dirty="0" smtClean="0">
                <a:ea typeface="Yu Gothic UI Semilight" panose="020B0400000000000000" pitchFamily="34" charset="-128"/>
              </a:rPr>
              <a:t> could transform social housing</a:t>
            </a:r>
          </a:p>
          <a:p>
            <a:endParaRPr lang="en-US" sz="1200" dirty="0" smtClean="0">
              <a:ea typeface="Yu Gothic UI Semilight" panose="020B0400000000000000" pitchFamily="34" charset="-128"/>
            </a:endParaRPr>
          </a:p>
          <a:p>
            <a:endParaRPr lang="en-US" sz="1200" dirty="0" smtClean="0">
              <a:ea typeface="Yu Gothic UI Semilight" panose="020B0400000000000000" pitchFamily="34" charset="-128"/>
            </a:endParaRPr>
          </a:p>
          <a:p>
            <a:endParaRPr lang="en-US" dirty="0">
              <a:ea typeface="Yu Gothic UI Semilight" panose="020B0400000000000000" pitchFamily="34" charset="-128"/>
            </a:endParaRPr>
          </a:p>
        </p:txBody>
      </p:sp>
    </p:spTree>
    <p:extLst>
      <p:ext uri="{BB962C8B-B14F-4D97-AF65-F5344CB8AC3E}">
        <p14:creationId xmlns:p14="http://schemas.microsoft.com/office/powerpoint/2010/main" val="1136557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771550"/>
            <a:ext cx="6052448" cy="3139321"/>
          </a:xfrm>
          <a:prstGeom prst="rect">
            <a:avLst/>
          </a:prstGeom>
          <a:noFill/>
        </p:spPr>
        <p:txBody>
          <a:bodyPr wrap="square" rtlCol="0">
            <a:spAutoFit/>
          </a:bodyPr>
          <a:lstStyle/>
          <a:p>
            <a:r>
              <a:rPr lang="en-US" b="1" dirty="0" smtClean="0">
                <a:ea typeface="Yu Gothic UI Semilight" panose="020B0400000000000000" pitchFamily="34" charset="-128"/>
              </a:rPr>
              <a:t>Definition: ‘thing’</a:t>
            </a:r>
          </a:p>
          <a:p>
            <a:endParaRPr lang="en-US" dirty="0">
              <a:ea typeface="Yu Gothic UI Semilight" panose="020B0400000000000000" pitchFamily="34" charset="-128"/>
            </a:endParaRPr>
          </a:p>
          <a:p>
            <a:r>
              <a:rPr lang="en-US" b="1" i="1" dirty="0">
                <a:solidFill>
                  <a:schemeClr val="accent3">
                    <a:lumMod val="75000"/>
                  </a:schemeClr>
                </a:solidFill>
                <a:ea typeface="Yu Gothic UI Semilight" panose="020B0400000000000000" pitchFamily="34" charset="-128"/>
              </a:rPr>
              <a:t>some entity, object, or creature that is not or cannot </a:t>
            </a:r>
            <a:r>
              <a:rPr lang="en-US" b="1" i="1" dirty="0" smtClean="0">
                <a:solidFill>
                  <a:schemeClr val="accent3">
                    <a:lumMod val="75000"/>
                  </a:schemeClr>
                </a:solidFill>
                <a:ea typeface="Yu Gothic UI Semilight" panose="020B0400000000000000" pitchFamily="34" charset="-128"/>
              </a:rPr>
              <a:t>be specifically designated</a:t>
            </a:r>
            <a:r>
              <a:rPr lang="en-US" b="1" i="1" dirty="0">
                <a:solidFill>
                  <a:schemeClr val="accent3">
                    <a:lumMod val="75000"/>
                  </a:schemeClr>
                </a:solidFill>
                <a:ea typeface="Yu Gothic UI Semilight" panose="020B0400000000000000" pitchFamily="34" charset="-128"/>
              </a:rPr>
              <a:t> or precisely </a:t>
            </a:r>
            <a:r>
              <a:rPr lang="en-US" b="1" i="1" dirty="0" smtClean="0">
                <a:solidFill>
                  <a:schemeClr val="accent3">
                    <a:lumMod val="75000"/>
                  </a:schemeClr>
                </a:solidFill>
                <a:ea typeface="Yu Gothic UI Semilight" panose="020B0400000000000000" pitchFamily="34" charset="-128"/>
              </a:rPr>
              <a:t>described</a:t>
            </a:r>
          </a:p>
          <a:p>
            <a:endParaRPr lang="en-US" dirty="0">
              <a:ea typeface="Yu Gothic UI Semilight" panose="020B0400000000000000" pitchFamily="34" charset="-128"/>
            </a:endParaRPr>
          </a:p>
          <a:p>
            <a:r>
              <a:rPr lang="en-US" dirty="0" err="1" smtClean="0">
                <a:ea typeface="Yu Gothic UI Semilight" panose="020B0400000000000000" pitchFamily="34" charset="-128"/>
              </a:rPr>
              <a:t>IoT</a:t>
            </a:r>
            <a:r>
              <a:rPr lang="en-US" dirty="0" smtClean="0">
                <a:ea typeface="Yu Gothic UI Semilight" panose="020B0400000000000000" pitchFamily="34" charset="-128"/>
              </a:rPr>
              <a:t> doesn’t really exist…… well not on its own…</a:t>
            </a:r>
          </a:p>
          <a:p>
            <a:endParaRPr lang="en-US" dirty="0">
              <a:ea typeface="Yu Gothic UI Semilight" panose="020B0400000000000000" pitchFamily="34" charset="-128"/>
            </a:endParaRPr>
          </a:p>
          <a:p>
            <a:r>
              <a:rPr lang="en-US" dirty="0" smtClean="0">
                <a:ea typeface="Yu Gothic UI Semilight" panose="020B0400000000000000" pitchFamily="34" charset="-128"/>
              </a:rPr>
              <a:t>There is no single </a:t>
            </a:r>
            <a:r>
              <a:rPr lang="en-US" dirty="0" err="1" smtClean="0">
                <a:ea typeface="Yu Gothic UI Semilight" panose="020B0400000000000000" pitchFamily="34" charset="-128"/>
              </a:rPr>
              <a:t>IoT</a:t>
            </a:r>
            <a:r>
              <a:rPr lang="en-US" dirty="0" smtClean="0">
                <a:ea typeface="Yu Gothic UI Semilight" panose="020B0400000000000000" pitchFamily="34" charset="-128"/>
              </a:rPr>
              <a:t> industry</a:t>
            </a:r>
          </a:p>
          <a:p>
            <a:endParaRPr lang="en-US" dirty="0">
              <a:ea typeface="Yu Gothic UI Semilight" panose="020B0400000000000000" pitchFamily="34" charset="-128"/>
            </a:endParaRPr>
          </a:p>
          <a:p>
            <a:r>
              <a:rPr lang="en-US" dirty="0" smtClean="0">
                <a:ea typeface="Yu Gothic UI Semilight" panose="020B0400000000000000" pitchFamily="34" charset="-128"/>
              </a:rPr>
              <a:t>It is a process… a way of linking together separate entities and using triggers to instigate and perform actions</a:t>
            </a:r>
            <a:endParaRPr lang="en-US" dirty="0">
              <a:ea typeface="Yu Gothic UI Semilight" panose="020B0400000000000000" pitchFamily="34"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032" y="1038250"/>
            <a:ext cx="176350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11960" y="771550"/>
            <a:ext cx="3562963" cy="307777"/>
          </a:xfrm>
          <a:prstGeom prst="rect">
            <a:avLst/>
          </a:prstGeom>
        </p:spPr>
        <p:txBody>
          <a:bodyPr wrap="none">
            <a:spAutoFit/>
          </a:bodyPr>
          <a:lstStyle/>
          <a:p>
            <a:r>
              <a:rPr lang="en-US" sz="1400" dirty="0" smtClean="0"/>
              <a:t>(Martin Heidegger, German philosopher, 1889)</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294" y="3089967"/>
            <a:ext cx="159284" cy="1377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3296539"/>
            <a:ext cx="124995" cy="124995"/>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294" y="3507854"/>
            <a:ext cx="159284" cy="137715"/>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6410" y="3910871"/>
            <a:ext cx="159284" cy="13771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294" y="3702651"/>
            <a:ext cx="159284" cy="13771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083918"/>
            <a:ext cx="124995" cy="124995"/>
          </a:xfrm>
          <a:prstGeom prst="rect">
            <a:avLst/>
          </a:prstGeom>
        </p:spPr>
      </p:pic>
    </p:spTree>
    <p:extLst>
      <p:ext uri="{BB962C8B-B14F-4D97-AF65-F5344CB8AC3E}">
        <p14:creationId xmlns:p14="http://schemas.microsoft.com/office/powerpoint/2010/main" val="463639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555526"/>
            <a:ext cx="6934200" cy="2031325"/>
          </a:xfrm>
          <a:prstGeom prst="rect">
            <a:avLst/>
          </a:prstGeom>
          <a:noFill/>
        </p:spPr>
        <p:txBody>
          <a:bodyPr wrap="square" rtlCol="0">
            <a:spAutoFit/>
          </a:bodyPr>
          <a:lstStyle/>
          <a:p>
            <a:r>
              <a:rPr lang="en-US" b="1" dirty="0" smtClean="0">
                <a:ea typeface="Yu Gothic UI Semilight" panose="020B0400000000000000" pitchFamily="34" charset="-128"/>
              </a:rPr>
              <a:t>Obligatory statistics</a:t>
            </a:r>
          </a:p>
          <a:p>
            <a:endParaRPr lang="en-US" dirty="0">
              <a:ea typeface="Yu Gothic UI Semilight" panose="020B0400000000000000" pitchFamily="34" charset="-128"/>
            </a:endParaRPr>
          </a:p>
          <a:p>
            <a:r>
              <a:rPr lang="en-US" dirty="0" smtClean="0">
                <a:ea typeface="Yu Gothic UI Semilight" panose="020B0400000000000000" pitchFamily="34" charset="-128"/>
              </a:rPr>
              <a:t>According to Gartner Research, in 2015 there will be                  connected </a:t>
            </a:r>
            <a:r>
              <a:rPr lang="en-US" dirty="0">
                <a:ea typeface="Yu Gothic UI Semilight" panose="020B0400000000000000" pitchFamily="34" charset="-128"/>
              </a:rPr>
              <a:t>things </a:t>
            </a:r>
            <a:endParaRPr lang="en-US" dirty="0" smtClean="0">
              <a:ea typeface="Yu Gothic UI Semilight" panose="020B0400000000000000" pitchFamily="34" charset="-128"/>
            </a:endParaRPr>
          </a:p>
          <a:p>
            <a:endParaRPr lang="en-US" dirty="0">
              <a:ea typeface="Yu Gothic UI Semilight" panose="020B0400000000000000" pitchFamily="34" charset="-128"/>
            </a:endParaRPr>
          </a:p>
          <a:p>
            <a:endParaRPr lang="en-US" dirty="0" smtClean="0">
              <a:ea typeface="Yu Gothic UI Semilight" panose="020B0400000000000000" pitchFamily="34" charset="-128"/>
            </a:endParaRPr>
          </a:p>
          <a:p>
            <a:endParaRPr lang="en-US" dirty="0">
              <a:ea typeface="Yu Gothic UI Semilight" panose="020B0400000000000000" pitchFamily="34" charset="-128"/>
            </a:endParaRPr>
          </a:p>
        </p:txBody>
      </p:sp>
      <p:sp>
        <p:nvSpPr>
          <p:cNvPr id="2" name="TextBox 1"/>
          <p:cNvSpPr txBox="1"/>
          <p:nvPr/>
        </p:nvSpPr>
        <p:spPr>
          <a:xfrm>
            <a:off x="5724128" y="1070585"/>
            <a:ext cx="2810385" cy="769441"/>
          </a:xfrm>
          <a:prstGeom prst="rect">
            <a:avLst/>
          </a:prstGeom>
          <a:noFill/>
        </p:spPr>
        <p:txBody>
          <a:bodyPr wrap="none" rtlCol="0">
            <a:spAutoFit/>
          </a:bodyPr>
          <a:lstStyle/>
          <a:p>
            <a:r>
              <a:rPr lang="en-US" sz="4400" dirty="0" smtClean="0">
                <a:latin typeface="Franklin Gothic Heavy" panose="020B0903020102020204" pitchFamily="34" charset="0"/>
              </a:rPr>
              <a:t>4.9 billion</a:t>
            </a:r>
            <a:endParaRPr lang="en-US" sz="4400" dirty="0">
              <a:latin typeface="Franklin Gothic Heavy" panose="020B0903020102020204" pitchFamily="34" charset="0"/>
            </a:endParaRPr>
          </a:p>
        </p:txBody>
      </p:sp>
      <p:sp>
        <p:nvSpPr>
          <p:cNvPr id="5" name="TextBox 4"/>
          <p:cNvSpPr txBox="1"/>
          <p:nvPr/>
        </p:nvSpPr>
        <p:spPr>
          <a:xfrm>
            <a:off x="3419872" y="1998311"/>
            <a:ext cx="3408305" cy="830997"/>
          </a:xfrm>
          <a:prstGeom prst="rect">
            <a:avLst/>
          </a:prstGeom>
          <a:noFill/>
        </p:spPr>
        <p:txBody>
          <a:bodyPr wrap="none" rtlCol="0">
            <a:spAutoFit/>
          </a:bodyPr>
          <a:lstStyle/>
          <a:p>
            <a:r>
              <a:rPr lang="en-US" sz="4800" dirty="0" smtClean="0">
                <a:solidFill>
                  <a:schemeClr val="accent6">
                    <a:lumMod val="75000"/>
                  </a:schemeClr>
                </a:solidFill>
                <a:latin typeface="Franklin Gothic Heavy" panose="020B0903020102020204" pitchFamily="34" charset="0"/>
              </a:rPr>
              <a:t>20.8 billion</a:t>
            </a:r>
            <a:endParaRPr lang="en-US" sz="4800" dirty="0">
              <a:solidFill>
                <a:schemeClr val="accent6">
                  <a:lumMod val="75000"/>
                </a:schemeClr>
              </a:solidFill>
              <a:latin typeface="Franklin Gothic Heavy" panose="020B0903020102020204" pitchFamily="34" charset="0"/>
            </a:endParaRPr>
          </a:p>
        </p:txBody>
      </p:sp>
      <p:sp>
        <p:nvSpPr>
          <p:cNvPr id="3" name="Rectangle 2"/>
          <p:cNvSpPr/>
          <p:nvPr/>
        </p:nvSpPr>
        <p:spPr>
          <a:xfrm>
            <a:off x="683567" y="2931790"/>
            <a:ext cx="7850945" cy="923330"/>
          </a:xfrm>
          <a:prstGeom prst="rect">
            <a:avLst/>
          </a:prstGeom>
        </p:spPr>
        <p:txBody>
          <a:bodyPr wrap="square">
            <a:spAutoFit/>
          </a:bodyPr>
          <a:lstStyle/>
          <a:p>
            <a:r>
              <a:rPr lang="en-US" dirty="0" err="1">
                <a:ea typeface="Yu Gothic UI Semilight" panose="020B0400000000000000" pitchFamily="34" charset="-128"/>
              </a:rPr>
              <a:t>Quocirca’s</a:t>
            </a:r>
            <a:r>
              <a:rPr lang="en-US" dirty="0">
                <a:ea typeface="Yu Gothic UI Semilight" panose="020B0400000000000000" pitchFamily="34" charset="-128"/>
              </a:rPr>
              <a:t> 2016 research showed the average European business expects </a:t>
            </a:r>
            <a:endParaRPr lang="en-US" dirty="0" smtClean="0">
              <a:ea typeface="Yu Gothic UI Semilight" panose="020B0400000000000000" pitchFamily="34" charset="-128"/>
            </a:endParaRPr>
          </a:p>
          <a:p>
            <a:endParaRPr lang="en-US" dirty="0">
              <a:ea typeface="Yu Gothic UI Semilight" panose="020B0400000000000000" pitchFamily="34" charset="-128"/>
            </a:endParaRPr>
          </a:p>
          <a:p>
            <a:r>
              <a:rPr lang="en-US" dirty="0" smtClean="0">
                <a:ea typeface="Yu Gothic UI Semilight" panose="020B0400000000000000" pitchFamily="34" charset="-128"/>
              </a:rPr>
              <a:t>to </a:t>
            </a:r>
            <a:r>
              <a:rPr lang="en-US" dirty="0">
                <a:ea typeface="Yu Gothic UI Semilight" panose="020B0400000000000000" pitchFamily="34" charset="-128"/>
              </a:rPr>
              <a:t>be dealing </a:t>
            </a:r>
            <a:r>
              <a:rPr lang="en-US" dirty="0" smtClean="0">
                <a:ea typeface="Yu Gothic UI Semilight" panose="020B0400000000000000" pitchFamily="34" charset="-128"/>
              </a:rPr>
              <a:t>with</a:t>
            </a:r>
            <a:endParaRPr lang="en-US" dirty="0">
              <a:ea typeface="Yu Gothic UI Semilight" panose="020B0400000000000000" pitchFamily="34" charset="-128"/>
            </a:endParaRPr>
          </a:p>
        </p:txBody>
      </p:sp>
      <p:sp>
        <p:nvSpPr>
          <p:cNvPr id="6" name="Rectangle 5"/>
          <p:cNvSpPr/>
          <p:nvPr/>
        </p:nvSpPr>
        <p:spPr>
          <a:xfrm>
            <a:off x="683568" y="1998311"/>
            <a:ext cx="2639505" cy="369332"/>
          </a:xfrm>
          <a:prstGeom prst="rect">
            <a:avLst/>
          </a:prstGeom>
        </p:spPr>
        <p:txBody>
          <a:bodyPr wrap="none">
            <a:spAutoFit/>
          </a:bodyPr>
          <a:lstStyle/>
          <a:p>
            <a:r>
              <a:rPr lang="en-US" dirty="0">
                <a:ea typeface="Yu Gothic UI Semilight" panose="020B0400000000000000" pitchFamily="34" charset="-128"/>
              </a:rPr>
              <a:t>And by 2020 there will be </a:t>
            </a:r>
          </a:p>
        </p:txBody>
      </p:sp>
      <p:sp>
        <p:nvSpPr>
          <p:cNvPr id="7" name="TextBox 6"/>
          <p:cNvSpPr txBox="1"/>
          <p:nvPr/>
        </p:nvSpPr>
        <p:spPr>
          <a:xfrm>
            <a:off x="2424429" y="3219822"/>
            <a:ext cx="1797287" cy="830997"/>
          </a:xfrm>
          <a:prstGeom prst="rect">
            <a:avLst/>
          </a:prstGeom>
          <a:noFill/>
        </p:spPr>
        <p:txBody>
          <a:bodyPr wrap="none" rtlCol="0">
            <a:spAutoFit/>
          </a:bodyPr>
          <a:lstStyle/>
          <a:p>
            <a:r>
              <a:rPr lang="en-US" sz="4800" dirty="0" smtClean="0">
                <a:solidFill>
                  <a:schemeClr val="accent6">
                    <a:lumMod val="75000"/>
                  </a:schemeClr>
                </a:solidFill>
                <a:latin typeface="Franklin Gothic Heavy" panose="020B0903020102020204" pitchFamily="34" charset="0"/>
              </a:rPr>
              <a:t>7,000</a:t>
            </a:r>
            <a:endParaRPr lang="en-US" sz="4800" dirty="0">
              <a:solidFill>
                <a:schemeClr val="accent6">
                  <a:lumMod val="75000"/>
                </a:schemeClr>
              </a:solidFill>
              <a:latin typeface="Franklin Gothic Heavy" panose="020B0903020102020204" pitchFamily="34" charset="0"/>
            </a:endParaRPr>
          </a:p>
        </p:txBody>
      </p:sp>
      <p:sp>
        <p:nvSpPr>
          <p:cNvPr id="8" name="Rectangle 7"/>
          <p:cNvSpPr/>
          <p:nvPr/>
        </p:nvSpPr>
        <p:spPr>
          <a:xfrm>
            <a:off x="4250925" y="3485788"/>
            <a:ext cx="3967305" cy="369332"/>
          </a:xfrm>
          <a:prstGeom prst="rect">
            <a:avLst/>
          </a:prstGeom>
        </p:spPr>
        <p:txBody>
          <a:bodyPr wrap="none">
            <a:spAutoFit/>
          </a:bodyPr>
          <a:lstStyle/>
          <a:p>
            <a:r>
              <a:rPr lang="en-US" dirty="0" err="1">
                <a:ea typeface="Yu Gothic UI Semilight" panose="020B0400000000000000" pitchFamily="34" charset="-128"/>
              </a:rPr>
              <a:t>IoT</a:t>
            </a:r>
            <a:r>
              <a:rPr lang="en-US" dirty="0">
                <a:ea typeface="Yu Gothic UI Semilight" panose="020B0400000000000000" pitchFamily="34" charset="-128"/>
              </a:rPr>
              <a:t> devices over the coming 18 months. </a:t>
            </a:r>
            <a:endParaRPr lang="en-US" dirty="0"/>
          </a:p>
        </p:txBody>
      </p:sp>
    </p:spTree>
    <p:extLst>
      <p:ext uri="{BB962C8B-B14F-4D97-AF65-F5344CB8AC3E}">
        <p14:creationId xmlns:p14="http://schemas.microsoft.com/office/powerpoint/2010/main" val="213022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5" grpId="0"/>
      <p:bldP spid="3"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627534"/>
            <a:ext cx="5616624" cy="646331"/>
          </a:xfrm>
          <a:prstGeom prst="rect">
            <a:avLst/>
          </a:prstGeom>
          <a:noFill/>
        </p:spPr>
        <p:txBody>
          <a:bodyPr wrap="square" rtlCol="0">
            <a:spAutoFit/>
          </a:bodyPr>
          <a:lstStyle/>
          <a:p>
            <a:endParaRPr lang="en-US" dirty="0" smtClean="0">
              <a:ea typeface="Yu Gothic UI Semilight" panose="020B0400000000000000" pitchFamily="34" charset="-128"/>
            </a:endParaRPr>
          </a:p>
          <a:p>
            <a:endParaRPr lang="en-US" dirty="0">
              <a:ea typeface="Yu Gothic UI Semilight" panose="020B0400000000000000" pitchFamily="34" charset="-128"/>
            </a:endParaRPr>
          </a:p>
        </p:txBody>
      </p:sp>
      <p:sp>
        <p:nvSpPr>
          <p:cNvPr id="4" name="Rectangle 3"/>
          <p:cNvSpPr/>
          <p:nvPr/>
        </p:nvSpPr>
        <p:spPr>
          <a:xfrm>
            <a:off x="899592" y="628393"/>
            <a:ext cx="2696829" cy="369332"/>
          </a:xfrm>
          <a:prstGeom prst="rect">
            <a:avLst/>
          </a:prstGeom>
        </p:spPr>
        <p:txBody>
          <a:bodyPr wrap="none">
            <a:spAutoFit/>
          </a:bodyPr>
          <a:lstStyle/>
          <a:p>
            <a:r>
              <a:rPr lang="en-US" b="1" dirty="0" smtClean="0">
                <a:ea typeface="Yu Gothic UI Semilight" panose="020B0400000000000000" pitchFamily="34" charset="-128"/>
              </a:rPr>
              <a:t>So… Let’s take a look at…..</a:t>
            </a:r>
            <a:endParaRPr lang="en-US" b="1" dirty="0">
              <a:ea typeface="Yu Gothic UI Semilight" panose="020B0400000000000000" pitchFamily="34" charset="-128"/>
            </a:endParaRPr>
          </a:p>
        </p:txBody>
      </p:sp>
      <p:pic>
        <p:nvPicPr>
          <p:cNvPr id="10248"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446" y="2727831"/>
            <a:ext cx="2031222" cy="1399287"/>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235" y="1149504"/>
            <a:ext cx="1800200" cy="115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descr="Image result for IT word clou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149504"/>
            <a:ext cx="2016224" cy="1387163"/>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descr="Image result for IT word clou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2572312"/>
            <a:ext cx="2016224" cy="1386542"/>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descr="Image result for IT word clou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2" y="2595678"/>
            <a:ext cx="1910472" cy="1380096"/>
          </a:xfrm>
          <a:prstGeom prst="rect">
            <a:avLst/>
          </a:prstGeom>
          <a:noFill/>
          <a:extLst>
            <a:ext uri="{909E8E84-426E-40DD-AFC4-6F175D3DCCD1}">
              <a14:hiddenFill xmlns:a14="http://schemas.microsoft.com/office/drawing/2010/main">
                <a:solidFill>
                  <a:srgbClr val="FFFFFF"/>
                </a:solidFill>
              </a14:hiddenFill>
            </a:ext>
          </a:extLst>
        </p:spPr>
      </p:pic>
      <p:pic>
        <p:nvPicPr>
          <p:cNvPr id="10257" name="Picture 17" descr="Image result for IT word clou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1221280"/>
            <a:ext cx="2786806" cy="96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67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51"/>
                                        </p:tgtEl>
                                        <p:attrNameLst>
                                          <p:attrName>style.visibility</p:attrName>
                                        </p:attrNameLst>
                                      </p:cBhvr>
                                      <p:to>
                                        <p:strVal val="visible"/>
                                      </p:to>
                                    </p:set>
                                    <p:animEffect transition="in" filter="fade">
                                      <p:cBhvr>
                                        <p:cTn id="12" dur="500"/>
                                        <p:tgtEl>
                                          <p:spTgt spid="102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9"/>
                                        </p:tgtEl>
                                        <p:attrNameLst>
                                          <p:attrName>style.visibility</p:attrName>
                                        </p:attrNameLst>
                                      </p:cBhvr>
                                      <p:to>
                                        <p:strVal val="visible"/>
                                      </p:to>
                                    </p:set>
                                    <p:animEffect transition="in" filter="fade">
                                      <p:cBhvr>
                                        <p:cTn id="17" dur="500"/>
                                        <p:tgtEl>
                                          <p:spTgt spid="102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57"/>
                                        </p:tgtEl>
                                        <p:attrNameLst>
                                          <p:attrName>style.visibility</p:attrName>
                                        </p:attrNameLst>
                                      </p:cBhvr>
                                      <p:to>
                                        <p:strVal val="visible"/>
                                      </p:to>
                                    </p:set>
                                    <p:animEffect transition="in" filter="fade">
                                      <p:cBhvr>
                                        <p:cTn id="22" dur="500"/>
                                        <p:tgtEl>
                                          <p:spTgt spid="102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53"/>
                                        </p:tgtEl>
                                        <p:attrNameLst>
                                          <p:attrName>style.visibility</p:attrName>
                                        </p:attrNameLst>
                                      </p:cBhvr>
                                      <p:to>
                                        <p:strVal val="visible"/>
                                      </p:to>
                                    </p:set>
                                    <p:animEffect transition="in" filter="fade">
                                      <p:cBhvr>
                                        <p:cTn id="32" dur="500"/>
                                        <p:tgtEl>
                                          <p:spTgt spid="102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55"/>
                                        </p:tgtEl>
                                        <p:attrNameLst>
                                          <p:attrName>style.visibility</p:attrName>
                                        </p:attrNameLst>
                                      </p:cBhvr>
                                      <p:to>
                                        <p:strVal val="visible"/>
                                      </p:to>
                                    </p:set>
                                    <p:animEffect transition="in" filter="fade">
                                      <p:cBhvr>
                                        <p:cTn id="37"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627534"/>
            <a:ext cx="5616624" cy="646331"/>
          </a:xfrm>
          <a:prstGeom prst="rect">
            <a:avLst/>
          </a:prstGeom>
          <a:noFill/>
        </p:spPr>
        <p:txBody>
          <a:bodyPr wrap="square" rtlCol="0">
            <a:spAutoFit/>
          </a:bodyPr>
          <a:lstStyle/>
          <a:p>
            <a:endParaRPr lang="en-US" dirty="0" smtClean="0">
              <a:ea typeface="Yu Gothic UI Semilight" panose="020B0400000000000000" pitchFamily="34" charset="-128"/>
            </a:endParaRPr>
          </a:p>
          <a:p>
            <a:endParaRPr lang="en-US" dirty="0">
              <a:ea typeface="Yu Gothic UI Semilight" panose="020B0400000000000000" pitchFamily="34" charset="-128"/>
            </a:endParaRP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131242"/>
            <a:ext cx="3900853" cy="250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33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4263</TotalTime>
  <Words>2149</Words>
  <Application>Microsoft Macintosh PowerPoint</Application>
  <PresentationFormat>On-screen Show (16:9)</PresentationFormat>
  <Paragraphs>410</Paragraphs>
  <Slides>51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Franklin Gothic Heavy</vt:lpstr>
      <vt:lpstr>Arial</vt:lpstr>
      <vt:lpstr>Calibri</vt:lpstr>
      <vt:lpstr>Yu Gothic UI Semilight</vt:lpstr>
      <vt:lpstr>Segoe Print</vt:lpstr>
      <vt:lpstr>Yu Gothic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Any questions</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Dale</dc:creator>
  <cp:lastModifiedBy>Ian Pritchard</cp:lastModifiedBy>
  <cp:revision>498</cp:revision>
  <dcterms:created xsi:type="dcterms:W3CDTF">2016-03-17T12:24:46Z</dcterms:created>
  <dcterms:modified xsi:type="dcterms:W3CDTF">2017-03-10T06:20:44Z</dcterms:modified>
</cp:coreProperties>
</file>