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1" r:id="rId4"/>
    <p:sldId id="273" r:id="rId5"/>
    <p:sldId id="270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6" r:id="rId17"/>
    <p:sldId id="277" r:id="rId18"/>
    <p:sldId id="267" r:id="rId19"/>
    <p:sldId id="279" r:id="rId20"/>
    <p:sldId id="268" r:id="rId21"/>
    <p:sldId id="280" r:id="rId22"/>
    <p:sldId id="281" r:id="rId23"/>
    <p:sldId id="274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ECB99-6EC2-4A29-BE60-406F68B2EA34}" v="3" dt="2017-03-06T19:38:03.119"/>
    <p1510:client id="{5A7F19E8-3A0E-4924-A5B9-ECFAB2032D18}" v="34" dt="2017-03-06T20:44:11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E709-E01B-D74A-8FD4-8F55111DCA1F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3367A-FCDE-6D41-ACC3-F4CA43DB7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EB389-9A9A-B640-88F8-FC0E175CACB0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8A30-3316-E244-B526-A64AF9F6D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4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6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4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4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1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6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48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07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4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93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8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69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872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45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6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6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9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8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3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8A30-3316-E244-B526-A64AF9F6DB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2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5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1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2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6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os Hous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051" y="4672117"/>
            <a:ext cx="3792216" cy="1264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350" y="321732"/>
            <a:ext cx="3654170" cy="3608493"/>
          </a:xfrm>
          <a:prstGeom prst="rect">
            <a:avLst/>
          </a:prstGeom>
        </p:spPr>
      </p:pic>
      <p:sp>
        <p:nvSpPr>
          <p:cNvPr id="9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en-GB" sz="5400">
                <a:solidFill>
                  <a:schemeClr val="bg1"/>
                </a:solidFill>
              </a:rPr>
              <a:t>Don't throw the baby 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939" y="4377574"/>
            <a:ext cx="4167187" cy="592150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bg1"/>
                </a:solidFill>
              </a:rPr>
              <a:t>(With the Housing System)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4001" y="5593097"/>
            <a:ext cx="537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John </a:t>
            </a:r>
            <a:r>
              <a:rPr lang="en-GB" dirty="0" err="1" smtClean="0">
                <a:solidFill>
                  <a:schemeClr val="bg1"/>
                </a:solidFill>
              </a:rPr>
              <a:t>Sammons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Assistant Director: Information &amp; Technical Services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John.sammons@isoshousing.co.uk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472" y="6023351"/>
            <a:ext cx="2450230" cy="7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Image result for change resista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8" y="2520497"/>
            <a:ext cx="5170711" cy="330925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4100"/>
              <a:t>We have always done it that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Ground up needs radical thinkers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Resistance is Futile!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/>
              </a:rPr>
              <a:t>Hearts &amp; Minds need winning</a:t>
            </a:r>
            <a:endParaRPr lang="en-GB" sz="2000" dirty="0">
              <a:solidFill>
                <a:schemeClr val="bg1"/>
              </a:solidFill>
              <a:latin typeface="Calibri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/>
              </a:rPr>
              <a:t>Politics get in the way</a:t>
            </a:r>
            <a:endParaRPr lang="en-GB" sz="2000" dirty="0">
              <a:solidFill>
                <a:schemeClr val="bg1"/>
              </a:solidFill>
              <a:latin typeface="Calibri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/>
              </a:rPr>
              <a:t>Get the project on your Exec agenda</a:t>
            </a:r>
            <a:endParaRPr lang="en-GB" sz="20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4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Image result for byker community trust isos"/>
          <p:cNvPicPr>
            <a:picLocks noChangeAspect="1"/>
          </p:cNvPicPr>
          <p:nvPr/>
        </p:nvPicPr>
        <p:blipFill rotWithShape="1">
          <a:blip r:embed="rId3"/>
          <a:srcRect l="5325" r="2569"/>
          <a:stretch/>
        </p:blipFill>
        <p:spPr>
          <a:xfrm>
            <a:off x="5134467" y="485775"/>
            <a:ext cx="6551521" cy="277619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/>
              <a:t>The 'Byker' factor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Six months into our project along comes an opportunity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Cost Sharing ICT services for BCT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Migration from Northgate 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October 16 deadline</a:t>
            </a:r>
          </a:p>
        </p:txBody>
      </p:sp>
    </p:spTree>
    <p:extLst>
      <p:ext uri="{BB962C8B-B14F-4D97-AF65-F5344CB8AC3E}">
        <p14:creationId xmlns:p14="http://schemas.microsoft.com/office/powerpoint/2010/main" val="2404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lean process review"/>
          <p:cNvPicPr>
            <a:picLocks noChangeAspect="1"/>
          </p:cNvPicPr>
          <p:nvPr/>
        </p:nvPicPr>
        <p:blipFill rotWithShape="1">
          <a:blip r:embed="rId3"/>
          <a:srcRect l="328" r="19039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2600325"/>
            <a:ext cx="4948429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Lean and Leaner</a:t>
            </a:r>
          </a:p>
        </p:txBody>
      </p:sp>
    </p:spTree>
    <p:extLst>
      <p:ext uri="{BB962C8B-B14F-4D97-AF65-F5344CB8AC3E}">
        <p14:creationId xmlns:p14="http://schemas.microsoft.com/office/powerpoint/2010/main" val="1629532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EL UD3 Universal Desktop Thin Client"/>
          <p:cNvPicPr>
            <a:picLocks noChangeAspect="1"/>
          </p:cNvPicPr>
          <p:nvPr/>
        </p:nvPicPr>
        <p:blipFill rotWithShape="1">
          <a:blip r:embed="rId3"/>
          <a:srcRect l="19911" r="1824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631973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While you </a:t>
            </a:r>
            <a:r>
              <a:rPr lang="en-GB" dirty="0" smtClean="0"/>
              <a:t>are not busy!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2" y="1815028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Desktop </a:t>
            </a:r>
            <a:r>
              <a:rPr lang="en-GB" sz="2000" dirty="0"/>
              <a:t>I</a:t>
            </a:r>
            <a:r>
              <a:rPr lang="en-GB" sz="2000" dirty="0" smtClean="0"/>
              <a:t>nfrastructure</a:t>
            </a:r>
          </a:p>
          <a:p>
            <a:pPr lvl="1"/>
            <a:r>
              <a:rPr lang="en-GB" sz="1600" dirty="0" smtClean="0"/>
              <a:t>6 years old needs a refresh</a:t>
            </a:r>
          </a:p>
          <a:p>
            <a:r>
              <a:rPr lang="en-GB" sz="2000" dirty="0" smtClean="0"/>
              <a:t>Use VDI architecture with thin clients</a:t>
            </a:r>
          </a:p>
          <a:p>
            <a:r>
              <a:rPr lang="en-GB" sz="2000" dirty="0" smtClean="0"/>
              <a:t>Build new desktop to support more advance features of Housing System</a:t>
            </a:r>
          </a:p>
          <a:p>
            <a:r>
              <a:rPr lang="en-GB" sz="2000" dirty="0" smtClean="0"/>
              <a:t>Needs to work with both Housing Systems</a:t>
            </a:r>
          </a:p>
          <a:p>
            <a:r>
              <a:rPr lang="en-GB" sz="2000" dirty="0" smtClean="0"/>
              <a:t>Prepare for future growth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8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 result for success"/>
          <p:cNvPicPr>
            <a:picLocks noChangeAspect="1"/>
          </p:cNvPicPr>
          <p:nvPr/>
        </p:nvPicPr>
        <p:blipFill rotWithShape="1">
          <a:blip r:embed="rId3"/>
          <a:srcRect l="161" r="2464" b="3"/>
          <a:stretch/>
        </p:blipFill>
        <p:spPr>
          <a:xfrm>
            <a:off x="838200" y="2809028"/>
            <a:ext cx="4918140" cy="336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went well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0" y="1027906"/>
            <a:ext cx="5420309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Show &amp; Tell Sessions</a:t>
            </a:r>
          </a:p>
          <a:p>
            <a:pPr lvl="1"/>
            <a:r>
              <a:rPr lang="en-GB" dirty="0" smtClean="0"/>
              <a:t>External Facilitator got buy-in</a:t>
            </a:r>
          </a:p>
          <a:p>
            <a:pPr lvl="1"/>
            <a:r>
              <a:rPr lang="en-GB" dirty="0" smtClean="0"/>
              <a:t>Spot the differences gave head start</a:t>
            </a:r>
          </a:p>
          <a:p>
            <a:r>
              <a:rPr lang="en-GB" dirty="0" smtClean="0"/>
              <a:t>Clear Business Case</a:t>
            </a:r>
          </a:p>
          <a:p>
            <a:r>
              <a:rPr lang="en-GB" dirty="0" smtClean="0"/>
              <a:t>Dedicated Project room </a:t>
            </a:r>
          </a:p>
          <a:p>
            <a:r>
              <a:rPr lang="en-GB" dirty="0" smtClean="0"/>
              <a:t>Solid Test Scripts</a:t>
            </a:r>
          </a:p>
          <a:p>
            <a:r>
              <a:rPr lang="en-GB" dirty="0" smtClean="0"/>
              <a:t>Extensive Training plan</a:t>
            </a:r>
          </a:p>
          <a:p>
            <a:pPr lvl="1"/>
            <a:r>
              <a:rPr lang="en-GB" dirty="0" smtClean="0"/>
              <a:t>Don't underestimate this!</a:t>
            </a:r>
          </a:p>
          <a:p>
            <a:r>
              <a:rPr lang="en-GB" dirty="0" smtClean="0"/>
              <a:t>Bite Sized chunk training </a:t>
            </a:r>
          </a:p>
          <a:p>
            <a:r>
              <a:rPr lang="en-GB" dirty="0" smtClean="0"/>
              <a:t>Clear ED/AD message</a:t>
            </a:r>
          </a:p>
          <a:p>
            <a:pPr lvl="1"/>
            <a:r>
              <a:rPr lang="en-GB" dirty="0" smtClean="0"/>
              <a:t>Everything is up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 result for success"/>
          <p:cNvPicPr>
            <a:picLocks noChangeAspect="1"/>
          </p:cNvPicPr>
          <p:nvPr/>
        </p:nvPicPr>
        <p:blipFill rotWithShape="1">
          <a:blip r:embed="rId3"/>
          <a:srcRect l="161" r="2464" b="3"/>
          <a:stretch/>
        </p:blipFill>
        <p:spPr>
          <a:xfrm>
            <a:off x="838200" y="2809028"/>
            <a:ext cx="4918140" cy="336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What went well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33491" y="1027906"/>
            <a:ext cx="5420309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Data Integrity Lead</a:t>
            </a:r>
          </a:p>
          <a:p>
            <a:r>
              <a:rPr lang="en-GB" dirty="0" smtClean="0"/>
              <a:t>Solid Change Control Process</a:t>
            </a:r>
          </a:p>
          <a:p>
            <a:r>
              <a:rPr lang="en-GB" dirty="0" smtClean="0"/>
              <a:t>Regular communications</a:t>
            </a:r>
          </a:p>
          <a:p>
            <a:r>
              <a:rPr lang="en-GB" dirty="0" smtClean="0"/>
              <a:t>Demo's along the way</a:t>
            </a:r>
          </a:p>
          <a:p>
            <a:r>
              <a:rPr lang="en-GB" dirty="0" smtClean="0"/>
              <a:t>Strong Go-Live Plan checklist</a:t>
            </a:r>
          </a:p>
          <a:p>
            <a:pPr lvl="1"/>
            <a:r>
              <a:rPr lang="en-GB" dirty="0" smtClean="0"/>
              <a:t>Concise and clear about responsibilities</a:t>
            </a:r>
          </a:p>
          <a:p>
            <a:pPr lvl="1"/>
            <a:r>
              <a:rPr lang="en-GB" dirty="0" smtClean="0"/>
              <a:t>Communicated clearly to business at least 3 times</a:t>
            </a:r>
          </a:p>
          <a:p>
            <a:r>
              <a:rPr lang="en-GB" dirty="0" smtClean="0"/>
              <a:t>Pizza, Cake, KFC, Coffee, Tea, Sweets!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9848" y="-57150"/>
            <a:ext cx="7620000" cy="3095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the Aardvark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8050" y="3200400"/>
            <a:ext cx="7255595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Used the Aardvark as the face of the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Gave away Aardvark toys, mugs, pens, mouse mats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OT1S is the new name for the Capita system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Made clear to all staff we are doing something new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The OT1S character will be used in future internal marketing of enhancements and new features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Image result for communicate"/>
          <p:cNvPicPr>
            <a:picLocks noChangeAspect="1"/>
          </p:cNvPicPr>
          <p:nvPr/>
        </p:nvPicPr>
        <p:blipFill rotWithShape="1">
          <a:blip r:embed="rId3"/>
          <a:srcRect l="2460" r="2" b="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/>
              <a:t>You can never communicate enough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Posters</a:t>
            </a:r>
          </a:p>
          <a:p>
            <a:r>
              <a:rPr lang="en-US" sz="3600">
                <a:solidFill>
                  <a:srgbClr val="000000"/>
                </a:solidFill>
                <a:latin typeface="Calibri"/>
              </a:rPr>
              <a:t>Briefings</a:t>
            </a:r>
          </a:p>
          <a:p>
            <a:r>
              <a:rPr lang="en-US" sz="3600">
                <a:solidFill>
                  <a:srgbClr val="000000"/>
                </a:solidFill>
                <a:latin typeface="Calibri"/>
              </a:rPr>
              <a:t>Demo Sessions</a:t>
            </a:r>
          </a:p>
          <a:p>
            <a:r>
              <a:rPr lang="en-US" sz="3600">
                <a:solidFill>
                  <a:srgbClr val="000000"/>
                </a:solidFill>
                <a:latin typeface="Calibri"/>
              </a:rPr>
              <a:t>Road Shows</a:t>
            </a:r>
          </a:p>
          <a:p>
            <a:r>
              <a:rPr lang="en-US" sz="3600">
                <a:solidFill>
                  <a:srgbClr val="000000"/>
                </a:solidFill>
                <a:latin typeface="Calibri"/>
              </a:rPr>
              <a:t>Intranet</a:t>
            </a:r>
          </a:p>
        </p:txBody>
      </p:sp>
    </p:spTree>
    <p:extLst>
      <p:ext uri="{BB962C8B-B14F-4D97-AF65-F5344CB8AC3E}">
        <p14:creationId xmlns:p14="http://schemas.microsoft.com/office/powerpoint/2010/main" val="33596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 result for difficult"/>
          <p:cNvPicPr>
            <a:picLocks noChangeAspect="1"/>
          </p:cNvPicPr>
          <p:nvPr/>
        </p:nvPicPr>
        <p:blipFill rotWithShape="1">
          <a:blip r:embed="rId3"/>
          <a:srcRect l="12075" r="16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/>
              <a:t>What tripped us up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Our Project Management System was not easily accessible by external partners</a:t>
            </a:r>
          </a:p>
          <a:p>
            <a:pPr lvl="1"/>
            <a:r>
              <a:rPr lang="en-GB" sz="1600" dirty="0" smtClean="0"/>
              <a:t>Now use O365 based solution</a:t>
            </a:r>
          </a:p>
          <a:p>
            <a:r>
              <a:rPr lang="en-GB" sz="2000" dirty="0" smtClean="0"/>
              <a:t>Timescales for product selection were long and drawn out due to tender process</a:t>
            </a:r>
          </a:p>
          <a:p>
            <a:r>
              <a:rPr lang="en-GB" sz="2000" dirty="0" smtClean="0"/>
              <a:t>Ran out of test/train/reconciliation environments</a:t>
            </a:r>
          </a:p>
          <a:p>
            <a:r>
              <a:rPr lang="en-GB" sz="2000" dirty="0" smtClean="0"/>
              <a:t>Minimal User Acceptance Testing due to Byker implementation</a:t>
            </a:r>
          </a:p>
          <a:p>
            <a:r>
              <a:rPr lang="en-GB" sz="2000" dirty="0" smtClean="0"/>
              <a:t>Final training was rushed to meet timescales</a:t>
            </a:r>
          </a:p>
          <a:p>
            <a:pPr lvl="1"/>
            <a:r>
              <a:rPr lang="en-GB" sz="1600" dirty="0" smtClean="0"/>
              <a:t>Impacted on go-live support</a:t>
            </a:r>
          </a:p>
          <a:p>
            <a:r>
              <a:rPr lang="en-GB" sz="2000" dirty="0" smtClean="0"/>
              <a:t>Key staff were single points of competence and therefore a risk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42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 result for difficult"/>
          <p:cNvPicPr>
            <a:picLocks noChangeAspect="1"/>
          </p:cNvPicPr>
          <p:nvPr/>
        </p:nvPicPr>
        <p:blipFill rotWithShape="1">
          <a:blip r:embed="rId3"/>
          <a:srcRect l="12075" r="16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What tripped us up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Underestimated the amount of technical support required</a:t>
            </a:r>
          </a:p>
          <a:p>
            <a:r>
              <a:rPr lang="en-GB" sz="2000" dirty="0" smtClean="0"/>
              <a:t>Transferred large volume of incomplete jobs under pressure from DLO</a:t>
            </a:r>
          </a:p>
          <a:p>
            <a:pPr lvl="1"/>
            <a:r>
              <a:rPr lang="en-GB" sz="1600" dirty="0" smtClean="0"/>
              <a:t>Delayed go-live and resulted in 2 months of mop up</a:t>
            </a:r>
          </a:p>
          <a:p>
            <a:r>
              <a:rPr lang="en-GB" sz="2000" dirty="0" smtClean="0"/>
              <a:t>Data load was slow as Technical work not completed</a:t>
            </a:r>
          </a:p>
          <a:p>
            <a:pPr lvl="1"/>
            <a:r>
              <a:rPr lang="en-GB" sz="1600" dirty="0" smtClean="0"/>
              <a:t>Change of network card driver next day gave 20 fold performance improvement!</a:t>
            </a:r>
          </a:p>
          <a:p>
            <a:r>
              <a:rPr lang="en-GB" sz="2000" dirty="0" smtClean="0"/>
              <a:t>Technical work still being completed during go-live week</a:t>
            </a:r>
          </a:p>
          <a:p>
            <a:r>
              <a:rPr lang="en-GB" sz="2000" dirty="0" smtClean="0"/>
              <a:t>Too much change in too tight a window</a:t>
            </a:r>
          </a:p>
          <a:p>
            <a:r>
              <a:rPr lang="en-GB" sz="2000" dirty="0" smtClean="0"/>
              <a:t>Finance system was a pain and support not so good</a:t>
            </a:r>
          </a:p>
          <a:p>
            <a:r>
              <a:rPr lang="en-GB" sz="2000" dirty="0" smtClean="0"/>
              <a:t>Go-Live just before Christmas impacted on post go-live support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77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Woman with key illustr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371128"/>
            <a:ext cx="3425957" cy="4115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 brief history of Isos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Based in North East England</a:t>
            </a:r>
          </a:p>
          <a:p>
            <a:r>
              <a:rPr lang="en-GB" sz="2000">
                <a:solidFill>
                  <a:schemeClr val="bg1"/>
                </a:solidFill>
              </a:rPr>
              <a:t>Amalgamation of</a:t>
            </a:r>
          </a:p>
          <a:p>
            <a:pPr lvl="1"/>
            <a:r>
              <a:rPr lang="en-GB" sz="2000" err="1">
                <a:solidFill>
                  <a:schemeClr val="bg1"/>
                </a:solidFill>
              </a:rPr>
              <a:t>Milecastle</a:t>
            </a:r>
            <a:r>
              <a:rPr lang="en-GB" sz="2000">
                <a:solidFill>
                  <a:schemeClr val="bg1"/>
                </a:solidFill>
              </a:rPr>
              <a:t> Housing, Castle Morpeth Housing, Enterprise 5, Nomad Housing</a:t>
            </a:r>
          </a:p>
          <a:p>
            <a:r>
              <a:rPr lang="en-GB" sz="2000">
                <a:solidFill>
                  <a:schemeClr val="bg1"/>
                </a:solidFill>
              </a:rPr>
              <a:t>Joined by </a:t>
            </a:r>
            <a:r>
              <a:rPr lang="en-GB" sz="2000" err="1">
                <a:solidFill>
                  <a:schemeClr val="bg1"/>
                </a:solidFill>
              </a:rPr>
              <a:t>Cestria</a:t>
            </a:r>
            <a:r>
              <a:rPr lang="en-GB" sz="2000">
                <a:solidFill>
                  <a:schemeClr val="bg1"/>
                </a:solidFill>
              </a:rPr>
              <a:t> Community Housing</a:t>
            </a:r>
          </a:p>
          <a:p>
            <a:r>
              <a:rPr lang="en-GB" sz="2000">
                <a:solidFill>
                  <a:schemeClr val="bg1"/>
                </a:solidFill>
              </a:rPr>
              <a:t>Currently 550 employee's, 17,000 properties</a:t>
            </a:r>
          </a:p>
          <a:p>
            <a:r>
              <a:rPr lang="en-GB" sz="2000">
                <a:solidFill>
                  <a:schemeClr val="bg1"/>
                </a:solidFill>
              </a:rPr>
              <a:t>Large geographic area with rural challenges</a:t>
            </a:r>
          </a:p>
          <a:p>
            <a:r>
              <a:rPr lang="en-GB" sz="2000">
                <a:solidFill>
                  <a:schemeClr val="bg1"/>
                </a:solidFill>
              </a:rPr>
              <a:t>Ambitious growth plans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23,000 properties and 800 employee's April 17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In discussions with other HA's about partnership</a:t>
            </a:r>
          </a:p>
        </p:txBody>
      </p:sp>
    </p:spTree>
    <p:extLst>
      <p:ext uri="{BB962C8B-B14F-4D97-AF65-F5344CB8AC3E}">
        <p14:creationId xmlns:p14="http://schemas.microsoft.com/office/powerpoint/2010/main" val="13897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Image result for sharepoint"/>
          <p:cNvPicPr>
            <a:picLocks noChangeAspect="1"/>
          </p:cNvPicPr>
          <p:nvPr/>
        </p:nvPicPr>
        <p:blipFill rotWithShape="1">
          <a:blip r:embed="rId3"/>
          <a:srcRect t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39763"/>
            <a:ext cx="3759200" cy="883435"/>
          </a:xfrm>
        </p:spPr>
        <p:txBody>
          <a:bodyPr>
            <a:normAutofit/>
          </a:bodyPr>
          <a:lstStyle/>
          <a:p>
            <a:r>
              <a:rPr lang="en-GB" sz="4000"/>
              <a:t>SharePoint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3725" y="1396788"/>
            <a:ext cx="3765550" cy="44976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Working with Capita we have developed a 360 degree SharePoint Document Interface</a:t>
            </a:r>
          </a:p>
          <a:p>
            <a:r>
              <a:rPr lang="en-US" sz="2400"/>
              <a:t>Any document created by Open Housing HAS to be saved to SharePoint</a:t>
            </a:r>
          </a:p>
          <a:p>
            <a:r>
              <a:rPr lang="en-US" sz="2400"/>
              <a:t>Automatically tagged and Info </a:t>
            </a:r>
            <a:r>
              <a:rPr lang="en-US" sz="2400" err="1"/>
              <a:t>Mgt</a:t>
            </a:r>
            <a:r>
              <a:rPr lang="en-US" sz="2400"/>
              <a:t> Policy applied</a:t>
            </a:r>
          </a:p>
          <a:p>
            <a:r>
              <a:rPr lang="en-US" sz="2400"/>
              <a:t>Docs can be scanned and tagged by Barcodes</a:t>
            </a:r>
          </a:p>
          <a:p>
            <a:r>
              <a:rPr lang="en-US" sz="2400"/>
              <a:t>On Disposal Capita link removed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8597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Image result for office 3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21" y="2838163"/>
            <a:ext cx="4296585" cy="251350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Designed for Office 365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Our Document Management solution is designed for O365 from the ground up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Documents can be added by Capita or directly into a SharePoint document library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Build to leverage the power of mobile solutions with O365 security</a:t>
            </a:r>
          </a:p>
        </p:txBody>
      </p:sp>
    </p:spTree>
    <p:extLst>
      <p:ext uri="{BB962C8B-B14F-4D97-AF65-F5344CB8AC3E}">
        <p14:creationId xmlns:p14="http://schemas.microsoft.com/office/powerpoint/2010/main" val="5504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 result for gdpr"/>
          <p:cNvPicPr>
            <a:picLocks noChangeAspect="1"/>
          </p:cNvPicPr>
          <p:nvPr/>
        </p:nvPicPr>
        <p:blipFill rotWithShape="1">
          <a:blip r:embed="rId3"/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>
                <a:latin typeface="Calibri Light"/>
              </a:rPr>
              <a:t>Built for GDPR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Compliance</a:t>
            </a:r>
          </a:p>
          <a:p>
            <a:r>
              <a:rPr lang="en-US" sz="2400" dirty="0"/>
              <a:t>Information Management Policies</a:t>
            </a:r>
          </a:p>
          <a:p>
            <a:r>
              <a:rPr lang="en-US" sz="2400" dirty="0"/>
              <a:t>Digital Rights Management</a:t>
            </a:r>
          </a:p>
          <a:p>
            <a:r>
              <a:rPr lang="en-US" sz="2400" dirty="0"/>
              <a:t>eDiscovery</a:t>
            </a:r>
          </a:p>
          <a:p>
            <a:r>
              <a:rPr lang="en-US" sz="2400" dirty="0"/>
              <a:t>Foundation for all files to be stored, managed and disposed of</a:t>
            </a:r>
          </a:p>
        </p:txBody>
      </p:sp>
    </p:spTree>
    <p:extLst>
      <p:ext uri="{BB962C8B-B14F-4D97-AF65-F5344CB8AC3E}">
        <p14:creationId xmlns:p14="http://schemas.microsoft.com/office/powerpoint/2010/main" val="34494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 result for benefits"/>
          <p:cNvPicPr>
            <a:picLocks noChangeAspect="1"/>
          </p:cNvPicPr>
          <p:nvPr/>
        </p:nvPicPr>
        <p:blipFill rotWithShape="1">
          <a:blip r:embed="rId3"/>
          <a:srcRect l="2921"/>
          <a:stretch/>
        </p:blipFill>
        <p:spPr>
          <a:xfrm>
            <a:off x="7775795" y="1905000"/>
            <a:ext cx="3578005" cy="2446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Key Benefits of retaining the Housing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7773257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retained existing skills and knowledge</a:t>
            </a:r>
          </a:p>
          <a:p>
            <a:pPr lvl="1"/>
            <a:r>
              <a:rPr lang="en-GB" dirty="0" smtClean="0"/>
              <a:t>Did find out how little some of our staff knew!</a:t>
            </a:r>
          </a:p>
          <a:p>
            <a:r>
              <a:rPr lang="en-GB" dirty="0" smtClean="0"/>
              <a:t>Starting from a position of understanding</a:t>
            </a:r>
          </a:p>
          <a:p>
            <a:pPr lvl="1"/>
            <a:r>
              <a:rPr lang="en-GB" dirty="0" smtClean="0"/>
              <a:t>We clearly knew which bits worked and what didn't</a:t>
            </a:r>
          </a:p>
          <a:p>
            <a:pPr lvl="1"/>
            <a:r>
              <a:rPr lang="en-GB" dirty="0" smtClean="0"/>
              <a:t>Staff could concentrate of function as they understood the basics</a:t>
            </a:r>
          </a:p>
          <a:p>
            <a:r>
              <a:rPr lang="en-GB" dirty="0" smtClean="0"/>
              <a:t>Every lean session started with demo from Capita of what was possible </a:t>
            </a:r>
          </a:p>
          <a:p>
            <a:pPr lvl="1"/>
            <a:r>
              <a:rPr lang="en-GB" dirty="0" smtClean="0"/>
              <a:t>Most staff were surprised at what they 'could' do</a:t>
            </a:r>
          </a:p>
          <a:p>
            <a:r>
              <a:rPr lang="en-GB" dirty="0" smtClean="0"/>
              <a:t>Faster project kick off and migration due to existing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Image result for derwentside Homes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563721" y="2665323"/>
            <a:ext cx="4296585" cy="285918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Let's do it all again!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April 3</a:t>
            </a:r>
            <a:r>
              <a:rPr lang="en-US" sz="2000" baseline="30000">
                <a:solidFill>
                  <a:schemeClr val="bg1"/>
                </a:solidFill>
              </a:rPr>
              <a:t>rd</a:t>
            </a:r>
            <a:r>
              <a:rPr lang="en-US" sz="2000">
                <a:solidFill>
                  <a:schemeClr val="bg1"/>
                </a:solidFill>
              </a:rPr>
              <a:t> 2017 we Amalgamate with </a:t>
            </a:r>
            <a:r>
              <a:rPr lang="en-US" sz="2000" err="1">
                <a:solidFill>
                  <a:schemeClr val="bg1"/>
                </a:solidFill>
              </a:rPr>
              <a:t>Derwentside</a:t>
            </a:r>
            <a:r>
              <a:rPr lang="en-US" sz="2000">
                <a:solidFill>
                  <a:schemeClr val="bg1"/>
                </a:solidFill>
              </a:rPr>
              <a:t> Homes </a:t>
            </a:r>
            <a:r>
              <a:rPr lang="mr-IN" sz="2000">
                <a:solidFill>
                  <a:schemeClr val="bg1"/>
                </a:solidFill>
              </a:rPr>
              <a:t>…</a:t>
            </a:r>
            <a:r>
              <a:rPr lang="en-GB" sz="2000">
                <a:solidFill>
                  <a:schemeClr val="bg1"/>
                </a:solidFill>
              </a:rPr>
              <a:t>..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066" y="2012865"/>
            <a:ext cx="2737894" cy="416409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Selecting between two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9981"/>
            <a:ext cx="4318000" cy="357698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Capita Open Housing</a:t>
            </a: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Long term Capita users but also migrated from SX3 and </a:t>
            </a:r>
            <a:r>
              <a:rPr lang="en-GB" sz="2000" err="1">
                <a:solidFill>
                  <a:schemeClr val="bg1"/>
                </a:solidFill>
              </a:rPr>
              <a:t>Simdel</a:t>
            </a:r>
            <a:endParaRPr lang="en-GB" sz="20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Majority of users / properties on this system</a:t>
            </a:r>
          </a:p>
          <a:p>
            <a:pPr lvl="1">
              <a:lnSpc>
                <a:spcPct val="80000"/>
              </a:lnSpc>
            </a:pPr>
            <a:endParaRPr lang="en-GB" sz="20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endParaRPr lang="en-GB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Northgate Housing</a:t>
            </a: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Used by </a:t>
            </a:r>
            <a:r>
              <a:rPr lang="en-GB" sz="2000" err="1">
                <a:solidFill>
                  <a:schemeClr val="bg1"/>
                </a:solidFill>
              </a:rPr>
              <a:t>Cestria</a:t>
            </a:r>
            <a:r>
              <a:rPr lang="en-GB" sz="2000">
                <a:solidFill>
                  <a:schemeClr val="bg1"/>
                </a:solidFill>
              </a:rPr>
              <a:t> Community Housing</a:t>
            </a: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Used by YHN (previous service provider to </a:t>
            </a:r>
            <a:r>
              <a:rPr lang="en-GB" sz="2000" err="1">
                <a:solidFill>
                  <a:schemeClr val="bg1"/>
                </a:solidFill>
              </a:rPr>
              <a:t>Byker</a:t>
            </a:r>
            <a:r>
              <a:rPr lang="en-GB" sz="2000">
                <a:solidFill>
                  <a:schemeClr val="bg1"/>
                </a:solidFill>
              </a:rPr>
              <a:t> Community Trust)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0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endParaRPr lang="en-GB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 result for crm"/>
          <p:cNvPicPr>
            <a:picLocks noChangeAspect="1"/>
          </p:cNvPicPr>
          <p:nvPr/>
        </p:nvPicPr>
        <p:blipFill rotWithShape="1">
          <a:blip r:embed="rId3"/>
          <a:srcRect t="13812" b="1918"/>
          <a:stretch/>
        </p:blipFill>
        <p:spPr>
          <a:xfrm>
            <a:off x="336884" y="339809"/>
            <a:ext cx="12191980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</a:t>
            </a:r>
            <a:r>
              <a:rPr lang="en-GB" sz="4000" dirty="0" smtClean="0"/>
              <a:t> not</a:t>
            </a:r>
            <a:r>
              <a:rPr lang="en-US" sz="4000" dirty="0"/>
              <a:t> CRM or ERP?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We did try</a:t>
            </a:r>
            <a:r>
              <a:rPr lang="mr-IN" sz="2000" dirty="0" smtClean="0"/>
              <a:t>…</a:t>
            </a:r>
            <a:endParaRPr lang="en-GB" sz="2000" dirty="0" smtClean="0"/>
          </a:p>
          <a:p>
            <a:pPr lvl="1"/>
            <a:r>
              <a:rPr lang="en-GB" sz="2000" dirty="0" smtClean="0"/>
              <a:t>Microsoft Dynamics</a:t>
            </a:r>
          </a:p>
          <a:p>
            <a:pPr lvl="1"/>
            <a:r>
              <a:rPr lang="en-GB" sz="2000" dirty="0" smtClean="0"/>
              <a:t>Project did not deliver what we expected and we found it difficult to match a sales oriented system to our customer service environment.</a:t>
            </a:r>
          </a:p>
          <a:p>
            <a:r>
              <a:rPr lang="en-GB" sz="2000" dirty="0" smtClean="0"/>
              <a:t>We needed to move quickly </a:t>
            </a:r>
          </a:p>
          <a:p>
            <a:pPr lvl="1"/>
            <a:r>
              <a:rPr lang="en-GB" sz="2000" dirty="0" smtClean="0"/>
              <a:t>Logical to retain skills investment in Housing System</a:t>
            </a:r>
            <a:r>
              <a:rPr lang="en-US" sz="2000" dirty="0" smtClean="0"/>
              <a:t> / Progress SQL</a:t>
            </a:r>
          </a:p>
          <a:p>
            <a:r>
              <a:rPr lang="en-US" sz="2000" dirty="0" smtClean="0"/>
              <a:t>One supplier focused on Dynamics as add on other had own CRM</a:t>
            </a:r>
            <a:endParaRPr lang="en-GB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Keywork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0" y="1018276"/>
            <a:ext cx="4294947" cy="5158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GB"/>
              <a:t>The decision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1900"/>
              <a:t>Develop specification document</a:t>
            </a:r>
          </a:p>
          <a:p>
            <a:pPr lvl="1">
              <a:lnSpc>
                <a:spcPct val="70000"/>
              </a:lnSpc>
            </a:pPr>
            <a:r>
              <a:rPr lang="en-GB" sz="1900"/>
              <a:t>Independent consultant </a:t>
            </a:r>
          </a:p>
          <a:p>
            <a:pPr lvl="1">
              <a:lnSpc>
                <a:spcPct val="70000"/>
              </a:lnSpc>
            </a:pPr>
            <a:r>
              <a:rPr lang="en-GB" sz="1900"/>
              <a:t>Interviewed key stake holders and developed key requirements</a:t>
            </a:r>
          </a:p>
          <a:p>
            <a:pPr lvl="1">
              <a:lnSpc>
                <a:spcPct val="70000"/>
              </a:lnSpc>
            </a:pPr>
            <a:r>
              <a:rPr lang="en-GB" sz="1900"/>
              <a:t>ICT Technical requirements and integration to the stack documented</a:t>
            </a:r>
          </a:p>
          <a:p>
            <a:pPr>
              <a:lnSpc>
                <a:spcPct val="70000"/>
              </a:lnSpc>
            </a:pPr>
            <a:r>
              <a:rPr lang="en-GB" sz="1900"/>
              <a:t>Workshops over 3-4 day period</a:t>
            </a:r>
          </a:p>
          <a:p>
            <a:pPr lvl="1">
              <a:lnSpc>
                <a:spcPct val="70000"/>
              </a:lnSpc>
            </a:pPr>
            <a:r>
              <a:rPr lang="en-GB" sz="1900"/>
              <a:t>With 100+ staff split into voting groups by functional area</a:t>
            </a:r>
          </a:p>
          <a:p>
            <a:pPr lvl="1">
              <a:lnSpc>
                <a:spcPct val="70000"/>
              </a:lnSpc>
            </a:pPr>
            <a:r>
              <a:rPr lang="en-GB" sz="1900"/>
              <a:t>Specification responses marked by same groups ahead of demo's</a:t>
            </a:r>
          </a:p>
          <a:p>
            <a:pPr lvl="1">
              <a:lnSpc>
                <a:spcPct val="70000"/>
              </a:lnSpc>
            </a:pPr>
            <a:r>
              <a:rPr lang="en-GB" sz="1900"/>
              <a:t>Demo questions prepared in advance</a:t>
            </a:r>
          </a:p>
          <a:p>
            <a:pPr>
              <a:lnSpc>
                <a:spcPct val="70000"/>
              </a:lnSpc>
            </a:pPr>
            <a:r>
              <a:rPr lang="en-GB" sz="1900"/>
              <a:t>Decision taken 13 out of 15 workgroups</a:t>
            </a:r>
          </a:p>
          <a:p>
            <a:pPr lvl="1">
              <a:lnSpc>
                <a:spcPct val="70000"/>
              </a:lnSpc>
            </a:pPr>
            <a:r>
              <a:rPr lang="en-GB" sz="1900"/>
              <a:t>Capita Housing </a:t>
            </a:r>
          </a:p>
        </p:txBody>
      </p:sp>
    </p:spTree>
    <p:extLst>
      <p:ext uri="{BB962C8B-B14F-4D97-AF65-F5344CB8AC3E}">
        <p14:creationId xmlns:p14="http://schemas.microsoft.com/office/powerpoint/2010/main" val="190726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44" y="2012865"/>
            <a:ext cx="4205738" cy="416409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Calibri Light"/>
              </a:rPr>
              <a:t>OT1S </a:t>
            </a:r>
            <a:r>
              <a:rPr lang="en-US">
                <a:latin typeface="Calibri Light"/>
              </a:rPr>
              <a:t>was born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One Team 1 System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raz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01" y="1820333"/>
            <a:ext cx="4036181" cy="4036181"/>
          </a:xfrm>
          <a:prstGeom prst="rect">
            <a:avLst/>
          </a:prstGeom>
        </p:spPr>
      </p:pic>
      <p:sp>
        <p:nvSpPr>
          <p:cNvPr id="8" name="Freeform: Shap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The crazy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Throw out the evolution</a:t>
            </a:r>
          </a:p>
          <a:p>
            <a:pPr lvl="1"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Decided to review every process</a:t>
            </a:r>
          </a:p>
          <a:p>
            <a:pPr lvl="1"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Full data integrity and cleanse process</a:t>
            </a:r>
          </a:p>
          <a:p>
            <a:pPr lvl="1"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Change reference numbers to make more consistent</a:t>
            </a:r>
          </a:p>
          <a:p>
            <a:pPr lvl="2"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Tenancy, Property, patches </a:t>
            </a:r>
            <a:r>
              <a:rPr lang="en-GB" sz="1900" err="1">
                <a:solidFill>
                  <a:schemeClr val="bg1"/>
                </a:solidFill>
              </a:rPr>
              <a:t>etc</a:t>
            </a:r>
            <a:endParaRPr lang="en-GB" sz="190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15 years of evolution had left constraints</a:t>
            </a:r>
          </a:p>
          <a:p>
            <a:pPr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Felt it was time for a fresh start and re-implementation</a:t>
            </a:r>
          </a:p>
          <a:p>
            <a:pPr>
              <a:lnSpc>
                <a:spcPct val="70000"/>
              </a:lnSpc>
            </a:pPr>
            <a:r>
              <a:rPr lang="en-GB" sz="1900">
                <a:solidFill>
                  <a:schemeClr val="bg1"/>
                </a:solidFill>
              </a:rPr>
              <a:t>Capita thought we were mad!</a:t>
            </a:r>
          </a:p>
        </p:txBody>
      </p:sp>
    </p:spTree>
    <p:extLst>
      <p:ext uri="{BB962C8B-B14F-4D97-AF65-F5344CB8AC3E}">
        <p14:creationId xmlns:p14="http://schemas.microsoft.com/office/powerpoint/2010/main" val="1587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project team"/>
          <p:cNvPicPr>
            <a:picLocks noChangeAspect="1"/>
          </p:cNvPicPr>
          <p:nvPr/>
        </p:nvPicPr>
        <p:blipFill rotWithShape="1">
          <a:blip r:embed="rId3"/>
          <a:srcRect r="1345" b="3"/>
          <a:stretch/>
        </p:blipFill>
        <p:spPr>
          <a:xfrm>
            <a:off x="7687412" y="2781300"/>
            <a:ext cx="3920286" cy="400523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/>
              <a:t>Creating a 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8" y="2438400"/>
            <a:ext cx="6861573" cy="3786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Needed staff who were keen to make a difference</a:t>
            </a:r>
          </a:p>
          <a:p>
            <a:pPr>
              <a:lnSpc>
                <a:spcPct val="70000"/>
              </a:lnSpc>
            </a:pPr>
            <a:r>
              <a:rPr lang="en-GB" sz="2000"/>
              <a:t>Were not frightened to start from scratch</a:t>
            </a:r>
          </a:p>
          <a:p>
            <a:pPr>
              <a:lnSpc>
                <a:spcPct val="70000"/>
              </a:lnSpc>
            </a:pPr>
            <a:r>
              <a:rPr lang="en-GB" sz="2000"/>
              <a:t>LEAN trained</a:t>
            </a:r>
          </a:p>
          <a:p>
            <a:pPr>
              <a:lnSpc>
                <a:spcPct val="70000"/>
              </a:lnSpc>
            </a:pPr>
            <a:r>
              <a:rPr lang="en-GB" sz="2000"/>
              <a:t>From key areas of the business </a:t>
            </a:r>
          </a:p>
          <a:p>
            <a:pPr lvl="1">
              <a:lnSpc>
                <a:spcPct val="70000"/>
              </a:lnSpc>
            </a:pPr>
            <a:r>
              <a:rPr lang="en-GB" sz="2000"/>
              <a:t>Housing</a:t>
            </a:r>
          </a:p>
          <a:p>
            <a:pPr lvl="1">
              <a:lnSpc>
                <a:spcPct val="70000"/>
              </a:lnSpc>
            </a:pPr>
            <a:r>
              <a:rPr lang="en-GB" sz="2000"/>
              <a:t>Trades </a:t>
            </a:r>
          </a:p>
          <a:p>
            <a:pPr lvl="1">
              <a:lnSpc>
                <a:spcPct val="70000"/>
              </a:lnSpc>
            </a:pPr>
            <a:r>
              <a:rPr lang="en-GB" sz="2000"/>
              <a:t>Management Information</a:t>
            </a:r>
          </a:p>
          <a:p>
            <a:pPr lvl="1">
              <a:lnSpc>
                <a:spcPct val="70000"/>
              </a:lnSpc>
            </a:pPr>
            <a:r>
              <a:rPr lang="en-GB" sz="2000"/>
              <a:t>Both organisations represented from the start</a:t>
            </a:r>
          </a:p>
          <a:p>
            <a:pPr>
              <a:lnSpc>
                <a:spcPct val="70000"/>
              </a:lnSpc>
            </a:pPr>
            <a:r>
              <a:rPr lang="en-GB" sz="2000"/>
              <a:t>Project Board from wider stakeholders</a:t>
            </a:r>
          </a:p>
          <a:p>
            <a:pPr lvl="1">
              <a:lnSpc>
                <a:spcPct val="70000"/>
              </a:lnSpc>
            </a:pPr>
            <a:r>
              <a:rPr lang="en-GB" sz="2000"/>
              <a:t>No Assistant or Executive Directors, all managers &amp; staff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10519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6090612" cy="68579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3" descr="Image result for female project manager"/>
          <p:cNvPicPr>
            <a:picLocks noChangeAspect="1"/>
          </p:cNvPicPr>
          <p:nvPr/>
        </p:nvPicPr>
        <p:blipFill rotWithShape="1">
          <a:blip r:embed="rId3"/>
          <a:srcRect r="14903"/>
          <a:stretch/>
        </p:blipFill>
        <p:spPr>
          <a:xfrm>
            <a:off x="6721233" y="640082"/>
            <a:ext cx="4831104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121644" cy="167660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Strong 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5121642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Extensive experience of migrations through acquisitions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Prince 2 Qualified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OGC </a:t>
            </a:r>
            <a:r>
              <a:rPr lang="en-US" dirty="0" err="1" smtClean="0">
                <a:solidFill>
                  <a:schemeClr val="bg1"/>
                </a:solidFill>
                <a:latin typeface="Calibri"/>
              </a:rPr>
              <a:t>Programme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</a:rPr>
              <a:t>Mgt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 Qualified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Excellent People Skills</a:t>
            </a:r>
            <a:endParaRPr lang="en-GB" dirty="0">
              <a:solidFill>
                <a:schemeClr val="bg1"/>
              </a:solidFill>
              <a:latin typeface="Calibri"/>
            </a:endParaRPr>
          </a:p>
          <a:p>
            <a:endParaRPr lang="en-GB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9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1006</Words>
  <Application>Microsoft Office PowerPoint</Application>
  <PresentationFormat>Widescreen</PresentationFormat>
  <Paragraphs>194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Mangal</vt:lpstr>
      <vt:lpstr>Office Theme</vt:lpstr>
      <vt:lpstr>Don't throw the baby out</vt:lpstr>
      <vt:lpstr>A brief history of Isos Housing</vt:lpstr>
      <vt:lpstr>Selecting between two systems</vt:lpstr>
      <vt:lpstr>Why not CRM or ERP?</vt:lpstr>
      <vt:lpstr>The decision process</vt:lpstr>
      <vt:lpstr>OT1S was born</vt:lpstr>
      <vt:lpstr>The crazy decision</vt:lpstr>
      <vt:lpstr>Creating a project team</vt:lpstr>
      <vt:lpstr>Strong project management</vt:lpstr>
      <vt:lpstr>We have always done it that way?</vt:lpstr>
      <vt:lpstr>The 'Byker' factor</vt:lpstr>
      <vt:lpstr>Lean and Leaner</vt:lpstr>
      <vt:lpstr>While you are not busy!</vt:lpstr>
      <vt:lpstr>What went well</vt:lpstr>
      <vt:lpstr>What went well</vt:lpstr>
      <vt:lpstr>Marketing the Aardvark</vt:lpstr>
      <vt:lpstr>You can never communicate enough</vt:lpstr>
      <vt:lpstr>What tripped us up</vt:lpstr>
      <vt:lpstr>What tripped us up</vt:lpstr>
      <vt:lpstr>SharePoint </vt:lpstr>
      <vt:lpstr>Designed for Office 365</vt:lpstr>
      <vt:lpstr>Built for GDPR</vt:lpstr>
      <vt:lpstr>Key Benefits of retaining the Housing System</vt:lpstr>
      <vt:lpstr>Let's do it all again!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Don't throw the baby out</dc:title>
  <dc:creator>John Sammons</dc:creator>
  <cp:lastModifiedBy>John Sammons</cp:lastModifiedBy>
  <cp:revision>55</cp:revision>
  <dcterms:modified xsi:type="dcterms:W3CDTF">2017-03-16T21:10:59Z</dcterms:modified>
</cp:coreProperties>
</file>