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63" r:id="rId4"/>
    <p:sldId id="264" r:id="rId5"/>
    <p:sldId id="265" r:id="rId6"/>
    <p:sldId id="286" r:id="rId7"/>
    <p:sldId id="266" r:id="rId8"/>
    <p:sldId id="287" r:id="rId9"/>
    <p:sldId id="291" r:id="rId10"/>
    <p:sldId id="288" r:id="rId11"/>
    <p:sldId id="271" r:id="rId12"/>
    <p:sldId id="273" r:id="rId13"/>
    <p:sldId id="274" r:id="rId14"/>
    <p:sldId id="275" r:id="rId15"/>
    <p:sldId id="276" r:id="rId16"/>
    <p:sldId id="284" r:id="rId17"/>
    <p:sldId id="277" r:id="rId18"/>
    <p:sldId id="278" r:id="rId19"/>
    <p:sldId id="279" r:id="rId20"/>
    <p:sldId id="281" r:id="rId21"/>
    <p:sldId id="282" r:id="rId22"/>
    <p:sldId id="283" r:id="rId2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CC66"/>
    <a:srgbClr val="70FF00"/>
    <a:srgbClr val="0DFF80"/>
    <a:srgbClr val="FF660F"/>
    <a:srgbClr val="003BD1"/>
    <a:srgbClr val="7570B3"/>
    <a:srgbClr val="D95F02"/>
    <a:srgbClr val="1B9E77"/>
    <a:srgbClr val="255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8"/>
  </p:normalViewPr>
  <p:slideViewPr>
    <p:cSldViewPr snapToObjects="1" showGuides="1">
      <p:cViewPr varScale="1">
        <p:scale>
          <a:sx n="69" d="100"/>
          <a:sy n="69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>
        <p:scale>
          <a:sx n="75" d="100"/>
          <a:sy n="75" d="100"/>
        </p:scale>
        <p:origin x="-2448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90A90-9F06-4983-BBC8-5F6F485EF4E2}" type="datetimeFigureOut">
              <a:rPr lang="en-GB" smtClean="0"/>
              <a:t>13/03/2017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38D21-138C-449C-A304-91B0B31AF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17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38D21-138C-449C-A304-91B0B31AF57B}" type="slidenum">
              <a:rPr lang="en-GB" smtClean="0"/>
              <a:t>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353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10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11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12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13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14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15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38D21-138C-449C-A304-91B0B31AF57B}" type="slidenum">
              <a:rPr lang="en-GB" smtClean="0"/>
              <a:t>16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50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17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18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19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96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20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21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22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771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3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43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43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5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4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6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43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7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43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8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32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00F22-134E-4FAC-ABDC-25E54A064FEE}" type="slidenum">
              <a:rPr lang="en-GB" smtClean="0"/>
              <a:t>9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43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4176464" cy="11461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898303"/>
            <a:ext cx="4176464" cy="145868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61047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06104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06104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676400"/>
            <a:ext cx="5915000" cy="34807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9007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91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tx1">
              <a:lumMod val="50000"/>
              <a:lumOff val="50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Customised</a:t>
            </a:r>
            <a:r>
              <a:rPr lang="en-US" dirty="0" smtClean="0"/>
              <a:t> Web Mapping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Steve Litchfield</a:t>
            </a:r>
          </a:p>
          <a:p>
            <a:r>
              <a:rPr lang="en-US" sz="1600" dirty="0" smtClean="0"/>
              <a:t>Senior GIS Analyst</a:t>
            </a:r>
          </a:p>
          <a:p>
            <a:r>
              <a:rPr lang="en-US" sz="1400" dirty="0" smtClean="0"/>
              <a:t>steve.litchfield@orbit.org.uk</a:t>
            </a:r>
            <a:endParaRPr lang="en-US" sz="1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3480" y="6048672"/>
            <a:ext cx="1942256" cy="83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rgbClr val="25579A"/>
                </a:solidFill>
              </a:rPr>
              <a:t>orbit.org.uk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886" y="1340768"/>
            <a:ext cx="8375098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Software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installation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Spatial Database link with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Housing Management system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User Guides/Help pages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5374" y="332656"/>
            <a:ext cx="3539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Pre-Implementation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6" t="13406" r="17387" b="29259"/>
          <a:stretch/>
        </p:blipFill>
        <p:spPr bwMode="auto">
          <a:xfrm>
            <a:off x="3347864" y="2838565"/>
            <a:ext cx="3305894" cy="387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6" t="8475" r="13496" b="25966"/>
          <a:stretch/>
        </p:blipFill>
        <p:spPr bwMode="auto">
          <a:xfrm>
            <a:off x="542999" y="2839805"/>
            <a:ext cx="2804865" cy="368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1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374" y="1772816"/>
            <a:ext cx="743899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Delivery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 Pilot team (Estates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 - Feb 2015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Testing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Review and refine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from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 users perspective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from a delivery perspective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Decided delivery format for rest of business</a:t>
            </a:r>
          </a:p>
          <a:p>
            <a:pPr marL="8001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Created ‘template’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myM@ps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roadshows</a:t>
            </a:r>
          </a:p>
          <a:p>
            <a:pPr marL="1257300" lvl="3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Could be delivered by non GIS specialists</a:t>
            </a:r>
          </a:p>
          <a:p>
            <a:pPr marL="1257300" lvl="3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Tailored to engage staff as well as to train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374" y="332656"/>
            <a:ext cx="2840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Implementation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2112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646" y="908720"/>
            <a:ext cx="2476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Estates Services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8" t="10178" b="14594"/>
          <a:stretch/>
        </p:blipFill>
        <p:spPr bwMode="auto">
          <a:xfrm>
            <a:off x="179512" y="1484784"/>
            <a:ext cx="8808364" cy="436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5374" y="332656"/>
            <a:ext cx="2840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Implementation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969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646" y="908720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Housing services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5" t="10413" b="14287"/>
          <a:stretch/>
        </p:blipFill>
        <p:spPr bwMode="auto">
          <a:xfrm>
            <a:off x="179511" y="1491648"/>
            <a:ext cx="8784977" cy="434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5374" y="332656"/>
            <a:ext cx="2840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Implementation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0795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646" y="908720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Planned repairs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1" t="10228" r="17" b="14501"/>
          <a:stretch/>
        </p:blipFill>
        <p:spPr bwMode="auto">
          <a:xfrm>
            <a:off x="179512" y="1480551"/>
            <a:ext cx="8809665" cy="436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5374" y="332656"/>
            <a:ext cx="2840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Implementation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2022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646" y="908720"/>
            <a:ext cx="2000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Development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9" t="9890" b="14667"/>
          <a:stretch/>
        </p:blipFill>
        <p:spPr bwMode="auto">
          <a:xfrm>
            <a:off x="158469" y="1484784"/>
            <a:ext cx="8784976" cy="434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5374" y="332656"/>
            <a:ext cx="2840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Implementation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82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374" y="332656"/>
            <a:ext cx="5216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Implementation - </a:t>
            </a:r>
            <a:r>
              <a:rPr lang="en-US" sz="2800" dirty="0" smtClean="0">
                <a:solidFill>
                  <a:srgbClr val="A6A6A6"/>
                </a:solidFill>
                <a:latin typeface="Arial"/>
              </a:rPr>
              <a:t>Commercial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646" y="908720"/>
            <a:ext cx="1776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Case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28153"/>
            <a:ext cx="8795019" cy="4796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0619" y="308757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£175k</a:t>
            </a: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33630"/>
            <a:ext cx="8784976" cy="4790740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2987824" y="2479024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£150k</a:t>
            </a:r>
          </a:p>
          <a:p>
            <a:pPr algn="r"/>
            <a:r>
              <a:rPr lang="en-GB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+£78k</a:t>
            </a:r>
          </a:p>
          <a:p>
            <a:pPr algn="r"/>
            <a:endParaRPr lang="en-GB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70619" y="2709857"/>
            <a:ext cx="540060" cy="11541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70619" y="3087577"/>
            <a:ext cx="745397" cy="23083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63528" y="4653136"/>
            <a:ext cx="231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=£53k profit</a:t>
            </a:r>
            <a:endParaRPr lang="en-GB" sz="28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931120" y="4588933"/>
            <a:ext cx="2766410" cy="635508"/>
          </a:xfrm>
          <a:custGeom>
            <a:avLst/>
            <a:gdLst>
              <a:gd name="connsiteX0" fmla="*/ 1319147 w 2766410"/>
              <a:gd name="connsiteY0" fmla="*/ 76200 h 635508"/>
              <a:gd name="connsiteX1" fmla="*/ 277747 w 2766410"/>
              <a:gd name="connsiteY1" fmla="*/ 186267 h 635508"/>
              <a:gd name="connsiteX2" fmla="*/ 6813 w 2766410"/>
              <a:gd name="connsiteY2" fmla="*/ 397934 h 635508"/>
              <a:gd name="connsiteX3" fmla="*/ 243880 w 2766410"/>
              <a:gd name="connsiteY3" fmla="*/ 558800 h 635508"/>
              <a:gd name="connsiteX4" fmla="*/ 1767880 w 2766410"/>
              <a:gd name="connsiteY4" fmla="*/ 635000 h 635508"/>
              <a:gd name="connsiteX5" fmla="*/ 2673813 w 2766410"/>
              <a:gd name="connsiteY5" fmla="*/ 524934 h 635508"/>
              <a:gd name="connsiteX6" fmla="*/ 2589147 w 2766410"/>
              <a:gd name="connsiteY6" fmla="*/ 254000 h 635508"/>
              <a:gd name="connsiteX7" fmla="*/ 1369947 w 2766410"/>
              <a:gd name="connsiteY7" fmla="*/ 0 h 635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6410" h="635508">
                <a:moveTo>
                  <a:pt x="1319147" y="76200"/>
                </a:moveTo>
                <a:cubicBezTo>
                  <a:pt x="907808" y="104422"/>
                  <a:pt x="496469" y="132645"/>
                  <a:pt x="277747" y="186267"/>
                </a:cubicBezTo>
                <a:cubicBezTo>
                  <a:pt x="59025" y="239889"/>
                  <a:pt x="12457" y="335845"/>
                  <a:pt x="6813" y="397934"/>
                </a:cubicBezTo>
                <a:cubicBezTo>
                  <a:pt x="1169" y="460023"/>
                  <a:pt x="-49631" y="519289"/>
                  <a:pt x="243880" y="558800"/>
                </a:cubicBezTo>
                <a:cubicBezTo>
                  <a:pt x="537391" y="598311"/>
                  <a:pt x="1362891" y="640644"/>
                  <a:pt x="1767880" y="635000"/>
                </a:cubicBezTo>
                <a:cubicBezTo>
                  <a:pt x="2172869" y="629356"/>
                  <a:pt x="2536935" y="588434"/>
                  <a:pt x="2673813" y="524934"/>
                </a:cubicBezTo>
                <a:cubicBezTo>
                  <a:pt x="2810691" y="461434"/>
                  <a:pt x="2806458" y="341489"/>
                  <a:pt x="2589147" y="254000"/>
                </a:cubicBezTo>
                <a:cubicBezTo>
                  <a:pt x="2371836" y="166511"/>
                  <a:pt x="1870891" y="83255"/>
                  <a:pt x="1369947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4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374" y="1772816"/>
            <a:ext cx="801505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Uptake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Usage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Staff Surveys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Case studies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73% staff have used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myM@ps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since launch</a:t>
            </a:r>
          </a:p>
          <a:p>
            <a:pPr marL="1714500" lvl="3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87% say useful in their role</a:t>
            </a:r>
          </a:p>
          <a:p>
            <a:pPr marL="1714500" lvl="3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86% say easy to use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5374" y="332656"/>
            <a:ext cx="3719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Post Implementation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866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547" y="4221088"/>
            <a:ext cx="743899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Uptake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Usage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Google Analytics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25k sessions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from July 2015 to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GB" sz="2000" baseline="30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Feb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2017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Currently an average of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75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sessions per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day 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6" t="27912" r="695" b="34754"/>
          <a:stretch/>
        </p:blipFill>
        <p:spPr bwMode="auto">
          <a:xfrm>
            <a:off x="83220" y="1489955"/>
            <a:ext cx="9036496" cy="274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5374" y="332656"/>
            <a:ext cx="3719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Post Implementation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8895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374" y="1772816"/>
            <a:ext cx="830309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Uptake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Usage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£ savings difficult to quantify exactly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Conservative estimate approx. £100k per annum (minimum)</a:t>
            </a:r>
          </a:p>
          <a:p>
            <a:pPr marL="1714500" lvl="3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Based on savings in</a:t>
            </a:r>
          </a:p>
          <a:p>
            <a:pPr marL="2171700" lvl="4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Costs (queries and associated time to complete)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171700" lvl="4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Travel time</a:t>
            </a:r>
          </a:p>
          <a:p>
            <a:pPr marL="2628900" lvl="5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Expenses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5374" y="332656"/>
            <a:ext cx="3719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Post Implementation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382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5374" y="332656"/>
            <a:ext cx="4770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A6A6A6"/>
                </a:solidFill>
                <a:latin typeface="Arial"/>
              </a:rPr>
              <a:t>Customised</a:t>
            </a:r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 Web Mapping 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631934"/>
            <a:ext cx="777686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About Orbit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Orbit’s GIS Background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Orbit’s Customised Web Mapping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ourney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Next Steps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Conclusions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14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374" y="1772816"/>
            <a:ext cx="743899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Editing functionality for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mymaps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users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External customer facing version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374" y="332656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Next Steps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428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374" y="1772816"/>
            <a:ext cx="837509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Already heralded a success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User Perspective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Value for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money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Quicker resolution of queries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Challenges: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Logistics for rollout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Managing expectations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5374" y="332656"/>
            <a:ext cx="4671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A6A6A6"/>
                </a:solidFill>
                <a:latin typeface="Arial"/>
              </a:rPr>
              <a:t>Customised</a:t>
            </a:r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 Web Mapping</a:t>
            </a:r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428646" y="908720"/>
            <a:ext cx="1864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1239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374" y="908720"/>
            <a:ext cx="1622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Thank you</a:t>
            </a:r>
          </a:p>
        </p:txBody>
      </p:sp>
      <p:sp>
        <p:nvSpPr>
          <p:cNvPr id="7" name="Rectangle 6"/>
          <p:cNvSpPr/>
          <p:nvPr/>
        </p:nvSpPr>
        <p:spPr>
          <a:xfrm>
            <a:off x="445374" y="332656"/>
            <a:ext cx="4671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A6A6A6"/>
                </a:solidFill>
                <a:latin typeface="Arial"/>
              </a:rPr>
              <a:t>Customised</a:t>
            </a:r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 Web Mapping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156497" y="2117811"/>
            <a:ext cx="586762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ou are welcome to attend the next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Camden Lock, London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Thursday 27</a:t>
            </a:r>
            <a:r>
              <a:rPr lang="en-GB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April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Please enquire or see the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Linkedin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group page for details on how to enrol.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65885" y="2952500"/>
            <a:ext cx="2477470" cy="390256"/>
            <a:chOff x="4830834" y="3010604"/>
            <a:chExt cx="2477470" cy="390256"/>
          </a:xfrm>
        </p:grpSpPr>
        <p:grpSp>
          <p:nvGrpSpPr>
            <p:cNvPr id="10" name="Group 9"/>
            <p:cNvGrpSpPr/>
            <p:nvPr/>
          </p:nvGrpSpPr>
          <p:grpSpPr>
            <a:xfrm>
              <a:off x="4830834" y="3010604"/>
              <a:ext cx="1653926" cy="389002"/>
              <a:chOff x="4491389" y="3645024"/>
              <a:chExt cx="1653926" cy="389002"/>
            </a:xfrm>
          </p:grpSpPr>
          <p:sp>
            <p:nvSpPr>
              <p:cNvPr id="5" name="Up Arrow 4"/>
              <p:cNvSpPr/>
              <p:nvPr/>
            </p:nvSpPr>
            <p:spPr>
              <a:xfrm>
                <a:off x="4839177" y="3645024"/>
                <a:ext cx="299355" cy="288032"/>
              </a:xfrm>
              <a:prstGeom prst="upArrow">
                <a:avLst>
                  <a:gd name="adj1" fmla="val 78315"/>
                  <a:gd name="adj2" fmla="val 50000"/>
                </a:avLst>
              </a:prstGeom>
              <a:solidFill>
                <a:srgbClr val="FF0000"/>
              </a:solidFill>
              <a:ln>
                <a:solidFill>
                  <a:srgbClr val="FF0000">
                    <a:alpha val="47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491389" y="366469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</a:t>
                </a:r>
                <a:endParaRPr lang="en-GB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912544" y="3666976"/>
                <a:ext cx="1526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069778" y="3664694"/>
                <a:ext cx="1075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Housing</a:t>
                </a:r>
                <a:endParaRPr lang="en-GB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300192" y="303152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event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4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5374" y="332656"/>
            <a:ext cx="218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  <a:latin typeface="Arial"/>
              </a:rPr>
              <a:t>About Orbit</a:t>
            </a:r>
            <a:endParaRPr lang="en-GB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374" y="1412776"/>
            <a:ext cx="77768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2017 Celebrating our 50</a:t>
            </a:r>
            <a:r>
              <a:rPr lang="en-GB" sz="2000" baseline="30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year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GB" sz="2000" baseline="30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largest Housing Association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Group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Structure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000" baseline="30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largest developing Housing Association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2020 Vision</a:t>
            </a:r>
          </a:p>
          <a:p>
            <a:pPr marL="742950" lvl="1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12,000 new homes</a:t>
            </a:r>
          </a:p>
          <a:p>
            <a:pPr marL="742950" lvl="1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Achieve Minimum EPC Band C for all properties</a:t>
            </a:r>
          </a:p>
          <a:p>
            <a:pPr marL="742950" lvl="1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£30m Investment into our Communities 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5374" y="332656"/>
            <a:ext cx="218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About Orbit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" y="980725"/>
            <a:ext cx="8953992" cy="48829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82504" y="980728"/>
            <a:ext cx="2254709" cy="1584176"/>
          </a:xfrm>
          <a:prstGeom prst="rect">
            <a:avLst/>
          </a:prstGeom>
          <a:solidFill>
            <a:srgbClr val="003BD1"/>
          </a:solidFill>
          <a:ln>
            <a:solidFill>
              <a:schemeClr val="tx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5043" y="4279462"/>
            <a:ext cx="2254709" cy="1584176"/>
          </a:xfrm>
          <a:prstGeom prst="rect">
            <a:avLst/>
          </a:prstGeom>
          <a:solidFill>
            <a:srgbClr val="339966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2502" y="2630095"/>
            <a:ext cx="2254709" cy="1584176"/>
          </a:xfrm>
          <a:prstGeom prst="rect">
            <a:avLst/>
          </a:prstGeom>
          <a:solidFill>
            <a:srgbClr val="FF660F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06335" y="1295762"/>
            <a:ext cx="2007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40,000 Homes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334" y="2945127"/>
            <a:ext cx="2007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81,000 Customers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875" y="4809940"/>
            <a:ext cx="2007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1,300 Staff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5374" y="332656"/>
            <a:ext cx="42429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  <a:latin typeface="Arial"/>
              </a:rPr>
              <a:t>Orbit’s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GIS Background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374" y="1484784"/>
            <a:ext cx="777686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Desktop GIS Introduced 2010-11</a:t>
            </a:r>
          </a:p>
          <a:p>
            <a:pPr marL="742950" lvl="1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 make efficiencies</a:t>
            </a:r>
          </a:p>
          <a:p>
            <a:pPr marL="742950" lvl="1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Improve service to customers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Two Desktop GIS Licences </a:t>
            </a:r>
          </a:p>
          <a:p>
            <a:pPr marL="742950" lvl="1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Previously handled all mapping requests</a:t>
            </a:r>
          </a:p>
          <a:p>
            <a:pPr marL="1200150" lvl="2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Produced static maps</a:t>
            </a:r>
          </a:p>
          <a:p>
            <a:pPr marL="1200150" lvl="2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Paper or electronic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5374" y="332656"/>
            <a:ext cx="4241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Orbit’s GIS Background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45374" y="1772816"/>
            <a:ext cx="77768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45231"/>
            <a:ext cx="5684212" cy="39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21" y="1916832"/>
            <a:ext cx="5685570" cy="39600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3" t="12422" r="25504" b="7708"/>
          <a:stretch/>
        </p:blipFill>
        <p:spPr bwMode="auto">
          <a:xfrm>
            <a:off x="445374" y="2348880"/>
            <a:ext cx="564767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5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374" y="1340768"/>
            <a:ext cx="77768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Targeted benefits and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savings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began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 be realised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Momentum for GIS requests increased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Web based GIS therefore seen as a natural progression</a:t>
            </a:r>
          </a:p>
          <a:p>
            <a:pPr marL="742950" lvl="1" indent="-28575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Allow users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 ‘self serve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’ </a:t>
            </a:r>
          </a:p>
          <a:p>
            <a:pPr marL="742950" lvl="1" indent="-28575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Provide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 solution which meets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all customers requirements </a:t>
            </a:r>
          </a:p>
          <a:p>
            <a:pPr marL="742950" lvl="1" indent="-28575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Build on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initial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desktop GIS investment</a:t>
            </a:r>
          </a:p>
          <a:p>
            <a:pPr marL="742950" lvl="1" indent="-285750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Allow specialists to further develop GIS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5374" y="332656"/>
            <a:ext cx="4241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Orbit’s GIS Background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656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374" y="1340768"/>
            <a:ext cx="83750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Built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business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case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Assembled project team &amp; initial user group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Design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5374" y="332656"/>
            <a:ext cx="3539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Pre-Implementation</a:t>
            </a:r>
            <a:endParaRPr lang="en-GB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32" y="3068960"/>
            <a:ext cx="3967182" cy="161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16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84784"/>
            <a:ext cx="9144000" cy="266429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" y="4149080"/>
            <a:ext cx="9144000" cy="2768086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445374" y="332656"/>
            <a:ext cx="4561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A6A6A6"/>
                </a:solidFill>
                <a:latin typeface="Arial"/>
              </a:rPr>
              <a:t>Orbit’s GIS </a:t>
            </a:r>
            <a:r>
              <a:rPr lang="en-US" sz="2800" b="1" smtClean="0">
                <a:solidFill>
                  <a:srgbClr val="A6A6A6"/>
                </a:solidFill>
                <a:latin typeface="Arial"/>
              </a:rPr>
              <a:t>&amp; Spatial Data</a:t>
            </a:r>
            <a:endParaRPr lang="en-GB" sz="2800" dirty="0"/>
          </a:p>
        </p:txBody>
      </p:sp>
      <p:sp>
        <p:nvSpPr>
          <p:cNvPr id="22" name="Rectangle 21"/>
          <p:cNvSpPr/>
          <p:nvPr/>
        </p:nvSpPr>
        <p:spPr>
          <a:xfrm>
            <a:off x="445374" y="908720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GIS Flowchart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956" y="2204864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Internal Data</a:t>
            </a:r>
          </a:p>
          <a:p>
            <a:pPr algn="ctr"/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Property Portfolio Daily Extract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956" y="3068960"/>
            <a:ext cx="1296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External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Land </a:t>
            </a:r>
            <a:r>
              <a:rPr lang="en-GB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  <a:endParaRPr lang="en-GB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Amenities</a:t>
            </a:r>
          </a:p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Predefined Process 6"/>
          <p:cNvSpPr/>
          <p:nvPr/>
        </p:nvSpPr>
        <p:spPr>
          <a:xfrm>
            <a:off x="445374" y="2132856"/>
            <a:ext cx="1462330" cy="684076"/>
          </a:xfrm>
          <a:prstGeom prst="flowChartPredefinedProcess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Multidocument 8"/>
          <p:cNvSpPr/>
          <p:nvPr/>
        </p:nvSpPr>
        <p:spPr>
          <a:xfrm>
            <a:off x="520956" y="2924944"/>
            <a:ext cx="1386748" cy="1152128"/>
          </a:xfrm>
          <a:prstGeom prst="flowChartMultidocumen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98306" y="1556792"/>
            <a:ext cx="714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Dedicated Desktop GIS &amp; Database Server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8306" y="4221088"/>
            <a:ext cx="714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Dedicated Web GIS Server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1789" y="275886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PostGIS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Database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7" y="257419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Desktop GIS</a:t>
            </a:r>
          </a:p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(2 x licences for GIS specialists)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2921789" y="2481864"/>
            <a:ext cx="1008112" cy="830996"/>
          </a:xfrm>
          <a:prstGeom prst="flowChartMagneticDisk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Alternate Process 14"/>
          <p:cNvSpPr/>
          <p:nvPr/>
        </p:nvSpPr>
        <p:spPr>
          <a:xfrm>
            <a:off x="4716016" y="2481864"/>
            <a:ext cx="1368152" cy="830996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876256" y="213285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Bespoke Requests</a:t>
            </a: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One off projects</a:t>
            </a:r>
          </a:p>
        </p:txBody>
      </p:sp>
      <p:sp>
        <p:nvSpPr>
          <p:cNvPr id="16" name="Flowchart: Terminator 15"/>
          <p:cNvSpPr/>
          <p:nvPr/>
        </p:nvSpPr>
        <p:spPr>
          <a:xfrm>
            <a:off x="6876256" y="2132856"/>
            <a:ext cx="1512168" cy="646331"/>
          </a:xfrm>
          <a:prstGeom prst="flowChartTerminator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lowchart: Data 20"/>
          <p:cNvSpPr/>
          <p:nvPr/>
        </p:nvSpPr>
        <p:spPr>
          <a:xfrm>
            <a:off x="6768244" y="3827893"/>
            <a:ext cx="1800200" cy="616714"/>
          </a:xfrm>
          <a:prstGeom prst="flowChartInputOutp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6876256" y="383875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GIS Data Layers</a:t>
            </a:r>
          </a:p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(Stored on global network drive)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77228" y="5017520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GIS Web Service Manager</a:t>
            </a:r>
          </a:p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Handles web requests from users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44008" y="5017518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Geocached Map Data</a:t>
            </a:r>
          </a:p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Mapping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05765" y="510985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Web GIS Admin</a:t>
            </a:r>
          </a:p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User Interface setup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8997" y="5017520"/>
            <a:ext cx="1584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myM@ps</a:t>
            </a:r>
            <a:r>
              <a:rPr lang="en-GB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(User Interface)</a:t>
            </a:r>
          </a:p>
          <a:p>
            <a:pPr algn="ctr"/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via Intranet (Desktop &amp; Mobile)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6877228" y="5017518"/>
            <a:ext cx="1584176" cy="830999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owchart: Multidocument 27"/>
          <p:cNvSpPr/>
          <p:nvPr/>
        </p:nvSpPr>
        <p:spPr>
          <a:xfrm>
            <a:off x="4788024" y="4856952"/>
            <a:ext cx="1440160" cy="1152128"/>
          </a:xfrm>
          <a:prstGeom prst="flowChartMultidocumen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lowchart: Alternate Process 28"/>
          <p:cNvSpPr/>
          <p:nvPr/>
        </p:nvSpPr>
        <p:spPr>
          <a:xfrm>
            <a:off x="2633757" y="5017518"/>
            <a:ext cx="1584176" cy="830999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owchart: Display 29"/>
          <p:cNvSpPr/>
          <p:nvPr/>
        </p:nvSpPr>
        <p:spPr>
          <a:xfrm>
            <a:off x="520957" y="5017518"/>
            <a:ext cx="1712218" cy="830999"/>
          </a:xfrm>
          <a:prstGeom prst="flowChartDisplay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Elbow Connector 31"/>
          <p:cNvCxnSpPr>
            <a:stCxn id="7" idx="3"/>
            <a:endCxn id="13" idx="2"/>
          </p:cNvCxnSpPr>
          <p:nvPr/>
        </p:nvCxnSpPr>
        <p:spPr>
          <a:xfrm>
            <a:off x="1907704" y="2474894"/>
            <a:ext cx="1014085" cy="422468"/>
          </a:xfrm>
          <a:prstGeom prst="bentConnector3">
            <a:avLst/>
          </a:prstGeom>
          <a:ln>
            <a:solidFill>
              <a:srgbClr val="FC8C1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13" idx="2"/>
          </p:cNvCxnSpPr>
          <p:nvPr/>
        </p:nvCxnSpPr>
        <p:spPr>
          <a:xfrm flipV="1">
            <a:off x="1907704" y="2897362"/>
            <a:ext cx="1014085" cy="415498"/>
          </a:xfrm>
          <a:prstGeom prst="bentConnector3">
            <a:avLst/>
          </a:prstGeom>
          <a:ln>
            <a:solidFill>
              <a:srgbClr val="FC8C1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4"/>
            <a:endCxn id="15" idx="1"/>
          </p:cNvCxnSpPr>
          <p:nvPr/>
        </p:nvCxnSpPr>
        <p:spPr>
          <a:xfrm>
            <a:off x="3929901" y="2897362"/>
            <a:ext cx="786115" cy="0"/>
          </a:xfrm>
          <a:prstGeom prst="straightConnector1">
            <a:avLst/>
          </a:prstGeom>
          <a:ln>
            <a:solidFill>
              <a:srgbClr val="FC8C10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228184" y="5424808"/>
            <a:ext cx="648072" cy="0"/>
          </a:xfrm>
          <a:prstGeom prst="straightConnector1">
            <a:avLst/>
          </a:prstGeom>
          <a:ln>
            <a:solidFill>
              <a:srgbClr val="FC8C1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9" idx="3"/>
          </p:cNvCxnSpPr>
          <p:nvPr/>
        </p:nvCxnSpPr>
        <p:spPr>
          <a:xfrm flipH="1">
            <a:off x="4217933" y="5433018"/>
            <a:ext cx="576064" cy="0"/>
          </a:xfrm>
          <a:prstGeom prst="straightConnector1">
            <a:avLst/>
          </a:prstGeom>
          <a:ln>
            <a:solidFill>
              <a:srgbClr val="FC8C1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9" idx="1"/>
            <a:endCxn id="30" idx="3"/>
          </p:cNvCxnSpPr>
          <p:nvPr/>
        </p:nvCxnSpPr>
        <p:spPr>
          <a:xfrm flipH="1">
            <a:off x="2233175" y="5433018"/>
            <a:ext cx="400582" cy="0"/>
          </a:xfrm>
          <a:prstGeom prst="straightConnector1">
            <a:avLst/>
          </a:prstGeom>
          <a:ln>
            <a:solidFill>
              <a:srgbClr val="FC8C1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endCxn id="16" idx="1"/>
          </p:cNvCxnSpPr>
          <p:nvPr/>
        </p:nvCxnSpPr>
        <p:spPr>
          <a:xfrm flipV="1">
            <a:off x="6084169" y="2456022"/>
            <a:ext cx="792087" cy="230106"/>
          </a:xfrm>
          <a:prstGeom prst="bentConnector3">
            <a:avLst/>
          </a:prstGeom>
          <a:ln>
            <a:solidFill>
              <a:srgbClr val="FC8C1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15" idx="3"/>
            <a:endCxn id="20" idx="0"/>
          </p:cNvCxnSpPr>
          <p:nvPr/>
        </p:nvCxnSpPr>
        <p:spPr>
          <a:xfrm>
            <a:off x="6084168" y="2897362"/>
            <a:ext cx="1584176" cy="941394"/>
          </a:xfrm>
          <a:prstGeom prst="bentConnector2">
            <a:avLst/>
          </a:prstGeom>
          <a:ln>
            <a:solidFill>
              <a:srgbClr val="FC8C1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0" idx="2"/>
            <a:endCxn id="27" idx="0"/>
          </p:cNvCxnSpPr>
          <p:nvPr/>
        </p:nvCxnSpPr>
        <p:spPr>
          <a:xfrm>
            <a:off x="7668344" y="4485087"/>
            <a:ext cx="972" cy="532431"/>
          </a:xfrm>
          <a:prstGeom prst="straightConnector1">
            <a:avLst/>
          </a:prstGeom>
          <a:ln>
            <a:solidFill>
              <a:srgbClr val="FC8C1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1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2389</TotalTime>
  <Words>539</Words>
  <Application>Microsoft Office PowerPoint</Application>
  <PresentationFormat>On-screen Show (4:3)</PresentationFormat>
  <Paragraphs>175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Customised Web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Bridge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Leigh Cunningham</dc:creator>
  <cp:lastModifiedBy>Steve Litchfield</cp:lastModifiedBy>
  <cp:revision>106</cp:revision>
  <cp:lastPrinted>2017-02-22T15:54:22Z</cp:lastPrinted>
  <dcterms:created xsi:type="dcterms:W3CDTF">2012-04-02T09:04:35Z</dcterms:created>
  <dcterms:modified xsi:type="dcterms:W3CDTF">2017-03-13T13:09:57Z</dcterms:modified>
</cp:coreProperties>
</file>