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5" r:id="rId5"/>
    <p:sldId id="267" r:id="rId6"/>
    <p:sldId id="266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6" r:id="rId15"/>
  </p:sldIdLst>
  <p:sldSz cx="9144000" cy="5143500" type="screen16x9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AAE1"/>
    <a:srgbClr val="F58345"/>
    <a:srgbClr val="1178BE"/>
    <a:srgbClr val="F8BE15"/>
    <a:srgbClr val="E44087"/>
    <a:srgbClr val="91C847"/>
    <a:srgbClr val="53C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242" autoAdjust="0"/>
  </p:normalViewPr>
  <p:slideViewPr>
    <p:cSldViewPr snapToGrid="0" snapToObjects="1">
      <p:cViewPr varScale="1">
        <p:scale>
          <a:sx n="66" d="100"/>
          <a:sy n="66" d="100"/>
        </p:scale>
        <p:origin x="193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FC37-2472-4E54-B34A-ECB76D183DA9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3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21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E8D64-44E6-4152-8AAF-936275947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49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88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51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36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19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2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1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3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6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48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6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3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2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8D64-44E6-4152-8AAF-9362759470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2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5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2F8D-9659-2F44-907E-53418D35FE2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86E7-5B2F-B14D-9019-A71414FA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8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HP_PPT_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75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7247" y="2658817"/>
            <a:ext cx="4716129" cy="143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PUTTING GOLDFISH</a:t>
            </a:r>
          </a:p>
          <a:p>
            <a:pPr algn="r"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AT THE HEART OF</a:t>
            </a:r>
          </a:p>
          <a:p>
            <a:pPr algn="r"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OUR STRATEGY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RHPi_Circl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74" y="983176"/>
            <a:ext cx="1285512" cy="1821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4494" y="4471639"/>
            <a:ext cx="480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58345"/>
                </a:solidFill>
              </a:rPr>
              <a:t>Amina Graham,</a:t>
            </a:r>
            <a:r>
              <a:rPr lang="en-GB" sz="1600" b="1" dirty="0">
                <a:solidFill>
                  <a:srgbClr val="F58345"/>
                </a:solidFill>
              </a:rPr>
              <a:t> </a:t>
            </a:r>
            <a:r>
              <a:rPr lang="en-GB" sz="1600" b="1" dirty="0" smtClean="0">
                <a:solidFill>
                  <a:srgbClr val="53C3D7"/>
                </a:solidFill>
              </a:rPr>
              <a:t>Exec </a:t>
            </a:r>
            <a:r>
              <a:rPr lang="en-GB" sz="1600" b="1" dirty="0">
                <a:solidFill>
                  <a:srgbClr val="53C3D7"/>
                </a:solidFill>
              </a:rPr>
              <a:t>Director of Corporate </a:t>
            </a:r>
            <a:r>
              <a:rPr lang="en-GB" sz="1600" b="1" dirty="0" smtClean="0">
                <a:solidFill>
                  <a:srgbClr val="53C3D7"/>
                </a:solidFill>
              </a:rPr>
              <a:t>Services</a:t>
            </a:r>
          </a:p>
          <a:p>
            <a:r>
              <a:rPr lang="en-GB" sz="1600" b="1" dirty="0" smtClean="0">
                <a:solidFill>
                  <a:srgbClr val="F58345"/>
                </a:solidFill>
              </a:rPr>
              <a:t>Jonathan Creaser, </a:t>
            </a:r>
            <a:r>
              <a:rPr lang="en-GB" sz="1600" b="1" dirty="0" smtClean="0">
                <a:solidFill>
                  <a:srgbClr val="53C3D7"/>
                </a:solidFill>
              </a:rPr>
              <a:t>IT Director</a:t>
            </a:r>
            <a:r>
              <a:rPr lang="en-US" sz="1600" b="1" dirty="0" smtClean="0">
                <a:solidFill>
                  <a:srgbClr val="53C3D7"/>
                </a:solidFill>
              </a:rPr>
              <a:t> </a:t>
            </a:r>
            <a:endParaRPr lang="en-US" sz="1600" b="1" dirty="0">
              <a:solidFill>
                <a:srgbClr val="53C3D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9" y="0"/>
            <a:ext cx="1572154" cy="9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0" y="1435603"/>
            <a:ext cx="3689259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PLAY TO LEARN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1058" y="2257306"/>
            <a:ext cx="3689259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Bricks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Bytes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 err="1">
                <a:solidFill>
                  <a:schemeClr val="bg1"/>
                </a:solidFill>
              </a:rPr>
              <a:t>Behaviours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1" y="1376607"/>
            <a:ext cx="3689259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WE ARE NOT ALONE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5931" y="2025566"/>
            <a:ext cx="4525700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Bots/Droids can live in harmony </a:t>
            </a: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Empathy cannot be </a:t>
            </a:r>
            <a:r>
              <a:rPr lang="en-US" sz="2800" dirty="0" smtClean="0">
                <a:solidFill>
                  <a:schemeClr val="bg1"/>
                </a:solidFill>
              </a:rPr>
              <a:t>automated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Real opportunity to have more interesting </a:t>
            </a:r>
            <a:r>
              <a:rPr lang="en-US" sz="2800" dirty="0" smtClean="0">
                <a:solidFill>
                  <a:schemeClr val="bg1"/>
                </a:solidFill>
              </a:rPr>
              <a:t>roles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1" y="1434552"/>
            <a:ext cx="3689259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GOOD DATA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680" y="2257306"/>
            <a:ext cx="3689259" cy="2154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Collect</a:t>
            </a: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Connect</a:t>
            </a: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Curate</a:t>
            </a:r>
          </a:p>
          <a:p>
            <a:pPr marL="171450" indent="-171450">
              <a:buSzPct val="100000"/>
              <a:buFont typeface="Wingdings" charset="2"/>
              <a:buChar char="v"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1" y="1428084"/>
            <a:ext cx="368925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JOIN OUR REVOLUTION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1058" y="2625431"/>
            <a:ext cx="3689259" cy="2769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This is our moment</a:t>
            </a: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Wise owls</a:t>
            </a: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Better together</a:t>
            </a:r>
          </a:p>
          <a:p>
            <a:pPr marL="457200" indent="-457200">
              <a:buSzPct val="100000"/>
              <a:buFont typeface="Wingdings" charset="2"/>
              <a:buChar char="v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171450" indent="-171450">
              <a:buSzPct val="100000"/>
              <a:buFont typeface="Wingdings" charset="2"/>
              <a:buChar char="v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171450" indent="-171450">
              <a:buSzPct val="100000"/>
              <a:buFont typeface="Wingdings" charset="2"/>
              <a:buChar char="v"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HP_PPT_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75"/>
            <a:ext cx="9144000" cy="5143500"/>
          </a:xfrm>
          <a:prstGeom prst="rect">
            <a:avLst/>
          </a:prstGeom>
        </p:spPr>
      </p:pic>
      <p:pic>
        <p:nvPicPr>
          <p:cNvPr id="5" name="Picture 4" descr="RHPi_Circl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74" y="983176"/>
            <a:ext cx="1285512" cy="1821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9" y="0"/>
            <a:ext cx="1572154" cy="9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" y="-450"/>
            <a:ext cx="9145600" cy="514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3658" y="1387992"/>
            <a:ext cx="3689259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3569" y="2204142"/>
            <a:ext cx="4182966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Not just about technology</a:t>
            </a: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The goldfish </a:t>
            </a:r>
            <a:r>
              <a:rPr lang="en-US" sz="2800" dirty="0" smtClean="0">
                <a:solidFill>
                  <a:schemeClr val="bg1"/>
                </a:solidFill>
              </a:rPr>
              <a:t>challenge</a:t>
            </a: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Empowering </a:t>
            </a:r>
            <a:r>
              <a:rPr lang="en-US" sz="2800" dirty="0">
                <a:solidFill>
                  <a:schemeClr val="bg1"/>
                </a:solidFill>
              </a:rPr>
              <a:t>people</a:t>
            </a:r>
          </a:p>
        </p:txBody>
      </p:sp>
      <p:pic>
        <p:nvPicPr>
          <p:cNvPr id="2" name="Picture 1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2858" y="1365997"/>
            <a:ext cx="3689259" cy="103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MOBILITY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2081" y="2068914"/>
            <a:ext cx="4372972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Think devices, not </a:t>
            </a:r>
            <a:r>
              <a:rPr lang="en-US" sz="2800" dirty="0" smtClean="0">
                <a:solidFill>
                  <a:schemeClr val="bg1"/>
                </a:solidFill>
              </a:rPr>
              <a:t>cars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Digital makes global </a:t>
            </a:r>
            <a:r>
              <a:rPr lang="en-US" sz="2800" dirty="0" smtClean="0">
                <a:solidFill>
                  <a:schemeClr val="bg1"/>
                </a:solidFill>
              </a:rPr>
              <a:t>local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It’s the way we interact and act</a:t>
            </a:r>
          </a:p>
        </p:txBody>
      </p:sp>
      <p:pic>
        <p:nvPicPr>
          <p:cNvPr id="6" name="Picture 5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1" y="1153252"/>
            <a:ext cx="4230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THE WORLD TODAY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(VUCA)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879" y="2150542"/>
            <a:ext cx="4381952" cy="35702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Uncertainty is now the </a:t>
            </a:r>
            <a:r>
              <a:rPr lang="en-US" sz="2800" dirty="0" smtClean="0">
                <a:solidFill>
                  <a:schemeClr val="bg1"/>
                </a:solidFill>
              </a:rPr>
              <a:t>norm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Social </a:t>
            </a:r>
            <a:r>
              <a:rPr lang="en-US" sz="2800" dirty="0">
                <a:solidFill>
                  <a:schemeClr val="bg1"/>
                </a:solidFill>
              </a:rPr>
              <a:t>is not a channel, it’s a </a:t>
            </a:r>
            <a:r>
              <a:rPr lang="en-US" sz="2800" dirty="0" err="1">
                <a:solidFill>
                  <a:schemeClr val="bg1"/>
                </a:solidFill>
              </a:rPr>
              <a:t>behaviour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Simplicity is the ultimate sophistication </a:t>
            </a:r>
          </a:p>
          <a:p>
            <a:pPr marL="457200" indent="-457200">
              <a:buSzPct val="100000"/>
              <a:buFont typeface="Wingdings" charset="2"/>
              <a:buChar char="v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1" y="1426099"/>
            <a:ext cx="3689259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DISRUPTION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8715" y="1966434"/>
            <a:ext cx="4143402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Wingdings" charset="2"/>
              <a:buChar char="v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Freedom in the </a:t>
            </a:r>
            <a:r>
              <a:rPr lang="en-US" sz="2800" dirty="0" smtClean="0">
                <a:solidFill>
                  <a:schemeClr val="bg1"/>
                </a:solidFill>
              </a:rPr>
              <a:t>Cloud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Air </a:t>
            </a:r>
            <a:r>
              <a:rPr lang="en-US" sz="2800" dirty="0" err="1" smtClean="0">
                <a:solidFill>
                  <a:schemeClr val="bg1"/>
                </a:solidFill>
              </a:rPr>
              <a:t>BnB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Think like a Start-up</a:t>
            </a:r>
          </a:p>
          <a:p>
            <a:pPr marL="171450" indent="-171450">
              <a:buSzPct val="100000"/>
              <a:buFont typeface="Wingdings" charset="2"/>
              <a:buChar char="v"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1" y="1435725"/>
            <a:ext cx="3689259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THE CHALLENGE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1058" y="2257549"/>
            <a:ext cx="4239450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Think </a:t>
            </a:r>
            <a:r>
              <a:rPr lang="en-US" sz="2800" dirty="0" smtClean="0">
                <a:solidFill>
                  <a:schemeClr val="bg1"/>
                </a:solidFill>
              </a:rPr>
              <a:t>different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Intelligent investment – lower cost </a:t>
            </a: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Flexibility</a:t>
            </a:r>
          </a:p>
        </p:txBody>
      </p:sp>
      <p:pic>
        <p:nvPicPr>
          <p:cNvPr id="6" name="Picture 5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1" y="1405631"/>
            <a:ext cx="3689259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AGILE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1058" y="1966677"/>
            <a:ext cx="3689259" cy="2000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Wingdings" charset="2"/>
              <a:buChar char="v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Connecting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Collaborating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Consuming</a:t>
            </a:r>
          </a:p>
        </p:txBody>
      </p:sp>
    </p:spTree>
    <p:extLst>
      <p:ext uri="{BB962C8B-B14F-4D97-AF65-F5344CB8AC3E}">
        <p14:creationId xmlns:p14="http://schemas.microsoft.com/office/powerpoint/2010/main" val="7508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1" y="1415284"/>
            <a:ext cx="3689259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NEW THINKING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1058" y="2069336"/>
            <a:ext cx="3946949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Do small quickly, not big </a:t>
            </a:r>
            <a:r>
              <a:rPr lang="en-US" sz="2800" dirty="0" smtClean="0">
                <a:solidFill>
                  <a:schemeClr val="bg1"/>
                </a:solidFill>
              </a:rPr>
              <a:t>slowly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The art of the </a:t>
            </a:r>
            <a:r>
              <a:rPr lang="en-US" sz="2800" dirty="0" smtClean="0">
                <a:solidFill>
                  <a:schemeClr val="bg1"/>
                </a:solidFill>
              </a:rPr>
              <a:t>possible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Alignment of employee and customer experience</a:t>
            </a:r>
          </a:p>
        </p:txBody>
      </p:sp>
    </p:spTree>
    <p:extLst>
      <p:ext uri="{BB962C8B-B14F-4D97-AF65-F5344CB8AC3E}">
        <p14:creationId xmlns:p14="http://schemas.microsoft.com/office/powerpoint/2010/main" val="8737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150" y="1435603"/>
            <a:ext cx="3689259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CULTURE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6" y="1504015"/>
            <a:ext cx="926185" cy="899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1058" y="2257306"/>
            <a:ext cx="368925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Play to </a:t>
            </a:r>
            <a:r>
              <a:rPr lang="en-US" sz="2800" dirty="0" smtClean="0">
                <a:solidFill>
                  <a:schemeClr val="bg1"/>
                </a:solidFill>
              </a:rPr>
              <a:t>learn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Trust in employees to try new </a:t>
            </a:r>
            <a:r>
              <a:rPr lang="en-US" sz="2800" dirty="0" smtClean="0">
                <a:solidFill>
                  <a:schemeClr val="bg1"/>
                </a:solidFill>
              </a:rPr>
              <a:t>things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Work out loud</a:t>
            </a:r>
          </a:p>
        </p:txBody>
      </p:sp>
    </p:spTree>
    <p:extLst>
      <p:ext uri="{BB962C8B-B14F-4D97-AF65-F5344CB8AC3E}">
        <p14:creationId xmlns:p14="http://schemas.microsoft.com/office/powerpoint/2010/main" val="13664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bg1">
              <a:lumMod val="85000"/>
            </a:schemeClr>
          </a:solidFill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188</Words>
  <Application>Microsoft Office PowerPoint</Application>
  <PresentationFormat>On-screen Show (16:9)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McCully</dc:creator>
  <cp:lastModifiedBy>Jonathan Creaser</cp:lastModifiedBy>
  <cp:revision>88</cp:revision>
  <cp:lastPrinted>2017-03-07T17:18:14Z</cp:lastPrinted>
  <dcterms:created xsi:type="dcterms:W3CDTF">2017-02-01T15:56:38Z</dcterms:created>
  <dcterms:modified xsi:type="dcterms:W3CDTF">2017-03-13T10:57:20Z</dcterms:modified>
</cp:coreProperties>
</file>