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258" r:id="rId5"/>
    <p:sldId id="267" r:id="rId6"/>
    <p:sldId id="274" r:id="rId7"/>
    <p:sldId id="276" r:id="rId8"/>
    <p:sldId id="261" r:id="rId9"/>
    <p:sldId id="278" r:id="rId10"/>
    <p:sldId id="303" r:id="rId11"/>
    <p:sldId id="304" r:id="rId12"/>
    <p:sldId id="277" r:id="rId13"/>
    <p:sldId id="280" r:id="rId14"/>
    <p:sldId id="306" r:id="rId15"/>
    <p:sldId id="308" r:id="rId16"/>
    <p:sldId id="307" r:id="rId17"/>
    <p:sldId id="269" r:id="rId18"/>
    <p:sldId id="268" r:id="rId19"/>
    <p:sldId id="305" r:id="rId20"/>
    <p:sldId id="292" r:id="rId21"/>
    <p:sldId id="309" r:id="rId22"/>
    <p:sldId id="320" r:id="rId23"/>
    <p:sldId id="282" r:id="rId24"/>
    <p:sldId id="312" r:id="rId25"/>
    <p:sldId id="310" r:id="rId26"/>
    <p:sldId id="311" r:id="rId27"/>
    <p:sldId id="317" r:id="rId28"/>
    <p:sldId id="316" r:id="rId29"/>
    <p:sldId id="315" r:id="rId30"/>
    <p:sldId id="318" r:id="rId31"/>
    <p:sldId id="313" r:id="rId32"/>
    <p:sldId id="286" r:id="rId33"/>
    <p:sldId id="296" r:id="rId34"/>
    <p:sldId id="288" r:id="rId35"/>
    <p:sldId id="298" r:id="rId36"/>
    <p:sldId id="300" r:id="rId37"/>
    <p:sldId id="321" r:id="rId38"/>
    <p:sldId id="319" r:id="rId39"/>
    <p:sldId id="299" r:id="rId40"/>
    <p:sldId id="266" r:id="rId41"/>
  </p:sldIdLst>
  <p:sldSz cx="9144000" cy="6858000" type="screen4x3"/>
  <p:notesSz cx="6669088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BEEC"/>
    <a:srgbClr val="0455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81081" autoAdjust="0"/>
  </p:normalViewPr>
  <p:slideViewPr>
    <p:cSldViewPr>
      <p:cViewPr varScale="1">
        <p:scale>
          <a:sx n="88" d="100"/>
          <a:sy n="88" d="100"/>
        </p:scale>
        <p:origin x="189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834" y="-96"/>
      </p:cViewPr>
      <p:guideLst>
        <p:guide orient="horz" pos="3110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4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6ED707-78A3-4F9A-AF2F-37A87113D47F}" type="datetimeFigureOut">
              <a:rPr lang="en-GB" smtClean="0"/>
              <a:t>15/03/2017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2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37732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FACB09-B798-45C4-A93C-6B50E960D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427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4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15570-3E9D-423A-A982-A556D1C165B4}" type="datetimeFigureOut">
              <a:rPr lang="en-GB" smtClean="0"/>
              <a:t>15/03/2017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739775"/>
            <a:ext cx="4935538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89515"/>
            <a:ext cx="533527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2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37732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F5A9E-D73C-439E-8191-66929F59EE7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1146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7451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857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0688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5216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996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1435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5491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80446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77548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73557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4598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42576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94482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96803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0605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68374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44867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80340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38876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84409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38794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5271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43931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36262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89812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97054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7270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36088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13499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8554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8205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9607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6442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2730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4940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6678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F5A9E-D73C-439E-8191-66929F59EE7B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0338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6" t="12171"/>
          <a:stretch/>
        </p:blipFill>
        <p:spPr bwMode="auto">
          <a:xfrm>
            <a:off x="0" y="1288"/>
            <a:ext cx="238220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581382" y="1124744"/>
            <a:ext cx="5981237" cy="504056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2800" baseline="0">
                <a:solidFill>
                  <a:srgbClr val="25BEEC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45604" y="404664"/>
            <a:ext cx="8229600" cy="576064"/>
          </a:xfrm>
        </p:spPr>
        <p:txBody>
          <a:bodyPr>
            <a:noAutofit/>
          </a:bodyPr>
          <a:lstStyle>
            <a:lvl1pPr>
              <a:defRPr sz="3600" b="1" i="0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22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6" y="5805264"/>
            <a:ext cx="926100" cy="62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406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screen Picture with Text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572000" y="0"/>
            <a:ext cx="4572000" cy="68580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Add Picture clicking the icon, use portraits for best results </a:t>
            </a:r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395536" y="513397"/>
            <a:ext cx="3696308" cy="8012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Soho Std" pitchFamily="18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+mj-lt"/>
              </a:rPr>
              <a:t>Add Title here</a:t>
            </a:r>
            <a:endParaRPr lang="en-GB" dirty="0">
              <a:latin typeface="+mj-lt"/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95536" y="1377493"/>
            <a:ext cx="3696308" cy="3888432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Add text here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733256"/>
            <a:ext cx="926100" cy="62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877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6" y="5805264"/>
            <a:ext cx="926100" cy="62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1454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32086"/>
          <a:stretch/>
        </p:blipFill>
        <p:spPr bwMode="auto">
          <a:xfrm>
            <a:off x="7774257" y="-1"/>
            <a:ext cx="1369744" cy="10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08300"/>
            <a:ext cx="6983184" cy="1009338"/>
          </a:xfrm>
        </p:spPr>
        <p:txBody>
          <a:bodyPr>
            <a:normAutofit/>
          </a:bodyPr>
          <a:lstStyle>
            <a:lvl1pPr>
              <a:defRPr sz="3000" b="1" i="0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3845023"/>
          </a:xfrm>
        </p:spPr>
        <p:txBody>
          <a:bodyPr/>
          <a:lstStyle>
            <a:lvl1pPr>
              <a:defRPr sz="26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24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  <a:lvl3pPr>
              <a:defRPr sz="22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3pPr>
            <a:lvl4pPr>
              <a:defRPr sz="2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4pPr>
            <a:lvl5pPr>
              <a:defRPr sz="1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Place your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4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6" y="5805264"/>
            <a:ext cx="926100" cy="62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7466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011141"/>
            <a:ext cx="8352928" cy="1362075"/>
          </a:xfrm>
        </p:spPr>
        <p:txBody>
          <a:bodyPr anchor="t">
            <a:normAutofit/>
          </a:bodyPr>
          <a:lstStyle>
            <a:lvl1pPr algn="l">
              <a:defRPr sz="3600" b="1" cap="all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2510954"/>
            <a:ext cx="83473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26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6" y="5854440"/>
            <a:ext cx="926100" cy="62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79512" cy="6858000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471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549" y="395536"/>
            <a:ext cx="8338383" cy="1022102"/>
          </a:xfrm>
        </p:spPr>
        <p:txBody>
          <a:bodyPr>
            <a:normAutofit/>
          </a:bodyPr>
          <a:lstStyle>
            <a:lvl1pPr>
              <a:defRPr sz="3000" b="1" i="0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600201"/>
            <a:ext cx="4100264" cy="3845024"/>
          </a:xfrm>
        </p:spPr>
        <p:txBody>
          <a:bodyPr/>
          <a:lstStyle>
            <a:lvl1pPr>
              <a:defRPr sz="26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24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  <a:lvl3pPr>
              <a:defRPr sz="22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3pPr>
            <a:lvl4pPr>
              <a:defRPr sz="2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4pPr>
            <a:lvl5pPr>
              <a:defRPr sz="1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52156" cy="3858703"/>
          </a:xfrm>
        </p:spPr>
        <p:txBody>
          <a:bodyPr/>
          <a:lstStyle>
            <a:lvl1pPr>
              <a:defRPr sz="26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24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  <a:lvl3pPr>
              <a:defRPr sz="22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3pPr>
            <a:lvl4pPr>
              <a:defRPr sz="2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4pPr>
            <a:lvl5pPr>
              <a:defRPr sz="1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9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6" y="5854440"/>
            <a:ext cx="926100" cy="62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599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rgbClr val="25BEE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76871"/>
            <a:ext cx="4040188" cy="3168353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0" baseline="0">
                <a:solidFill>
                  <a:srgbClr val="25BEE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76872"/>
            <a:ext cx="4041775" cy="3168352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877272"/>
            <a:ext cx="908229" cy="615645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6" y="5805264"/>
            <a:ext cx="926100" cy="62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9643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353" y="395536"/>
            <a:ext cx="8347313" cy="1022102"/>
          </a:xfrm>
        </p:spPr>
        <p:txBody>
          <a:bodyPr>
            <a:normAutofit/>
          </a:bodyPr>
          <a:lstStyle>
            <a:lvl1pPr>
              <a:defRPr sz="3000" b="1" i="0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9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6" y="5805264"/>
            <a:ext cx="926100" cy="62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904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95536"/>
            <a:ext cx="3069977" cy="801216"/>
          </a:xfrm>
        </p:spPr>
        <p:txBody>
          <a:bodyPr anchor="b">
            <a:noAutofit/>
          </a:bodyPr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95535"/>
            <a:ext cx="5111750" cy="5063369"/>
          </a:xfrm>
        </p:spPr>
        <p:txBody>
          <a:bodyPr/>
          <a:lstStyle>
            <a:lvl1pPr>
              <a:defRPr sz="26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24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  <a:lvl3pPr>
              <a:defRPr sz="22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3pPr>
            <a:lvl4pPr>
              <a:defRPr sz="2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4pPr>
            <a:lvl5pPr>
              <a:defRPr sz="2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536" y="1556793"/>
            <a:ext cx="3069977" cy="3888432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rgbClr val="25BEEC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6" y="5805264"/>
            <a:ext cx="926100" cy="62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7293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Add Picture clicking the icon, use landscapes for best results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5733256"/>
            <a:ext cx="5796136" cy="449755"/>
          </a:xfrm>
          <a:solidFill>
            <a:srgbClr val="0455A4">
              <a:alpha val="85000"/>
            </a:srgbClr>
          </a:solidFill>
        </p:spPr>
        <p:txBody>
          <a:bodyPr anchor="b">
            <a:noAutofit/>
          </a:bodyPr>
          <a:lstStyle>
            <a:lvl1pPr algn="ctr">
              <a:defRPr sz="26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Insert caption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0269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screen Picture with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4572000" cy="68580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Add Picture clicking the icon, use portraits for best results </a:t>
            </a:r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5004048" y="476672"/>
            <a:ext cx="3696308" cy="8012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Soho Std" pitchFamily="18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+mj-lt"/>
              </a:rPr>
              <a:t>Add Title here</a:t>
            </a:r>
            <a:endParaRPr lang="en-GB" dirty="0">
              <a:latin typeface="+mj-lt"/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04048" y="1340768"/>
            <a:ext cx="3696308" cy="3888432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Add text here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6" y="5805264"/>
            <a:ext cx="926100" cy="62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052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752FC-B3EB-4762-B322-8865AE682F86}" type="datetimeFigureOut">
              <a:rPr lang="en-GB" smtClean="0"/>
              <a:t>15/03/2017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69770-A1D7-4253-B560-1FBB5F442EE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053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4" r:id="rId3"/>
    <p:sldLayoutId id="2147483652" r:id="rId4"/>
    <p:sldLayoutId id="2147483667" r:id="rId5"/>
    <p:sldLayoutId id="2147483654" r:id="rId6"/>
    <p:sldLayoutId id="2147483656" r:id="rId7"/>
    <p:sldLayoutId id="2147483657" r:id="rId8"/>
    <p:sldLayoutId id="2147483670" r:id="rId9"/>
    <p:sldLayoutId id="2147483671" r:id="rId10"/>
    <p:sldLayoutId id="21474836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600" kern="1200" baseline="0">
          <a:solidFill>
            <a:schemeClr val="bg1">
              <a:lumMod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 baseline="0">
          <a:solidFill>
            <a:schemeClr val="bg1">
              <a:lumMod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bg1">
              <a:lumMod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 baseline="0">
          <a:solidFill>
            <a:schemeClr val="bg1">
              <a:lumMod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Achieving business integration through Service Management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endParaRPr lang="en-GB" sz="1800" dirty="0"/>
          </a:p>
          <a:p>
            <a:endParaRPr lang="en-GB" sz="1800" dirty="0"/>
          </a:p>
          <a:p>
            <a:endParaRPr lang="en-GB" sz="1900" dirty="0"/>
          </a:p>
          <a:p>
            <a:endParaRPr lang="en-GB" sz="1900" dirty="0"/>
          </a:p>
          <a:p>
            <a:endParaRPr lang="en-GB" dirty="0"/>
          </a:p>
          <a:p>
            <a:r>
              <a:rPr lang="en-GB" dirty="0"/>
              <a:t>John Sykes</a:t>
            </a:r>
          </a:p>
          <a:p>
            <a:r>
              <a:rPr lang="en-GB" dirty="0"/>
              <a:t>Head of Service Design &amp; Transition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3630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Aims and Objectives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22" y="1484784"/>
            <a:ext cx="6696744" cy="469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21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Aims and Objectives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53" y="1700808"/>
            <a:ext cx="8289508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39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Aims and Objectives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7638"/>
            <a:ext cx="6846887" cy="542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344" y="1417638"/>
            <a:ext cx="381000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93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Approach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5471"/>
          <a:stretch/>
        </p:blipFill>
        <p:spPr>
          <a:xfrm>
            <a:off x="389353" y="906587"/>
            <a:ext cx="7864522" cy="51867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6578181"/>
            <a:ext cx="6041660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53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Approach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7638"/>
            <a:ext cx="8010115" cy="409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7676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Approach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0053"/>
          <a:stretch/>
        </p:blipFill>
        <p:spPr>
          <a:xfrm>
            <a:off x="395536" y="1416895"/>
            <a:ext cx="6912768" cy="5122432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43608" y="6430583"/>
            <a:ext cx="6037263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00" tIns="46800" rIns="93600" bIns="46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solidFill>
                  <a:srgbClr val="002F8D">
                    <a:lumMod val="40000"/>
                    <a:lumOff val="60000"/>
                  </a:srgbClr>
                </a:solidFill>
              </a:rPr>
              <a:t>Based on image: </a:t>
            </a:r>
            <a:r>
              <a:rPr lang="en-GB" altLang="en-US" sz="800" dirty="0">
                <a:solidFill>
                  <a:srgbClr val="002F8D">
                    <a:lumMod val="40000"/>
                    <a:lumOff val="60000"/>
                  </a:srgbClr>
                </a:solidFill>
              </a:rPr>
              <a:t>Copyright © AXELOS Limited 2011. All rights reserved. Material is reproduced under licence from AXELOS. </a:t>
            </a:r>
            <a:r>
              <a:rPr lang="en-GB" altLang="en-US" sz="800" dirty="0">
                <a:solidFill>
                  <a:srgbClr val="002F8D">
                    <a:lumMod val="40000"/>
                    <a:lumOff val="60000"/>
                  </a:srgbClr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6831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Approach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07" y="1916832"/>
            <a:ext cx="9295215" cy="366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78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Approach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414571"/>
            <a:ext cx="7200800" cy="505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6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Key Focus Areas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140262" y="1556792"/>
            <a:ext cx="3746866" cy="38450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800" b="1" dirty="0">
              <a:solidFill>
                <a:schemeClr val="bg1">
                  <a:lumMod val="65000"/>
                </a:schemeClr>
              </a:solidFill>
            </a:endParaRP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268760"/>
            <a:ext cx="6552728" cy="462637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24842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Key Focus Areas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140262" y="1556792"/>
            <a:ext cx="3746866" cy="38450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800" b="1" dirty="0">
              <a:solidFill>
                <a:schemeClr val="bg1">
                  <a:lumMod val="65000"/>
                </a:schemeClr>
              </a:solidFill>
            </a:endParaRPr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78" y="1417638"/>
            <a:ext cx="8418894" cy="490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80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Agenda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1"/>
            <a:ext cx="8229600" cy="3845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 baseline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 baseline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Business Context</a:t>
            </a:r>
          </a:p>
          <a:p>
            <a:r>
              <a:rPr lang="en-GB" dirty="0"/>
              <a:t>Aims and Objectives</a:t>
            </a:r>
          </a:p>
          <a:p>
            <a:r>
              <a:rPr lang="en-GB" dirty="0"/>
              <a:t>Approach</a:t>
            </a:r>
          </a:p>
          <a:p>
            <a:r>
              <a:rPr lang="en-GB" dirty="0"/>
              <a:t>Key Focus Areas</a:t>
            </a:r>
          </a:p>
          <a:p>
            <a:r>
              <a:rPr lang="en-GB" dirty="0"/>
              <a:t>Cultural Change</a:t>
            </a:r>
          </a:p>
        </p:txBody>
      </p:sp>
    </p:spTree>
    <p:extLst>
      <p:ext uri="{BB962C8B-B14F-4D97-AF65-F5344CB8AC3E}">
        <p14:creationId xmlns:p14="http://schemas.microsoft.com/office/powerpoint/2010/main" val="566464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Key Focus Areas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140262" y="1556792"/>
            <a:ext cx="3746866" cy="38450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800" b="1" dirty="0">
              <a:solidFill>
                <a:schemeClr val="bg1">
                  <a:lumMod val="65000"/>
                </a:schemeClr>
              </a:solidFill>
            </a:endParaRPr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417638"/>
            <a:ext cx="6696744" cy="5122636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25276" y="6570684"/>
            <a:ext cx="6037263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00" tIns="46800" rIns="93600" bIns="46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solidFill>
                  <a:srgbClr val="002F8D">
                    <a:lumMod val="40000"/>
                    <a:lumOff val="60000"/>
                  </a:srgbClr>
                </a:solidFill>
              </a:rPr>
              <a:t>Based on image: </a:t>
            </a:r>
            <a:r>
              <a:rPr lang="en-GB" altLang="en-US" sz="800" dirty="0">
                <a:solidFill>
                  <a:srgbClr val="002F8D">
                    <a:lumMod val="40000"/>
                    <a:lumOff val="60000"/>
                  </a:srgbClr>
                </a:solidFill>
              </a:rPr>
              <a:t>Copyright © AXELOS Limited 2011. All rights reserved. Material is reproduced under licence from AXELOS. </a:t>
            </a:r>
            <a:r>
              <a:rPr lang="en-GB" altLang="en-US" sz="800" dirty="0">
                <a:solidFill>
                  <a:srgbClr val="002F8D">
                    <a:lumMod val="40000"/>
                    <a:lumOff val="60000"/>
                  </a:srgbClr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0532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Key Focus Areas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140262" y="1556792"/>
            <a:ext cx="3746866" cy="38450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800" b="1" dirty="0">
              <a:solidFill>
                <a:schemeClr val="bg1">
                  <a:lumMod val="65000"/>
                </a:schemeClr>
              </a:solidFill>
            </a:endParaRPr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417638"/>
            <a:ext cx="3816424" cy="5052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1417638"/>
            <a:ext cx="4806354" cy="309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42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Key Focus Areas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140262" y="1556792"/>
            <a:ext cx="3746866" cy="38450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800" b="1" dirty="0">
              <a:solidFill>
                <a:schemeClr val="bg1">
                  <a:lumMod val="65000"/>
                </a:schemeClr>
              </a:solidFill>
            </a:endParaRP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5" y="1417638"/>
            <a:ext cx="7603579" cy="424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98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Key Focus Areas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140262" y="1556792"/>
            <a:ext cx="3746866" cy="38450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800" b="1" dirty="0">
              <a:solidFill>
                <a:schemeClr val="bg1">
                  <a:lumMod val="65000"/>
                </a:schemeClr>
              </a:solidFill>
            </a:endParaRP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417638"/>
            <a:ext cx="6983184" cy="484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386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Key Focus Areas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140262" y="1556792"/>
            <a:ext cx="3746866" cy="38450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800" b="1" dirty="0">
              <a:solidFill>
                <a:schemeClr val="bg1">
                  <a:lumMod val="65000"/>
                </a:schemeClr>
              </a:solidFill>
            </a:endParaRP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417638"/>
            <a:ext cx="7274028" cy="489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91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Key Focus Areas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140262" y="1556792"/>
            <a:ext cx="3746866" cy="38450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800" b="1" dirty="0">
              <a:solidFill>
                <a:schemeClr val="bg1">
                  <a:lumMod val="65000"/>
                </a:schemeClr>
              </a:solidFill>
            </a:endParaRP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945820"/>
            <a:ext cx="8424936" cy="306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64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Key Focus Areas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140262" y="1556792"/>
            <a:ext cx="3746866" cy="38450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800" b="1" dirty="0">
              <a:solidFill>
                <a:schemeClr val="bg1">
                  <a:lumMod val="65000"/>
                </a:schemeClr>
              </a:solidFill>
            </a:endParaRP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417638"/>
            <a:ext cx="7204948" cy="50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64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Key Focus Areas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052736"/>
            <a:ext cx="7560840" cy="499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15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Key Focus Areas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140262" y="1556792"/>
            <a:ext cx="3746866" cy="38450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800" b="1" dirty="0">
              <a:solidFill>
                <a:schemeClr val="bg1">
                  <a:lumMod val="65000"/>
                </a:schemeClr>
              </a:solidFill>
            </a:endParaRP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417639"/>
            <a:ext cx="7344816" cy="464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59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Key Focus Areas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2069"/>
          <a:stretch/>
        </p:blipFill>
        <p:spPr>
          <a:xfrm>
            <a:off x="395536" y="1417638"/>
            <a:ext cx="8290870" cy="3672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6626332"/>
            <a:ext cx="6041660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3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Business Context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556792"/>
            <a:ext cx="669674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028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Cultural Change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417638"/>
            <a:ext cx="7416824" cy="424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87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Cultural Change</a:t>
            </a:r>
          </a:p>
        </p:txBody>
      </p:sp>
      <p:sp>
        <p:nvSpPr>
          <p:cNvPr id="3" name="Rectangle 2"/>
          <p:cNvSpPr/>
          <p:nvPr/>
        </p:nvSpPr>
        <p:spPr>
          <a:xfrm>
            <a:off x="400544" y="1412629"/>
            <a:ext cx="5179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>
                    <a:lumMod val="65000"/>
                  </a:schemeClr>
                </a:solidFill>
              </a:rPr>
              <a:t>Excelling at customer service- Achievements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0343"/>
          <a:stretch/>
        </p:blipFill>
        <p:spPr>
          <a:xfrm>
            <a:off x="413565" y="2204864"/>
            <a:ext cx="8212537" cy="374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692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Cultural Change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68" y="1484783"/>
            <a:ext cx="7409523" cy="408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769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Cultural Change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1713"/>
          <a:stretch/>
        </p:blipFill>
        <p:spPr>
          <a:xfrm>
            <a:off x="179512" y="1988840"/>
            <a:ext cx="6907632" cy="43053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0544" y="1412629"/>
            <a:ext cx="5179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>
                    <a:lumMod val="65000"/>
                  </a:schemeClr>
                </a:solidFill>
              </a:rPr>
              <a:t>Service Management Process Framework</a:t>
            </a:r>
          </a:p>
          <a:p>
            <a:endParaRPr lang="en-GB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b="1" dirty="0">
                <a:solidFill>
                  <a:schemeClr val="bg1">
                    <a:lumMod val="65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880075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Cultural Change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417637"/>
            <a:ext cx="5328592" cy="508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78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Cultural Change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417638"/>
            <a:ext cx="7339674" cy="481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26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Cultural 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01" y="1340768"/>
            <a:ext cx="7357454" cy="521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525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43608" y="2564904"/>
            <a:ext cx="6983184" cy="10093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339262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Business Context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5" y="1417638"/>
            <a:ext cx="7930959" cy="381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20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Business Context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1"/>
            <a:ext cx="8229600" cy="384502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 baseline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 baseline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251520" y="1916832"/>
            <a:ext cx="8192798" cy="3023929"/>
            <a:chOff x="339485" y="1413183"/>
            <a:chExt cx="8192798" cy="3023929"/>
          </a:xfrm>
        </p:grpSpPr>
        <p:sp>
          <p:nvSpPr>
            <p:cNvPr id="6" name="TextBox 5"/>
            <p:cNvSpPr txBox="1"/>
            <p:nvPr/>
          </p:nvSpPr>
          <p:spPr>
            <a:xfrm>
              <a:off x="339485" y="1417638"/>
              <a:ext cx="331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>
                      <a:lumMod val="65000"/>
                    </a:schemeClr>
                  </a:solidFill>
                </a:rPr>
                <a:t>Business Strategy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52925" y="1413183"/>
              <a:ext cx="37444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>
                      <a:lumMod val="65000"/>
                    </a:schemeClr>
                  </a:solidFill>
                </a:rPr>
                <a:t>Information Technology Strategy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353" y="2276872"/>
              <a:ext cx="3947861" cy="216024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16" y="2297351"/>
              <a:ext cx="3816267" cy="2088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7065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Business Context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417637"/>
            <a:ext cx="5040560" cy="488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2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Aims and Objectives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700808"/>
            <a:ext cx="7242869" cy="430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34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Aims and Objectives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1"/>
            <a:ext cx="8229600" cy="384502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 baseline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 baseline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196752"/>
            <a:ext cx="6486903" cy="532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80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Aims and Objectives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140262" y="1556792"/>
            <a:ext cx="3746866" cy="3845023"/>
          </a:xfrm>
        </p:spPr>
        <p:txBody>
          <a:bodyPr>
            <a:normAutofit/>
          </a:bodyPr>
          <a:lstStyle/>
          <a:p>
            <a:r>
              <a:rPr lang="en-GB" sz="1800" b="1" dirty="0">
                <a:solidFill>
                  <a:schemeClr val="bg1">
                    <a:lumMod val="65000"/>
                  </a:schemeClr>
                </a:solidFill>
              </a:rPr>
              <a:t>Frameworks &amp; Standards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Service Management (ITIL)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Prince </a:t>
            </a:r>
            <a:r>
              <a:rPr lang="en-GB" sz="1800" dirty="0" err="1"/>
              <a:t>ll</a:t>
            </a:r>
            <a:r>
              <a:rPr lang="en-GB" sz="1800" dirty="0"/>
              <a:t>, Agile, BI Modal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TOGAF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ISO 27000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COBIT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Gartner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‘Fit for Purpose’</a:t>
            </a:r>
          </a:p>
          <a:p>
            <a:pPr marL="0" indent="0">
              <a:buNone/>
            </a:pPr>
            <a:endParaRPr lang="en-GB" sz="1800" b="1" dirty="0">
              <a:solidFill>
                <a:schemeClr val="bg1">
                  <a:lumMod val="65000"/>
                </a:schemeClr>
              </a:solidFill>
            </a:endParaRPr>
          </a:p>
          <a:p>
            <a:endParaRPr lang="en-GB" dirty="0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3"/>
          <a:srcRect l="2603" t="15674" r="2603" b="6411"/>
          <a:stretch/>
        </p:blipFill>
        <p:spPr>
          <a:xfrm>
            <a:off x="3779912" y="1916832"/>
            <a:ext cx="5137869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05555"/>
      </p:ext>
    </p:extLst>
  </p:cSld>
  <p:clrMapOvr>
    <a:masterClrMapping/>
  </p:clrMapOvr>
</p:sld>
</file>

<file path=ppt/theme/theme1.xml><?xml version="1.0" encoding="utf-8"?>
<a:theme xmlns:a="http://schemas.openxmlformats.org/drawingml/2006/main" name="Shg powerpoint template 2015">
  <a:themeElements>
    <a:clrScheme name="Shg">
      <a:dk1>
        <a:srgbClr val="1056A3"/>
      </a:dk1>
      <a:lt1>
        <a:sysClr val="window" lastClr="FFFFFF"/>
      </a:lt1>
      <a:dk2>
        <a:srgbClr val="1F497D"/>
      </a:dk2>
      <a:lt2>
        <a:srgbClr val="EEECE1"/>
      </a:lt2>
      <a:accent1>
        <a:srgbClr val="E31172"/>
      </a:accent1>
      <a:accent2>
        <a:srgbClr val="12B4CF"/>
      </a:accent2>
      <a:accent3>
        <a:srgbClr val="29AF4B"/>
      </a:accent3>
      <a:accent4>
        <a:srgbClr val="FFCE35"/>
      </a:accent4>
      <a:accent5>
        <a:srgbClr val="F27721"/>
      </a:accent5>
      <a:accent6>
        <a:srgbClr val="EB2D55"/>
      </a:accent6>
      <a:hlink>
        <a:srgbClr val="25BEEC"/>
      </a:hlink>
      <a:folHlink>
        <a:srgbClr val="A2D8DB"/>
      </a:folHlink>
    </a:clrScheme>
    <a:fontScheme name="Shg docume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2E5095ED1452468A56E33290EA6A2E" ma:contentTypeVersion="24" ma:contentTypeDescription="Create a new document." ma:contentTypeScope="" ma:versionID="f1cf26f07a062619eb252d54e5c40bae">
  <xsd:schema xmlns:xsd="http://www.w3.org/2001/XMLSchema" xmlns:xs="http://www.w3.org/2001/XMLSchema" xmlns:p="http://schemas.microsoft.com/office/2006/metadata/properties" xmlns:ns1="http://schemas.microsoft.com/sharepoint/v3" xmlns:ns2="1c7e3437-26d8-4c10-9c3c-cf8bc1dbcdac" targetNamespace="http://schemas.microsoft.com/office/2006/metadata/properties" ma:root="true" ma:fieldsID="d4ca686034531f7b4677a0fd4b0c5f45" ns1:_="" ns2:_="">
    <xsd:import namespace="http://schemas.microsoft.com/sharepoint/v3"/>
    <xsd:import namespace="1c7e3437-26d8-4c10-9c3c-cf8bc1dbcda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i7107826bd5846e7b38591f30fd19b0b" minOccurs="0"/>
                <xsd:element ref="ns2:TaxCatchAll" minOccurs="0"/>
                <xsd:element ref="ns2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7e3437-26d8-4c10-9c3c-cf8bc1dbcdac" elementFormDefault="qualified">
    <xsd:import namespace="http://schemas.microsoft.com/office/2006/documentManagement/types"/>
    <xsd:import namespace="http://schemas.microsoft.com/office/infopath/2007/PartnerControls"/>
    <xsd:element name="i7107826bd5846e7b38591f30fd19b0b" ma:index="10" ma:taxonomy="true" ma:internalName="i7107826bd5846e7b38591f30fd19b0b" ma:taxonomyFieldName="Document_x0020_Category" ma:displayName="Category" ma:default="" ma:fieldId="{27107826-bd58-46e7-b385-91f30fd19b0b}" ma:sspId="bb1a853b-dabc-428e-a39f-33396e4a6517" ma:termSetId="92a75ce3-edac-4e66-9cbb-f67ed82b6cef" ma:anchorId="1520ec4e-ff0e-499b-a356-8c11d0c7969c" ma:open="false" ma:isKeyword="fals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description="" ma:hidden="true" ma:list="{1c5d929b-7edf-4ec4-b362-1c28cc5f1d0d}" ma:internalName="TaxCatchAll" ma:showField="CatchAllData" ma:web="1c7e3437-26d8-4c10-9c3c-cf8bc1dbcd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1c5d929b-7edf-4ec4-b362-1c28cc5f1d0d}" ma:internalName="TaxCatchAllLabel" ma:readOnly="true" ma:showField="CatchAllDataLabel" ma:web="1c7e3437-26d8-4c10-9c3c-cf8bc1dbcd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7107826bd5846e7b38591f30fd19b0b xmlns="1c7e3437-26d8-4c10-9c3c-cf8bc1dbcdac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Templates</TermName>
          <TermId xmlns="http://schemas.microsoft.com/office/infopath/2007/PartnerControls">240f3848-409d-4d56-ab5d-edfcdcad2c6e</TermId>
        </TermInfo>
      </Terms>
    </i7107826bd5846e7b38591f30fd19b0b>
    <PublishingExpirationDate xmlns="http://schemas.microsoft.com/sharepoint/v3" xsi:nil="true"/>
    <TaxCatchAll xmlns="1c7e3437-26d8-4c10-9c3c-cf8bc1dbcdac">
      <Value>164</Value>
      <Value>61</Value>
      <Value>16</Value>
    </TaxCatchAll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0AAF657C-E0B6-495B-8E69-37F28867D0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c7e3437-26d8-4c10-9c3c-cf8bc1dbcd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FC4E7EF-A30A-4BC5-91F3-988FC2BC65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A39881-1FBC-45E2-A6BB-B4CA4979755E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purl.org/dc/terms/"/>
    <ds:schemaRef ds:uri="1c7e3437-26d8-4c10-9c3c-cf8bc1dbcda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Shg powerpoint template 2015</Template>
  <TotalTime>1168</TotalTime>
  <Words>229</Words>
  <Application>Microsoft Office PowerPoint</Application>
  <PresentationFormat>On-screen Show (4:3)</PresentationFormat>
  <Paragraphs>102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Times New Roman</vt:lpstr>
      <vt:lpstr>Shg powerpoint template 2015</vt:lpstr>
      <vt:lpstr>Achieving business integration through Service Management</vt:lpstr>
      <vt:lpstr>Agenda</vt:lpstr>
      <vt:lpstr>Business Context</vt:lpstr>
      <vt:lpstr>Business Context</vt:lpstr>
      <vt:lpstr>Business Context</vt:lpstr>
      <vt:lpstr>Business Context</vt:lpstr>
      <vt:lpstr>Aims and Objectives</vt:lpstr>
      <vt:lpstr>Aims and Objectives</vt:lpstr>
      <vt:lpstr>Aims and Objectives</vt:lpstr>
      <vt:lpstr>Aims and Objectives</vt:lpstr>
      <vt:lpstr>Aims and Objectives</vt:lpstr>
      <vt:lpstr>Aims and Objectives</vt:lpstr>
      <vt:lpstr>Approach</vt:lpstr>
      <vt:lpstr>Approach</vt:lpstr>
      <vt:lpstr>Approach</vt:lpstr>
      <vt:lpstr>Approach</vt:lpstr>
      <vt:lpstr>Approach</vt:lpstr>
      <vt:lpstr>Key Focus Areas</vt:lpstr>
      <vt:lpstr>Key Focus Areas</vt:lpstr>
      <vt:lpstr>Key Focus Areas</vt:lpstr>
      <vt:lpstr>Key Focus Areas</vt:lpstr>
      <vt:lpstr>Key Focus Areas</vt:lpstr>
      <vt:lpstr>Key Focus Areas</vt:lpstr>
      <vt:lpstr>Key Focus Areas</vt:lpstr>
      <vt:lpstr>Key Focus Areas</vt:lpstr>
      <vt:lpstr>Key Focus Areas</vt:lpstr>
      <vt:lpstr>Key Focus Areas</vt:lpstr>
      <vt:lpstr>Key Focus Areas</vt:lpstr>
      <vt:lpstr>Key Focus Areas</vt:lpstr>
      <vt:lpstr>Cultural Change</vt:lpstr>
      <vt:lpstr>Cultural Change</vt:lpstr>
      <vt:lpstr>Cultural Change</vt:lpstr>
      <vt:lpstr>Cultural Change</vt:lpstr>
      <vt:lpstr>Cultural Change</vt:lpstr>
      <vt:lpstr>Cultural Change</vt:lpstr>
      <vt:lpstr>Cultural Change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Southern Housing Group</dc:title>
  <dc:creator>Simone Pisci;Karen Misan</dc:creator>
  <cp:lastModifiedBy>John Sykes</cp:lastModifiedBy>
  <cp:revision>80</cp:revision>
  <cp:lastPrinted>2017-03-07T11:48:30Z</cp:lastPrinted>
  <dcterms:created xsi:type="dcterms:W3CDTF">2016-05-09T15:53:56Z</dcterms:created>
  <dcterms:modified xsi:type="dcterms:W3CDTF">2017-03-15T13:24:53Z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0x010100F42E5095ED1452468A56E33290EA6A2E</vt:lpwstr>
  </property>
  <property fmtid="{D5CDD505-2E9C-101B-9397-08002B2CF9AE}" pid="3" name="g36d4e352d534840ab47f05e68018615">
    <vt:lpwstr>Corporate Services|304fac79-17d6-41f9-a4aa-00a232d09ca2</vt:lpwstr>
  </property>
  <property fmtid="{D5CDD505-2E9C-101B-9397-08002B2CF9AE}" pid="4" name="eb524ba596ac4a03921cd7c4560842fb">
    <vt:lpwstr>Comms|86bd3f12-3177-410c-a05e-dd82891ff1a9</vt:lpwstr>
  </property>
  <property fmtid="{D5CDD505-2E9C-101B-9397-08002B2CF9AE}" pid="5" name="Document Category">
    <vt:lpwstr>164;#Templates|240f3848-409d-4d56-ab5d-edfcdcad2c6e</vt:lpwstr>
  </property>
  <property fmtid="{D5CDD505-2E9C-101B-9397-08002B2CF9AE}" pid="6" name="Directorate">
    <vt:lpwstr>61;#Corporate Services|304fac79-17d6-41f9-a4aa-00a232d09ca2</vt:lpwstr>
  </property>
  <property fmtid="{D5CDD505-2E9C-101B-9397-08002B2CF9AE}" pid="7" name="Team">
    <vt:lpwstr>16;#Comms|86bd3f12-3177-410c-a05e-dd82891ff1a9</vt:lpwstr>
  </property>
</Properties>
</file>