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6"/>
  </p:notesMasterIdLst>
  <p:sldIdLst>
    <p:sldId id="259" r:id="rId2"/>
    <p:sldId id="260" r:id="rId3"/>
    <p:sldId id="261" r:id="rId4"/>
    <p:sldId id="262" r:id="rId5"/>
    <p:sldId id="264" r:id="rId6"/>
    <p:sldId id="263" r:id="rId7"/>
    <p:sldId id="266" r:id="rId8"/>
    <p:sldId id="265" r:id="rId9"/>
    <p:sldId id="268" r:id="rId10"/>
    <p:sldId id="267" r:id="rId11"/>
    <p:sldId id="269" r:id="rId12"/>
    <p:sldId id="270" r:id="rId13"/>
    <p:sldId id="271" r:id="rId14"/>
    <p:sldId id="273" r:id="rId1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4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5501">
          <p15:clr>
            <a:srgbClr val="A4A3A4"/>
          </p15:clr>
        </p15:guide>
        <p15:guide id="4" pos="2880">
          <p15:clr>
            <a:srgbClr val="A4A3A4"/>
          </p15:clr>
        </p15:guide>
        <p15:guide id="5" pos="2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734"/>
    <a:srgbClr val="A80A57"/>
    <a:srgbClr val="8308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1324"/>
        <p:guide orient="horz" pos="2160"/>
        <p:guide pos="5501"/>
        <p:guide pos="2880"/>
        <p:guide pos="2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48804-B3F0-4446-94A1-C1BCDD77DAAF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E0822-C2B8-4589-AAAF-84416B4B97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618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0822-C2B8-4589-AAAF-84416B4B97A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400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When the going gets tough – keep returning to the vision; take regular stock of progress and achievements;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0822-C2B8-4589-AAAF-84416B4B97A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289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Lessons learned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 smtClean="0"/>
              <a:t>Set the budget early in the project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 smtClean="0"/>
              <a:t>Appoint </a:t>
            </a:r>
            <a:r>
              <a:rPr lang="en-GB" dirty="0"/>
              <a:t>a dedicated programme manager but engage/work with the business to deliver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/>
              <a:t>Choose your programme management tools and stick to them – Brightwork, basecamp, Trello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/>
              <a:t>Tackle big issues early – data storage, retention, migration, ownership, compliance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/>
              <a:t>Procure together but as separate lots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/>
              <a:t>Tee up business to make decisions quickly – appoint transformation leads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/>
              <a:t>Are you going to lead or be led by supplier?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/>
              <a:t>Resource to risk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/>
              <a:t>Governance framework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/>
              <a:t>Enthused and energetic staff – because they shoes the </a:t>
            </a:r>
            <a:r>
              <a:rPr lang="en-GB" dirty="0" smtClean="0"/>
              <a:t>systems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 smtClean="0"/>
              <a:t>Don’t forget business as usual tasks – double the expected timescales</a:t>
            </a:r>
            <a:endParaRPr lang="en-GB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/>
              <a:t>Get a critical friend.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0822-C2B8-4589-AAAF-84416B4B97A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266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0822-C2B8-4589-AAAF-84416B4B97A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396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0822-C2B8-4589-AAAF-84416B4B97A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652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0822-C2B8-4589-AAAF-84416B4B97A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287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We’re in turbulent times and there’s a </a:t>
            </a:r>
            <a:r>
              <a:rPr lang="en-GB" dirty="0"/>
              <a:t>risk of being reactive </a:t>
            </a:r>
            <a:r>
              <a:rPr lang="en-GB" dirty="0" smtClean="0"/>
              <a:t>and not </a:t>
            </a:r>
            <a:r>
              <a:rPr lang="en-GB" dirty="0"/>
              <a:t>proactive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We needed to </a:t>
            </a:r>
            <a:r>
              <a:rPr lang="en-GB" dirty="0"/>
              <a:t>develop a clear strategy and vision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Restructure, join ICT and Transformation teams </a:t>
            </a:r>
            <a:r>
              <a:rPr lang="en-GB" dirty="0"/>
              <a:t>to ensure resources can deliver objectives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Align IT, transformation &amp; business goals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0822-C2B8-4589-AAAF-84416B4B97A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544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Doing things in the right order. </a:t>
            </a:r>
            <a:endParaRPr lang="en-GB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Baseline </a:t>
            </a:r>
            <a:r>
              <a:rPr lang="en-GB" dirty="0"/>
              <a:t>current </a:t>
            </a:r>
            <a:r>
              <a:rPr lang="en-GB" dirty="0" smtClean="0"/>
              <a:t>position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market test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critical friend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external perspective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procurement plans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requirements gathering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business engagement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tenders</a:t>
            </a:r>
            <a:r>
              <a:rPr lang="en-GB" dirty="0"/>
              <a:t>, </a:t>
            </a:r>
            <a:r>
              <a:rPr lang="en-GB" dirty="0" smtClean="0"/>
              <a:t>evaluation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procure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0822-C2B8-4589-AAAF-84416B4B97A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732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Importance of sticking to strategy, plans and direction; easy to get diverted with operational issues – closing out all work that is not contributing to the strategic aim unless business critical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Strong and effective governance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0822-C2B8-4589-AAAF-84416B4B97A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94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Volume, complexity – applications, service delivery models, external changes, diversification, applications, infrastructure.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Pause, evaluate, critical friend, best practice etc.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0822-C2B8-4589-AAAF-84416B4B97A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313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Respecting different cultures and success of </a:t>
            </a:r>
            <a:r>
              <a:rPr lang="en-GB" dirty="0" smtClean="0"/>
              <a:t>subsidiaries;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Develop </a:t>
            </a:r>
            <a:r>
              <a:rPr lang="en-GB" dirty="0"/>
              <a:t>exit strategies as </a:t>
            </a:r>
            <a:r>
              <a:rPr lang="en-GB" dirty="0" smtClean="0"/>
              <a:t>appropriate;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Develop </a:t>
            </a:r>
            <a:r>
              <a:rPr lang="en-GB" dirty="0"/>
              <a:t>new processes; let go of the old.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0822-C2B8-4589-AAAF-84416B4B97A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413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Investment in training, engagement, super users etc</a:t>
            </a:r>
            <a:r>
              <a:rPr lang="en-GB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Communication – Yammer or other social network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Remember that technology is not the greatest asset – it’s the people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0822-C2B8-4589-AAAF-84416B4B97A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673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Balancing art of the possible with reality, cost, business need, resource and expectations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When </a:t>
            </a:r>
            <a:r>
              <a:rPr lang="en-GB" dirty="0"/>
              <a:t>we get the IT systems</a:t>
            </a:r>
            <a:r>
              <a:rPr lang="en-GB" dirty="0" smtClean="0"/>
              <a:t>….</a:t>
            </a:r>
            <a:r>
              <a:rPr lang="en-GB" i="1" dirty="0" smtClean="0"/>
              <a:t>the new systems will not be perfect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0822-C2B8-4589-AAAF-84416B4B97A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724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Maintaining pace, resource, impact on the </a:t>
            </a:r>
            <a:r>
              <a:rPr lang="en-GB" dirty="0" smtClean="0"/>
              <a:t>business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Develop a robust resource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Create visual story boards to tell people what they need to do and why (why them)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0822-C2B8-4589-AAAF-84416B4B97A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05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44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15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73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99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11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61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16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78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87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35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4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78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2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39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04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orus">
      <a:dk1>
        <a:srgbClr val="303533"/>
      </a:dk1>
      <a:lt1>
        <a:srgbClr val="FFFFFF"/>
      </a:lt1>
      <a:dk2>
        <a:srgbClr val="341C2D"/>
      </a:dk2>
      <a:lt2>
        <a:srgbClr val="B5B3B0"/>
      </a:lt2>
      <a:accent1>
        <a:srgbClr val="DE102C"/>
      </a:accent1>
      <a:accent2>
        <a:srgbClr val="9F0045"/>
      </a:accent2>
      <a:accent3>
        <a:srgbClr val="FCBB00"/>
      </a:accent3>
      <a:accent4>
        <a:srgbClr val="E45E0B"/>
      </a:accent4>
      <a:accent5>
        <a:srgbClr val="3CAC98"/>
      </a:accent5>
      <a:accent6>
        <a:srgbClr val="30A2BD"/>
      </a:accent6>
      <a:hlink>
        <a:srgbClr val="DD0463"/>
      </a:hlink>
      <a:folHlink>
        <a:srgbClr val="4D145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Microsoft Office PowerPoint</Application>
  <PresentationFormat>On-screen Show (4:3)</PresentationFormat>
  <Paragraphs>57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2017-03-14T23:05:52Z</dcterms:created>
  <dcterms:modified xsi:type="dcterms:W3CDTF">2017-03-14T23:06:02Z</dcterms:modified>
</cp:coreProperties>
</file>