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7"/>
  </p:notesMasterIdLst>
  <p:sldIdLst>
    <p:sldId id="267" r:id="rId3"/>
    <p:sldId id="279" r:id="rId4"/>
    <p:sldId id="283" r:id="rId5"/>
    <p:sldId id="287" r:id="rId6"/>
    <p:sldId id="290" r:id="rId7"/>
    <p:sldId id="271" r:id="rId8"/>
    <p:sldId id="298" r:id="rId9"/>
    <p:sldId id="272" r:id="rId10"/>
    <p:sldId id="288" r:id="rId11"/>
    <p:sldId id="289" r:id="rId12"/>
    <p:sldId id="301" r:id="rId13"/>
    <p:sldId id="277" r:id="rId14"/>
    <p:sldId id="304" r:id="rId15"/>
    <p:sldId id="305" r:id="rId16"/>
    <p:sldId id="284" r:id="rId17"/>
    <p:sldId id="292" r:id="rId18"/>
    <p:sldId id="294" r:id="rId19"/>
    <p:sldId id="295" r:id="rId20"/>
    <p:sldId id="302" r:id="rId21"/>
    <p:sldId id="303" r:id="rId22"/>
    <p:sldId id="306" r:id="rId23"/>
    <p:sldId id="259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07" r:id="rId32"/>
    <p:sldId id="269" r:id="rId33"/>
    <p:sldId id="276" r:id="rId34"/>
    <p:sldId id="299" r:id="rId35"/>
    <p:sldId id="282" r:id="rId36"/>
  </p:sldIdLst>
  <p:sldSz cx="9144000" cy="5143500" type="screen16x9"/>
  <p:notesSz cx="6858000" cy="914400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89812" autoAdjust="0"/>
  </p:normalViewPr>
  <p:slideViewPr>
    <p:cSldViewPr>
      <p:cViewPr>
        <p:scale>
          <a:sx n="100" d="100"/>
          <a:sy n="100" d="100"/>
        </p:scale>
        <p:origin x="-522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F6833-ADD3-4E74-9AC2-61704CC5821C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A50D9-E060-465D-AA74-4BD2DE54B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91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81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Innovation</a:t>
            </a:r>
            <a:r>
              <a:rPr lang="en-GB" sz="1200" baseline="0" dirty="0" smtClean="0">
                <a:solidFill>
                  <a:schemeClr val="tx1"/>
                </a:solidFill>
              </a:rPr>
              <a:t> is still something that’s very new in the social housing sector – and where it is being referred to it typically focuses on the role of technology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I appreciate technology is broader that social media, mobility, big data or the cloud – but I think it’s important to think about this for a moment because the way the debate is currently being presented overlooks the wider contribution innovation has to offer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So</a:t>
            </a:r>
            <a:r>
              <a:rPr lang="en-GB" sz="1200" baseline="0" dirty="0" smtClean="0">
                <a:solidFill>
                  <a:schemeClr val="tx1"/>
                </a:solidFill>
              </a:rPr>
              <a:t> I say this because you may be aware of a small number of housing associations that are gaining a reputation for being innovative, because of their focus on technology – 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A lot of the media reports on this – at least the ones I have seen – have tended to focus on things like Google Glass or drones…or as we look to the role robots might play in the future – and overall this has been met by a mixed reaction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Now I’ve a couple of observations to offer on this…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Firstly it’s very positive that a number of HAs are working in this way…and are prepared to speak openly about this and stimulate a wider debate within the sector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As a sector we face some significant challenges, particularly when Universal Credit is rolled out to a significant number of people, because our current ways of working are going to have to change.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Technology is going to have an important role to play in helping us meet these challenges – so the fact there are housing associations out there who are experimenting with technology and trying to understand how it could help us meet these challenges I think is a good think.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However, I also wonder if they are perhaps missing a trick…because their approach, or at least the way it’s being presented in the housing press…reinforces the idea that innovation is something bizarre and off the wall…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sz="1200" baseline="0" dirty="0" smtClean="0">
                <a:solidFill>
                  <a:schemeClr val="tx1"/>
                </a:solidFill>
              </a:rPr>
              <a:t/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Innovation</a:t>
            </a:r>
            <a:r>
              <a:rPr lang="en-GB" sz="1200" baseline="0" dirty="0" smtClean="0">
                <a:solidFill>
                  <a:schemeClr val="tx1"/>
                </a:solidFill>
              </a:rPr>
              <a:t> is still something that’s very new in the social housing sector – and where it is being referred to it typically focuses on the role of technology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I appreciate technology is broader that social media, mobility, big data or the cloud – but I think it’s important to think about this for a moment because the way the debate is currently being presented overlooks the wider contribution innovation has to offer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So</a:t>
            </a:r>
            <a:r>
              <a:rPr lang="en-GB" sz="1200" baseline="0" dirty="0" smtClean="0">
                <a:solidFill>
                  <a:schemeClr val="tx1"/>
                </a:solidFill>
              </a:rPr>
              <a:t> I say this because you may be aware of a small number of housing associations that are gaining a reputation for being innovative, because of their focus on technology – 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A lot of the media reports on this – at least the ones I have seen – have tended to focus on things like Google Glass or drones…or as we look to the role robots might play in the future – and overall this has been met by a mixed reaction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Now I’ve a couple of observations to offer on this…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Firstly it’s very positive that a number of HAs are working in this way…and are prepared to speak openly about this and stimulate a wider debate within the sector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As a sector we face some significant challenges, particularly when Universal Credit is rolled out to a significant number of people, because our current ways of working are going to have to change.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Technology is going to have an important role to play in helping us meet these challenges – so the fact there are housing associations out there who are experimenting with technology and trying to understand how it could help us meet these challenges I think is a good think.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However, I also wonder if they are perhaps missing a trick…because their approach, or at least the way it’s being presented in the housing press…reinforces the idea that innovation is something bizarre and off the wall…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sz="1200" baseline="0" dirty="0" smtClean="0">
                <a:solidFill>
                  <a:schemeClr val="tx1"/>
                </a:solidFill>
              </a:rPr>
              <a:t/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Innovation</a:t>
            </a:r>
            <a:r>
              <a:rPr lang="en-GB" sz="1200" baseline="0" dirty="0" smtClean="0">
                <a:solidFill>
                  <a:schemeClr val="tx1"/>
                </a:solidFill>
              </a:rPr>
              <a:t> is still something that’s very new in the social housing sector – and where it is being referred to it typically focuses on the role of technology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I appreciate technology is broader that social media, mobility, big data or the cloud – but I think it’s important to think about this for a moment because the way the debate is currently being presented overlooks the wider contribution innovation has to offer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So</a:t>
            </a:r>
            <a:r>
              <a:rPr lang="en-GB" sz="1200" baseline="0" dirty="0" smtClean="0">
                <a:solidFill>
                  <a:schemeClr val="tx1"/>
                </a:solidFill>
              </a:rPr>
              <a:t> I say this because you may be aware of a small number of housing associations that are gaining a reputation for being innovative, because of their focus on technology – 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A lot of the media reports on this – at least the ones I have seen – have tended to focus on things like Google Glass or drones…or as we look to the role robots might play in the future – and overall this has been met by a mixed reaction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Now I’ve a couple of observations to offer on this…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Firstly it’s very positive that a number of HAs are working in this way…and are prepared to speak openly about this and stimulate a wider debate within the sector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As a sector we face some significant challenges, particularly when Universal Credit is rolled out to a significant number of people, because our current ways of working are going to have to change.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Technology is going to have an important role to play in helping us meet these challenges – so the fact there are housing associations out there who are experimenting with technology and trying to understand how it could help us meet these challenges I think is a good think.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However, I also wonder if they are perhaps missing a trick…because their approach, or at least the way it’s being presented in the housing press…reinforces the idea that innovation is something bizarre and off the wall…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sz="1200" baseline="0" dirty="0" smtClean="0">
                <a:solidFill>
                  <a:schemeClr val="tx1"/>
                </a:solidFill>
              </a:rPr>
              <a:t/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3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414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Innovation</a:t>
            </a:r>
            <a:r>
              <a:rPr lang="en-GB" sz="1200" baseline="0" dirty="0" smtClean="0">
                <a:solidFill>
                  <a:schemeClr val="tx1"/>
                </a:solidFill>
              </a:rPr>
              <a:t> is still something that’s very new in the social housing sector – and where it is being referred to it typically focuses on the role of technology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I appreciate technology is broader that social media, mobility, big data or the cloud – but I think it’s important to think about this for a moment because the way the debate is currently being presented overlooks the wider contribution innovation has to offer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So</a:t>
            </a:r>
            <a:r>
              <a:rPr lang="en-GB" sz="1200" baseline="0" dirty="0" smtClean="0">
                <a:solidFill>
                  <a:schemeClr val="tx1"/>
                </a:solidFill>
              </a:rPr>
              <a:t> I say this because you may be aware of a small number of housing associations that are gaining a reputation for being innovative, because of their focus on technology – 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A lot of the media reports on this – at least the ones I have seen – have tended to focus on things like Google Glass or drones…or as we look to the role robots might play in the future – and overall this has been met by a mixed reaction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Now I’ve a couple of observations to offer on this…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Firstly it’s very positive that a number of HAs are working in this way…and are prepared to speak openly about this and stimulate a wider debate within the sector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As a sector we face some significant challenges, particularly when Universal Credit is rolled out to a significant number of people, because our current ways of working are going to have to change.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Technology is going to have an important role to play in helping us meet these challenges – so the fact there are housing associations out there who are experimenting with technology and trying to understand how it could help us meet these challenges I think is a good think.</a:t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solidFill>
                  <a:schemeClr val="tx1"/>
                </a:solidFill>
              </a:rPr>
              <a:t>However, I also wonder if they are perhaps missing a trick…because their approach, or at least the way it’s being presented in the housing press…reinforces the idea that innovation is something bizarre and off the wall…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GB" sz="1200" baseline="0" dirty="0" smtClean="0">
                <a:solidFill>
                  <a:schemeClr val="tx1"/>
                </a:solidFill>
              </a:rPr>
              <a:t/>
            </a:r>
            <a:br>
              <a:rPr lang="en-GB" sz="1200" baseline="0" dirty="0" smtClean="0">
                <a:solidFill>
                  <a:schemeClr val="tx1"/>
                </a:solidFill>
              </a:rPr>
            </a:b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agreed to the following high level priorities: </a:t>
            </a:r>
            <a:b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2020 we will deliver 1,500 new homes a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Residents at the heart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 customer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focused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Maximising social impact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agreed to the following high level priorities: </a:t>
            </a:r>
            <a:b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2020 we will deliver 1,500 new homes a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Residents at the heart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 customer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focused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Maximising social impact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agreed to the following high level priorities: </a:t>
            </a:r>
            <a:b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2020 we will deliver 1,500 new homes a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Residents at the heart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 customer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focused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Maximising social impact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agreed to the following high level priorities: </a:t>
            </a:r>
            <a:b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2020 we will deliver 1,500 new homes a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Residents at the heart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 customer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focused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Maximising social impact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agreed to the following high level priorities: </a:t>
            </a:r>
            <a:b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2020 we will deliver 1,500 new homes a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Residents at the heart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 customer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focused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Maximising social impact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agreed to the following high level priorities: </a:t>
            </a:r>
            <a:b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2020 we will deliver 1,500 new homes a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Residents at the heart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 customer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focused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Maximising social impact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agreed to the following high level priorities: </a:t>
            </a:r>
            <a:b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2020 we will deliver 1,500 new homes a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Residents at the heart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 customer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focused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Maximising social impact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agreed to the following high level priorities: </a:t>
            </a:r>
            <a:b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2020 we will deliver 1,500 new homes a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Residents at the heart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 customer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focused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Maximising social impact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4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4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4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2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3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185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GB" sz="1200" baseline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4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468-8622-4CAE-8904-77CA159FD51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1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9F47-8ABC-4D1E-9AAD-254A16CBF404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F05-C6DC-4345-BAD0-6CD2634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7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9F47-8ABC-4D1E-9AAD-254A16CBF404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F05-C6DC-4345-BAD0-6CD2634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98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9F47-8ABC-4D1E-9AAD-254A16CBF404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F05-C6DC-4345-BAD0-6CD2634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99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59B7-6317-1541-A591-408C7B4D1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C11-AA39-8544-BA79-FA5AD70A8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5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59B7-6317-1541-A591-408C7B4D1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C11-AA39-8544-BA79-FA5AD70A8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69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59B7-6317-1541-A591-408C7B4D1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C11-AA39-8544-BA79-FA5AD70A8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4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59B7-6317-1541-A591-408C7B4D1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C11-AA39-8544-BA79-FA5AD70A8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2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59B7-6317-1541-A591-408C7B4D1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C11-AA39-8544-BA79-FA5AD70A8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89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59B7-6317-1541-A591-408C7B4D1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C11-AA39-8544-BA79-FA5AD70A8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34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59B7-6317-1541-A591-408C7B4D1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C11-AA39-8544-BA79-FA5AD70A8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22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59B7-6317-1541-A591-408C7B4D1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C11-AA39-8544-BA79-FA5AD70A8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9F47-8ABC-4D1E-9AAD-254A16CBF404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F05-C6DC-4345-BAD0-6CD2634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27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59B7-6317-1541-A591-408C7B4D1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C11-AA39-8544-BA79-FA5AD70A8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5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59B7-6317-1541-A591-408C7B4D1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C11-AA39-8544-BA79-FA5AD70A8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37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59B7-6317-1541-A591-408C7B4D1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7C11-AA39-8544-BA79-FA5AD70A8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8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9F47-8ABC-4D1E-9AAD-254A16CBF404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F05-C6DC-4345-BAD0-6CD2634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9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9F47-8ABC-4D1E-9AAD-254A16CBF404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F05-C6DC-4345-BAD0-6CD2634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9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9F47-8ABC-4D1E-9AAD-254A16CBF404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F05-C6DC-4345-BAD0-6CD2634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9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9F47-8ABC-4D1E-9AAD-254A16CBF404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F05-C6DC-4345-BAD0-6CD2634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1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9F47-8ABC-4D1E-9AAD-254A16CBF404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F05-C6DC-4345-BAD0-6CD2634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6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9F47-8ABC-4D1E-9AAD-254A16CBF404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F05-C6DC-4345-BAD0-6CD2634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02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9F47-8ABC-4D1E-9AAD-254A16CBF404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CF05-C6DC-4345-BAD0-6CD2634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7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29F47-8ABC-4D1E-9AAD-254A16CBF404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BCF05-C6DC-4345-BAD0-6CD2634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3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E8F59B7-6317-1541-A591-408C7B4D1C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0737C11-AA39-8544-BA79-FA5AD70A8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0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hyperlink" Target="mailto:ed.wallace@viridianhousing.org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29038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627534"/>
            <a:ext cx="8219256" cy="864096"/>
          </a:xfrm>
          <a:prstGeom prst="rect">
            <a:avLst/>
          </a:prstGeom>
          <a:noFill/>
          <a:ln w="25400">
            <a:noFill/>
          </a:ln>
        </p:spPr>
        <p:txBody>
          <a:bodyPr vert="horz" lIns="91434" tIns="45717" rIns="91434" bIns="45717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chemeClr val="tx1"/>
                </a:solidFill>
              </a:rPr>
              <a:t>Digital adventures at </a:t>
            </a:r>
            <a:r>
              <a:rPr lang="en-GB" sz="2000" b="1" dirty="0" smtClean="0">
                <a:solidFill>
                  <a:schemeClr val="tx1"/>
                </a:solidFill>
              </a:rPr>
              <a:t>Viridian Housing: How </a:t>
            </a:r>
            <a:r>
              <a:rPr lang="en-GB" sz="2000" b="1" dirty="0">
                <a:solidFill>
                  <a:schemeClr val="tx1"/>
                </a:solidFill>
              </a:rPr>
              <a:t>innovation </a:t>
            </a:r>
            <a:r>
              <a:rPr lang="en-GB" sz="2000" b="1" dirty="0" smtClean="0">
                <a:solidFill>
                  <a:schemeClr val="tx1"/>
                </a:solidFill>
              </a:rPr>
              <a:t>and an agile digital approach is </a:t>
            </a:r>
            <a:r>
              <a:rPr lang="en-GB" sz="2000" b="1" dirty="0">
                <a:solidFill>
                  <a:schemeClr val="tx1"/>
                </a:solidFill>
              </a:rPr>
              <a:t>helping to transform ways of delivering services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8670" y="2621034"/>
            <a:ext cx="7497706" cy="1026114"/>
          </a:xfrm>
          <a:prstGeom prst="rect">
            <a:avLst/>
          </a:prstGeom>
          <a:noFill/>
          <a:ln w="25400">
            <a:noFill/>
          </a:ln>
        </p:spPr>
        <p:txBody>
          <a:bodyPr vert="horz" lIns="68574" tIns="34289" rIns="68574" bIns="34289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500" dirty="0">
                <a:solidFill>
                  <a:prstClr val="black"/>
                </a:solidFill>
              </a:rPr>
              <a:t>Ed Wallace, Research &amp; Innovation Manager  &amp; Alice Granville, Research &amp; Innovation Lead</a:t>
            </a:r>
          </a:p>
          <a:p>
            <a:pPr algn="l"/>
            <a:endParaRPr lang="en-GB" sz="1500" dirty="0">
              <a:solidFill>
                <a:prstClr val="black"/>
              </a:solidFill>
            </a:endParaRPr>
          </a:p>
          <a:p>
            <a:pPr algn="l"/>
            <a:r>
              <a:rPr lang="en-GB" sz="1500" dirty="0" smtClean="0">
                <a:solidFill>
                  <a:prstClr val="black"/>
                </a:solidFill>
              </a:rPr>
              <a:t>Housing Technology Conference 2017</a:t>
            </a:r>
          </a:p>
          <a:p>
            <a:pPr algn="l"/>
            <a:r>
              <a:rPr lang="en-GB" sz="1500" dirty="0" smtClean="0">
                <a:solidFill>
                  <a:prstClr val="black"/>
                </a:solidFill>
              </a:rPr>
              <a:t>9 </a:t>
            </a:r>
            <a:r>
              <a:rPr lang="en-GB" sz="1500" dirty="0">
                <a:solidFill>
                  <a:prstClr val="black"/>
                </a:solidFill>
              </a:rPr>
              <a:t>March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11" name="Picture 10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91846"/>
            <a:ext cx="981075" cy="3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U:\CEX\Knowledge Management\Social Impact\07 2013-14\MoveMaker\2. Marketing &amp; Communications\1. Branding\1. IMAGES - App and Portal\ipad movemak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" y="699542"/>
            <a:ext cx="2922215" cy="37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9952" y="832520"/>
            <a:ext cx="4824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cs typeface="Eurostile"/>
              </a:rPr>
              <a:t>Natively coded d</a:t>
            </a:r>
            <a:r>
              <a:rPr lang="en-GB" sz="1600" dirty="0" smtClean="0">
                <a:cs typeface="Eurostile"/>
              </a:rPr>
              <a:t>igital </a:t>
            </a:r>
            <a:r>
              <a:rPr lang="en-GB" sz="1600" dirty="0">
                <a:cs typeface="Eurostile"/>
              </a:rPr>
              <a:t>home swap </a:t>
            </a:r>
            <a:r>
              <a:rPr lang="en-GB" sz="1600" dirty="0" smtClean="0">
                <a:cs typeface="Eurostile"/>
              </a:rPr>
              <a:t>service – designed for mobile </a:t>
            </a:r>
            <a:r>
              <a:rPr lang="en-GB" sz="1600" dirty="0">
                <a:cs typeface="Eurostile"/>
              </a:rPr>
              <a:t>&amp; bought to market within 6 months</a:t>
            </a:r>
            <a:br>
              <a:rPr lang="en-GB" sz="1600" dirty="0">
                <a:cs typeface="Eurostile"/>
              </a:rPr>
            </a:br>
            <a:endParaRPr lang="en-GB" sz="1600" dirty="0">
              <a:cs typeface="Eurosti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Eurostile"/>
              </a:rPr>
              <a:t>Idea originated from a ‘Get Moving’ pilot – and internet dating</a:t>
            </a:r>
            <a:br>
              <a:rPr lang="en-GB" sz="1600" dirty="0" smtClean="0">
                <a:cs typeface="Eurostile"/>
              </a:rPr>
            </a:br>
            <a:endParaRPr lang="en-GB" sz="1600" dirty="0" smtClean="0">
              <a:cs typeface="Eurosti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Eurostile"/>
              </a:rPr>
              <a:t>Free for tenants and landlords – for 12 months</a:t>
            </a:r>
            <a:endParaRPr lang="en-GB" sz="1600" dirty="0">
              <a:cs typeface="Eurostile"/>
            </a:endParaRPr>
          </a:p>
          <a:p>
            <a:endParaRPr lang="en-GB" sz="1600" dirty="0" smtClean="0">
              <a:cs typeface="Eurosti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Eurostile"/>
              </a:rPr>
              <a:t>UK wide offer &amp; used by 16 landlords and over 3,000 residents </a:t>
            </a:r>
            <a:endParaRPr lang="en-GB" sz="1600" dirty="0">
              <a:cs typeface="Eurostile"/>
            </a:endParaRPr>
          </a:p>
          <a:p>
            <a:endParaRPr lang="en-GB" sz="1600" dirty="0" smtClean="0">
              <a:cs typeface="Eurosti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Eurostile"/>
              </a:rPr>
              <a:t>Strong focus on the user experience and minimising bureaucracy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5496" y="51470"/>
            <a:ext cx="6696744" cy="576064"/>
          </a:xfrm>
          <a:prstGeom prst="rect">
            <a:avLst/>
          </a:prstGeom>
          <a:noFill/>
          <a:ln w="25400">
            <a:noFill/>
          </a:ln>
        </p:spPr>
        <p:txBody>
          <a:bodyPr vert="horz" lIns="91438" tIns="45719" rIns="91438" bIns="45719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</a:pPr>
            <a:r>
              <a:rPr lang="en-GB" sz="1800" b="1" dirty="0" smtClean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MoveMaker - The </a:t>
            </a:r>
            <a:r>
              <a:rPr lang="en-GB" sz="18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really easy way to swap </a:t>
            </a:r>
            <a:r>
              <a:rPr lang="en-GB" sz="1800" b="1" dirty="0" smtClean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homes</a:t>
            </a:r>
            <a:endParaRPr lang="en-GB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 descr="U:\CEX\Knowledge Management\Social Impact\07 2013-14\MoveMaker\2. Marketing &amp; Communications\1. Branding\1. IMAGES - App and Portal\iphone5 movemak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72" y="2192060"/>
            <a:ext cx="936548" cy="196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43" y="1275606"/>
            <a:ext cx="803249" cy="7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2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http://blog.microsoftcambridge.com/wp-content/blogs.dir/3/files/2013/01/blue-fish-goldf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9541"/>
            <a:ext cx="7920880" cy="376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7504" y="123478"/>
            <a:ext cx="8784976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Feel comfortable about being different</a:t>
            </a:r>
          </a:p>
        </p:txBody>
      </p:sp>
    </p:spTree>
    <p:extLst>
      <p:ext uri="{BB962C8B-B14F-4D97-AF65-F5344CB8AC3E}">
        <p14:creationId xmlns:p14="http://schemas.microsoft.com/office/powerpoint/2010/main" val="23999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504" y="123478"/>
            <a:ext cx="8784976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It’s not business as usual...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508" y="843558"/>
            <a:ext cx="4248472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CORE BUSINESS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6238" y="843558"/>
            <a:ext cx="4248472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INNOVATION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008" y="159964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cs typeface="Eurostile"/>
              </a:rPr>
              <a:t>Managing risk is an inherent part of the process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59964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cs typeface="Eurostile"/>
              </a:rPr>
              <a:t>Accustomed to relative certainty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3190" y="254256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cs typeface="Eurostile"/>
              </a:rPr>
              <a:t>A focus on long term impact and value for money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510" y="254256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cs typeface="Eurostile"/>
              </a:rPr>
              <a:t>Under pressure to be as efficient as possible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04" y="362268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cs typeface="Eurostile"/>
              </a:rPr>
              <a:t>Staff often held accountable to a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5535" y="362268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cs typeface="Eurostile"/>
              </a:rPr>
              <a:t>How we measure and evaluate success is different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18" name="Picture 17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10" name="Picture 9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63934" y="555526"/>
            <a:ext cx="7984530" cy="3239297"/>
          </a:xfrm>
          <a:prstGeom prst="rect">
            <a:avLst/>
          </a:prstGeom>
        </p:spPr>
        <p:txBody>
          <a:bodyPr>
            <a:no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GB" sz="1600" dirty="0" smtClean="0"/>
              <a:t>If activities are not aligned with core business priorities, it is extremely unlikely they will succeed.</a:t>
            </a:r>
            <a:br>
              <a:rPr lang="en-GB" sz="1600" dirty="0" smtClean="0"/>
            </a:br>
            <a:endParaRPr lang="en-GB" sz="1600" dirty="0" smtClean="0"/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GB" sz="1600" dirty="0" smtClean="0"/>
              <a:t>Colleagues will struggle to find the time to contribute to innovation activities, unless they are given the opportunity away from their daily roles to do so. </a:t>
            </a:r>
            <a:br>
              <a:rPr lang="en-GB" sz="1600" dirty="0" smtClean="0"/>
            </a:br>
            <a:endParaRPr lang="en-GB" sz="1600" dirty="0" smtClean="0"/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GB" sz="1600" dirty="0" smtClean="0"/>
              <a:t>Speed and momentum can be hard to generate and sustain.</a:t>
            </a:r>
            <a:br>
              <a:rPr lang="en-GB" sz="1600" dirty="0" smtClean="0"/>
            </a:br>
            <a:endParaRPr lang="en-GB" sz="1600" dirty="0" smtClean="0"/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GB" sz="1600" dirty="0" smtClean="0"/>
              <a:t>The transition to BAU is challenging as people and needs to be planned for as early as possible with key stakeholders and future process owners.</a:t>
            </a:r>
            <a:br>
              <a:rPr lang="en-GB" sz="1600" dirty="0" smtClean="0"/>
            </a:br>
            <a:endParaRPr lang="en-GB" sz="1600" dirty="0" smtClean="0"/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GB" sz="1600" dirty="0" smtClean="0"/>
              <a:t>KPIs and wider performance measures often hinder innovation initiatives.</a:t>
            </a:r>
            <a:br>
              <a:rPr lang="en-GB" sz="1600" dirty="0" smtClean="0"/>
            </a:br>
            <a:endParaRPr lang="en-GB" sz="16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79512" y="87474"/>
            <a:ext cx="6588732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solidFill>
                  <a:schemeClr val="tx1"/>
                </a:solidFill>
              </a:rPr>
              <a:t>And learnt some </a:t>
            </a:r>
            <a:r>
              <a:rPr lang="en-GB" sz="1800" b="1" dirty="0" smtClean="0">
                <a:solidFill>
                  <a:schemeClr val="tx1"/>
                </a:solidFill>
              </a:rPr>
              <a:t>wider important lessons</a:t>
            </a:r>
            <a:endParaRPr lang="en-GB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7504" y="123478"/>
            <a:ext cx="8784976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Make friends and influence people</a:t>
            </a:r>
          </a:p>
        </p:txBody>
      </p:sp>
      <p:pic>
        <p:nvPicPr>
          <p:cNvPr id="4098" name="Picture 2" descr="Image result for like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2" y="771550"/>
            <a:ext cx="69913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493806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cs typeface="Eurostile"/>
              </a:rPr>
              <a:t>Digital innovatio</a:t>
            </a:r>
            <a:r>
              <a:rPr lang="en-GB" sz="2800" b="1" dirty="0">
                <a:cs typeface="Eurostile"/>
              </a:rPr>
              <a:t>n</a:t>
            </a:r>
            <a:r>
              <a:rPr lang="en-GB" sz="2800" b="1" dirty="0" smtClean="0">
                <a:cs typeface="Eurostile"/>
              </a:rPr>
              <a:t> that is enabled by IT…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7456" y="1977683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cs typeface="Eurostile"/>
              </a:rPr>
              <a:t>…</a:t>
            </a:r>
            <a:r>
              <a:rPr lang="en-GB" sz="2800" b="1" i="1" dirty="0" smtClean="0">
                <a:cs typeface="Eurostile"/>
              </a:rPr>
              <a:t>Not</a:t>
            </a:r>
            <a:r>
              <a:rPr lang="en-GB" sz="2800" b="1" dirty="0" smtClean="0">
                <a:cs typeface="Eurostile"/>
              </a:rPr>
              <a:t> digital innovation that is led by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10" name="Picture 9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7504" y="123478"/>
            <a:ext cx="8784976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Digital First at Viridian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753" y="1048742"/>
            <a:ext cx="1018952" cy="1018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38" y="1092206"/>
            <a:ext cx="874936" cy="874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46" y="3250500"/>
            <a:ext cx="730920" cy="730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536" y="3075806"/>
            <a:ext cx="1042170" cy="104217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403648" y="987574"/>
            <a:ext cx="3024336" cy="1179446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cs typeface="Arial" panose="020B0604020202020204" pitchFamily="34" charset="0"/>
              </a:rPr>
              <a:t>A clearly defined vision for how digital can be used across all aspects of the business.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00395" y="1146929"/>
            <a:ext cx="2720077" cy="860736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>
                <a:cs typeface="Arial" panose="020B0604020202020204" pitchFamily="34" charset="0"/>
              </a:rPr>
              <a:t>Designed and planned around wider interdependencies</a:t>
            </a:r>
            <a:r>
              <a:rPr lang="is-IS" sz="1600" dirty="0">
                <a:cs typeface="Arial" panose="020B0604020202020204" pitchFamily="34" charset="0"/>
              </a:rPr>
              <a:t> </a:t>
            </a:r>
            <a:r>
              <a:rPr lang="is-IS" sz="1600" dirty="0" smtClean="0">
                <a:cs typeface="Arial" panose="020B0604020202020204" pitchFamily="34" charset="0"/>
              </a:rPr>
              <a:t>- includes our merger. </a:t>
            </a:r>
            <a:endParaRPr lang="en-GB" sz="1600" dirty="0" smtClean="0"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475656" y="2953793"/>
            <a:ext cx="2880320" cy="1346149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>
                <a:cs typeface="Arial" panose="020B0604020202020204" pitchFamily="34" charset="0"/>
              </a:rPr>
              <a:t>A defined delivery plan and project management framework that actively involves the wider business</a:t>
            </a:r>
            <a:r>
              <a:rPr lang="is-IS" sz="1600" dirty="0" smtClean="0">
                <a:cs typeface="Arial" panose="020B0604020202020204" pitchFamily="34" charset="0"/>
              </a:rPr>
              <a:t>. </a:t>
            </a:r>
            <a:endParaRPr lang="en-GB" sz="1600" dirty="0" smtClean="0"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56176" y="2963148"/>
            <a:ext cx="2808312" cy="1264786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cs typeface="Arial" panose="020B0604020202020204" pitchFamily="34" charset="0"/>
              </a:rPr>
              <a:t>An approach that is aligned with our corporate priorities and focused on delivering better services.</a:t>
            </a:r>
          </a:p>
        </p:txBody>
      </p:sp>
    </p:spTree>
    <p:extLst>
      <p:ext uri="{BB962C8B-B14F-4D97-AF65-F5344CB8AC3E}">
        <p14:creationId xmlns:p14="http://schemas.microsoft.com/office/powerpoint/2010/main" val="11162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7504" y="123478"/>
            <a:ext cx="8784976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Digital First at Viridian</a:t>
            </a:r>
          </a:p>
        </p:txBody>
      </p:sp>
      <p:pic>
        <p:nvPicPr>
          <p:cNvPr id="17" name="Picture 13" descr="C:\Users\ewallace\AppData\Local\Temp\38\7zO4CD8E960\group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9112"/>
            <a:ext cx="1056574" cy="105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:\Users\ewallace\AppData\Local\Temp\38\7zO4CD143C2\shar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30644"/>
            <a:ext cx="1065042" cy="106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C:\Users\ewallace\AppData\Local\Temp\38\7zO4CDD72EC\connection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63" y="1016632"/>
            <a:ext cx="893065" cy="89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C:\Users\ewallace\AppData\Local\Temp\38\7zO4CDB9557\user-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10" y="2874610"/>
            <a:ext cx="921276" cy="92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C:\Users\ewallace\AppData\Local\Temp\38\7zO4CDDCD98\laptop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74610"/>
            <a:ext cx="903945" cy="9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1331640" y="699542"/>
            <a:ext cx="1813700" cy="1671229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600" dirty="0" smtClean="0">
                <a:cs typeface="Arial" panose="020B0604020202020204" pitchFamily="34" charset="0"/>
              </a:rPr>
              <a:t>This is not just about adding a digital layer to what we do.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10123" y="771550"/>
            <a:ext cx="2007097" cy="151216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cs typeface="Arial" panose="020B0604020202020204" pitchFamily="34" charset="0"/>
              </a:rPr>
              <a:t>T</a:t>
            </a:r>
            <a:r>
              <a:rPr lang="en-GB" sz="1600" dirty="0" smtClean="0">
                <a:cs typeface="Arial" panose="020B0604020202020204" pitchFamily="34" charset="0"/>
              </a:rPr>
              <a:t>he </a:t>
            </a:r>
            <a:r>
              <a:rPr lang="en-GB" sz="1600" dirty="0">
                <a:cs typeface="Arial" panose="020B0604020202020204" pitchFamily="34" charset="0"/>
              </a:rPr>
              <a:t>needs of the customer </a:t>
            </a:r>
            <a:r>
              <a:rPr lang="en-GB" sz="1600" dirty="0" smtClean="0">
                <a:cs typeface="Arial" panose="020B0604020202020204" pitchFamily="34" charset="0"/>
              </a:rPr>
              <a:t>and their home sit at </a:t>
            </a:r>
            <a:r>
              <a:rPr lang="en-GB" sz="1600" dirty="0">
                <a:cs typeface="Arial" panose="020B0604020202020204" pitchFamily="34" charset="0"/>
              </a:rPr>
              <a:t>the heart of everything we </a:t>
            </a:r>
            <a:r>
              <a:rPr lang="en-GB" sz="1600" dirty="0" smtClean="0">
                <a:cs typeface="Arial" panose="020B0604020202020204" pitchFamily="34" charset="0"/>
              </a:rPr>
              <a:t>do. 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351044" y="908720"/>
            <a:ext cx="1757460" cy="1086966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cs typeface="Arial" panose="020B0604020202020204" pitchFamily="34" charset="0"/>
              </a:rPr>
              <a:t>This is not </a:t>
            </a:r>
            <a:r>
              <a:rPr lang="en-GB" sz="1600" dirty="0">
                <a:cs typeface="Arial" panose="020B0604020202020204" pitchFamily="34" charset="0"/>
              </a:rPr>
              <a:t>change that </a:t>
            </a:r>
            <a:r>
              <a:rPr lang="en-GB" sz="1600" dirty="0" smtClean="0">
                <a:cs typeface="Arial" panose="020B0604020202020204" pitchFamily="34" charset="0"/>
              </a:rPr>
              <a:t>will </a:t>
            </a:r>
            <a:r>
              <a:rPr lang="en-GB" sz="1600" dirty="0">
                <a:cs typeface="Arial" panose="020B0604020202020204" pitchFamily="34" charset="0"/>
              </a:rPr>
              <a:t>happen in </a:t>
            </a:r>
            <a:r>
              <a:rPr lang="en-GB" sz="1600" dirty="0" smtClean="0">
                <a:cs typeface="Arial" panose="020B0604020202020204" pitchFamily="34" charset="0"/>
              </a:rPr>
              <a:t>isolation. 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103494" y="2838108"/>
            <a:ext cx="2396498" cy="1173802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cs typeface="Arial" panose="020B0604020202020204" pitchFamily="34" charset="0"/>
              </a:rPr>
              <a:t>Design is important and processes must be intuitive and easy to use. 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991926" y="2571750"/>
            <a:ext cx="2684530" cy="18002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cs typeface="Arial" panose="020B0604020202020204" pitchFamily="34" charset="0"/>
              </a:rPr>
              <a:t>Some people will need help to make </a:t>
            </a:r>
            <a:r>
              <a:rPr lang="en-GB" sz="1600" dirty="0">
                <a:cs typeface="Arial" panose="020B0604020202020204" pitchFamily="34" charset="0"/>
              </a:rPr>
              <a:t>this </a:t>
            </a:r>
            <a:r>
              <a:rPr lang="en-GB" sz="1600" dirty="0" smtClean="0">
                <a:cs typeface="Arial" panose="020B0604020202020204" pitchFamily="34" charset="0"/>
              </a:rPr>
              <a:t>change &amp; we will also continue to offer telephone and face to face support.</a:t>
            </a:r>
            <a:endParaRPr lang="en-GB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10" name="Picture 9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07504" y="51470"/>
            <a:ext cx="6696744" cy="576064"/>
          </a:xfrm>
          <a:prstGeom prst="rect">
            <a:avLst/>
          </a:prstGeom>
          <a:noFill/>
          <a:ln w="25400">
            <a:noFill/>
          </a:ln>
        </p:spPr>
        <p:txBody>
          <a:bodyPr vert="horz" lIns="91438" tIns="45719" rIns="91438" bIns="45719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</a:pPr>
            <a:r>
              <a:rPr lang="en-GB" sz="1800" b="1" dirty="0" smtClean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Recognise the need to evolve…</a:t>
            </a:r>
            <a:endParaRPr lang="en-GB" sz="1800" b="1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14" y="-74712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27232" y="129884"/>
            <a:ext cx="8097860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An enhanced innovation function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67543" y="1968458"/>
            <a:ext cx="1815609" cy="89709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Research </a:t>
            </a:r>
            <a:r>
              <a:rPr lang="en-GB" sz="1400" b="1" dirty="0">
                <a:solidFill>
                  <a:schemeClr val="bg1"/>
                </a:solidFill>
              </a:rPr>
              <a:t>&amp; Innovation Lead </a:t>
            </a:r>
            <a:endParaRPr lang="en-GB" sz="14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(Quant Specialist)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2581052" y="1974225"/>
            <a:ext cx="1815609" cy="89132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Research &amp; Innovation Lead</a:t>
            </a:r>
          </a:p>
          <a:p>
            <a:endParaRPr lang="en-GB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731153" y="1968458"/>
            <a:ext cx="1815609" cy="89132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Research &amp; Innovation Lead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704349" y="3263855"/>
            <a:ext cx="1815609" cy="892071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MoveMaker Lead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67544" y="3264602"/>
            <a:ext cx="1815609" cy="891324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1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>
              <a:spcBef>
                <a:spcPct val="200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Resident </a:t>
            </a:r>
            <a:r>
              <a:rPr lang="en-GB" sz="1400" b="1" dirty="0">
                <a:solidFill>
                  <a:schemeClr val="bg1"/>
                </a:solidFill>
              </a:rPr>
              <a:t>Involvement </a:t>
            </a:r>
            <a:r>
              <a:rPr lang="en-GB" sz="1400" b="1" dirty="0" smtClean="0">
                <a:solidFill>
                  <a:schemeClr val="bg1"/>
                </a:solidFill>
              </a:rPr>
              <a:t>Lead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584904" y="3257007"/>
            <a:ext cx="1815609" cy="898919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1600"/>
            </a:lvl1pPr>
            <a:lvl2pPr marL="0" lvl="1">
              <a:spcBef>
                <a:spcPct val="20000"/>
              </a:spcBef>
              <a:defRPr sz="1400" b="1">
                <a:solidFill>
                  <a:schemeClr val="tx1"/>
                </a:solidFill>
              </a:defRPr>
            </a:lvl2pPr>
          </a:lstStyle>
          <a:p>
            <a:pPr marL="0" indent="0" algn="ctr">
              <a:buNone/>
            </a:pPr>
            <a:r>
              <a:rPr lang="en-GB" sz="1400" b="1" dirty="0" smtClean="0">
                <a:solidFill>
                  <a:schemeClr val="bg1"/>
                </a:solidFill>
              </a:rPr>
              <a:t>User </a:t>
            </a:r>
            <a:r>
              <a:rPr lang="en-GB" sz="1400" b="1" dirty="0">
                <a:solidFill>
                  <a:schemeClr val="bg1"/>
                </a:solidFill>
              </a:rPr>
              <a:t>Involvement </a:t>
            </a:r>
            <a:r>
              <a:rPr lang="en-GB" sz="1400" b="1" dirty="0" smtClean="0">
                <a:solidFill>
                  <a:schemeClr val="bg1"/>
                </a:solidFill>
              </a:rPr>
              <a:t>Lead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635896" y="699542"/>
            <a:ext cx="1844499" cy="88605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Research &amp; Innovation Manager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6876255" y="3264602"/>
            <a:ext cx="1815609" cy="89132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Service Design Officer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552955"/>
            <a:ext cx="9144000" cy="59054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28" name="Picture 27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6876256" y="1968458"/>
            <a:ext cx="1815609" cy="89132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Research &amp; Innovation Lead</a:t>
            </a: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876256" y="1968458"/>
            <a:ext cx="1815609" cy="89132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Research &amp; Innovation </a:t>
            </a:r>
            <a:r>
              <a:rPr lang="en-GB" dirty="0" smtClean="0"/>
              <a:t>Lead</a:t>
            </a:r>
          </a:p>
          <a:p>
            <a:r>
              <a:rPr lang="en-GB" dirty="0" smtClean="0"/>
              <a:t>(Digital)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2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5" grpId="0" animBg="1"/>
      <p:bldP spid="22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42100" y="4785996"/>
            <a:ext cx="326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01024"/>
            <a:ext cx="1308100" cy="328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987574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cs typeface="Eurostile"/>
              </a:rPr>
              <a:t>IT’S NOT ABOUT IDEAS. </a:t>
            </a:r>
          </a:p>
          <a:p>
            <a:pPr algn="ctr"/>
            <a:r>
              <a:rPr lang="en-GB" sz="5400" b="1" dirty="0" smtClean="0">
                <a:solidFill>
                  <a:schemeClr val="accent6">
                    <a:lumMod val="75000"/>
                  </a:schemeClr>
                </a:solidFill>
                <a:cs typeface="Eurostile"/>
              </a:rPr>
              <a:t>IT’S ABOUT MAKING IDEAS HAPPEN.</a:t>
            </a:r>
          </a:p>
        </p:txBody>
      </p:sp>
    </p:spTree>
    <p:extLst>
      <p:ext uri="{BB962C8B-B14F-4D97-AF65-F5344CB8AC3E}">
        <p14:creationId xmlns:p14="http://schemas.microsoft.com/office/powerpoint/2010/main" val="35987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10" name="Picture 9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79512" y="87474"/>
            <a:ext cx="7108059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68579" tIns="34289" rIns="68579" bIns="34289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prstClr val="black"/>
                </a:solidFill>
              </a:rPr>
              <a:t>A more collaborative, agile approach</a:t>
            </a:r>
            <a:endParaRPr lang="en-GB" sz="1800" b="1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21630" y="1091156"/>
            <a:ext cx="2263960" cy="2250147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27584" y="1098389"/>
            <a:ext cx="2263960" cy="2250147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27784" y="1851670"/>
            <a:ext cx="969272" cy="9376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Project</a:t>
            </a:r>
          </a:p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Manager</a:t>
            </a:r>
          </a:p>
        </p:txBody>
      </p:sp>
      <p:sp>
        <p:nvSpPr>
          <p:cNvPr id="15" name="Oval 14"/>
          <p:cNvSpPr/>
          <p:nvPr/>
        </p:nvSpPr>
        <p:spPr>
          <a:xfrm>
            <a:off x="487306" y="1923678"/>
            <a:ext cx="969272" cy="937668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Project</a:t>
            </a:r>
          </a:p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Sponsor</a:t>
            </a:r>
          </a:p>
        </p:txBody>
      </p:sp>
      <p:sp>
        <p:nvSpPr>
          <p:cNvPr id="16" name="Oval 15"/>
          <p:cNvSpPr/>
          <p:nvPr/>
        </p:nvSpPr>
        <p:spPr>
          <a:xfrm>
            <a:off x="1533236" y="2903324"/>
            <a:ext cx="969272" cy="93766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Technical</a:t>
            </a:r>
          </a:p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Sponsor</a:t>
            </a:r>
          </a:p>
        </p:txBody>
      </p:sp>
      <p:sp>
        <p:nvSpPr>
          <p:cNvPr id="17" name="Oval 16"/>
          <p:cNvSpPr/>
          <p:nvPr/>
        </p:nvSpPr>
        <p:spPr>
          <a:xfrm>
            <a:off x="1533236" y="713054"/>
            <a:ext cx="969272" cy="93766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Business</a:t>
            </a:r>
          </a:p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Sponsor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259632" y="4083918"/>
            <a:ext cx="1360755" cy="28803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>
            <a:defPPr>
              <a:defRPr lang="en-US"/>
            </a:defPPr>
            <a:lvl1pPr>
              <a:spcBef>
                <a:spcPct val="20000"/>
              </a:spcBef>
              <a:defRPr sz="1400" b="1">
                <a:solidFill>
                  <a:schemeClr val="tx1"/>
                </a:solidFill>
              </a:defRPr>
            </a:lvl1pPr>
          </a:lstStyle>
          <a:p>
            <a:pPr algn="ctr" defTabSz="685783"/>
            <a:r>
              <a:rPr lang="en-GB" dirty="0" smtClean="0">
                <a:solidFill>
                  <a:prstClr val="white"/>
                </a:solidFill>
              </a:rPr>
              <a:t>Project Level</a:t>
            </a:r>
            <a:endParaRPr lang="en-GB" b="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36096" y="2858218"/>
            <a:ext cx="969272" cy="93766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Technical </a:t>
            </a:r>
          </a:p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Lead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299477" y="4083918"/>
            <a:ext cx="1360755" cy="28803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>
            <a:defPPr>
              <a:defRPr lang="en-US"/>
            </a:defPPr>
            <a:lvl1pPr>
              <a:spcBef>
                <a:spcPct val="20000"/>
              </a:spcBef>
              <a:defRPr sz="1400" b="1">
                <a:solidFill>
                  <a:schemeClr val="tx1"/>
                </a:solidFill>
              </a:defRPr>
            </a:lvl1pPr>
          </a:lstStyle>
          <a:p>
            <a:pPr algn="ctr" defTabSz="685783"/>
            <a:r>
              <a:rPr lang="en-GB" smtClean="0">
                <a:solidFill>
                  <a:prstClr val="white"/>
                </a:solidFill>
              </a:rPr>
              <a:t>Delivery </a:t>
            </a:r>
            <a:r>
              <a:rPr lang="en-GB" dirty="0" smtClean="0">
                <a:solidFill>
                  <a:prstClr val="white"/>
                </a:solidFill>
              </a:rPr>
              <a:t>Level</a:t>
            </a:r>
            <a:endParaRPr lang="en-GB" b="0" dirty="0">
              <a:solidFill>
                <a:prstClr val="white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7884368" y="4083918"/>
            <a:ext cx="1136885" cy="288032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>
            <a:defPPr>
              <a:defRPr lang="en-US"/>
            </a:defPPr>
            <a:lvl1pPr>
              <a:spcBef>
                <a:spcPct val="20000"/>
              </a:spcBef>
              <a:defRPr sz="1400" b="1">
                <a:solidFill>
                  <a:schemeClr val="tx1"/>
                </a:solidFill>
              </a:defRPr>
            </a:lvl1pPr>
          </a:lstStyle>
          <a:p>
            <a:pPr algn="ctr" defTabSz="685783"/>
            <a:r>
              <a:rPr lang="en-GB" dirty="0" smtClean="0">
                <a:solidFill>
                  <a:prstClr val="white"/>
                </a:solidFill>
              </a:rPr>
              <a:t>Supporting</a:t>
            </a:r>
            <a:endParaRPr lang="en-GB" b="0" dirty="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711943" y="561210"/>
            <a:ext cx="15606" cy="373873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956376" y="2858218"/>
            <a:ext cx="969272" cy="93766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Technical</a:t>
            </a:r>
          </a:p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Advisor</a:t>
            </a:r>
          </a:p>
        </p:txBody>
      </p:sp>
      <p:sp>
        <p:nvSpPr>
          <p:cNvPr id="24" name="Oval 23"/>
          <p:cNvSpPr/>
          <p:nvPr/>
        </p:nvSpPr>
        <p:spPr>
          <a:xfrm>
            <a:off x="7956376" y="625970"/>
            <a:ext cx="969272" cy="93766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Business </a:t>
            </a:r>
          </a:p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Advisor</a:t>
            </a:r>
          </a:p>
        </p:txBody>
      </p:sp>
      <p:sp>
        <p:nvSpPr>
          <p:cNvPr id="25" name="Oval 24"/>
          <p:cNvSpPr/>
          <p:nvPr/>
        </p:nvSpPr>
        <p:spPr>
          <a:xfrm>
            <a:off x="7956376" y="1706090"/>
            <a:ext cx="969272" cy="93766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Subject</a:t>
            </a:r>
          </a:p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Matter</a:t>
            </a:r>
          </a:p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Experts</a:t>
            </a:r>
          </a:p>
        </p:txBody>
      </p:sp>
      <p:sp>
        <p:nvSpPr>
          <p:cNvPr id="26" name="Oval 25"/>
          <p:cNvSpPr/>
          <p:nvPr/>
        </p:nvSpPr>
        <p:spPr>
          <a:xfrm>
            <a:off x="4375738" y="1851670"/>
            <a:ext cx="969272" cy="9376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Team</a:t>
            </a:r>
          </a:p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Leader</a:t>
            </a:r>
          </a:p>
        </p:txBody>
      </p:sp>
      <p:sp>
        <p:nvSpPr>
          <p:cNvPr id="27" name="Oval 26"/>
          <p:cNvSpPr/>
          <p:nvPr/>
        </p:nvSpPr>
        <p:spPr>
          <a:xfrm>
            <a:off x="6516216" y="1851670"/>
            <a:ext cx="969272" cy="93766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Business</a:t>
            </a:r>
          </a:p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Team</a:t>
            </a:r>
          </a:p>
        </p:txBody>
      </p:sp>
      <p:sp>
        <p:nvSpPr>
          <p:cNvPr id="28" name="Oval 27"/>
          <p:cNvSpPr/>
          <p:nvPr/>
        </p:nvSpPr>
        <p:spPr>
          <a:xfrm>
            <a:off x="5456984" y="713054"/>
            <a:ext cx="969272" cy="937668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Business</a:t>
            </a:r>
          </a:p>
          <a:p>
            <a:pPr algn="ctr" defTabSz="685783"/>
            <a:r>
              <a:rPr lang="en-US" sz="1100" b="1" dirty="0">
                <a:solidFill>
                  <a:prstClr val="white"/>
                </a:solidFill>
              </a:rPr>
              <a:t>Lead</a:t>
            </a:r>
          </a:p>
        </p:txBody>
      </p:sp>
      <p:sp>
        <p:nvSpPr>
          <p:cNvPr id="29" name="Right Arrow 28"/>
          <p:cNvSpPr/>
          <p:nvPr/>
        </p:nvSpPr>
        <p:spPr>
          <a:xfrm rot="10800000">
            <a:off x="3731598" y="2149392"/>
            <a:ext cx="264338" cy="108012"/>
          </a:xfrm>
          <a:prstGeom prst="rightArrow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spcBef>
                <a:spcPct val="20000"/>
              </a:spcBef>
            </a:pPr>
            <a:endParaRPr lang="en-GB" sz="1100" b="1">
              <a:solidFill>
                <a:prstClr val="white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731598" y="2463356"/>
            <a:ext cx="264338" cy="108012"/>
          </a:xfrm>
          <a:prstGeom prst="rightArrow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spcBef>
                <a:spcPct val="20000"/>
              </a:spcBef>
            </a:pPr>
            <a:endParaRPr lang="en-GB" sz="11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53008" y="1005576"/>
            <a:ext cx="1098104" cy="422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Business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3008" y="3147814"/>
            <a:ext cx="1187624" cy="4227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Customer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94870" y="897565"/>
            <a:ext cx="7368328" cy="3474385"/>
            <a:chOff x="683568" y="920846"/>
            <a:chExt cx="7368328" cy="4632513"/>
          </a:xfrm>
        </p:grpSpPr>
        <p:grpSp>
          <p:nvGrpSpPr>
            <p:cNvPr id="10" name="Group 9"/>
            <p:cNvGrpSpPr/>
            <p:nvPr/>
          </p:nvGrpSpPr>
          <p:grpSpPr>
            <a:xfrm>
              <a:off x="1909875" y="920846"/>
              <a:ext cx="4750357" cy="4632513"/>
              <a:chOff x="1909875" y="920846"/>
              <a:chExt cx="4750357" cy="4632513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>
                <a:off x="3635896" y="3229273"/>
                <a:ext cx="640" cy="232408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55130" y="2812812"/>
                <a:ext cx="5102" cy="274054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909875" y="920846"/>
                <a:ext cx="0" cy="4632513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028459" y="1680446"/>
                <a:ext cx="0" cy="3872913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683568" y="5060916"/>
              <a:ext cx="1010282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Discover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1907" y="5060916"/>
              <a:ext cx="811858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Define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1920" y="5060916"/>
              <a:ext cx="101430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Develop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64088" y="5060916"/>
              <a:ext cx="864096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Deploy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64288" y="5060916"/>
              <a:ext cx="887608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Deliver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431467" y="907508"/>
            <a:ext cx="6191250" cy="1307328"/>
          </a:xfrm>
          <a:custGeom>
            <a:avLst/>
            <a:gdLst>
              <a:gd name="connsiteX0" fmla="*/ 0 w 6191250"/>
              <a:gd name="connsiteY0" fmla="*/ 1743104 h 1743104"/>
              <a:gd name="connsiteX1" fmla="*/ 1504950 w 6191250"/>
              <a:gd name="connsiteY1" fmla="*/ 29 h 1743104"/>
              <a:gd name="connsiteX2" fmla="*/ 3133725 w 6191250"/>
              <a:gd name="connsiteY2" fmla="*/ 1695479 h 1743104"/>
              <a:gd name="connsiteX3" fmla="*/ 4619625 w 6191250"/>
              <a:gd name="connsiteY3" fmla="*/ 723929 h 1743104"/>
              <a:gd name="connsiteX4" fmla="*/ 6191250 w 6191250"/>
              <a:gd name="connsiteY4" fmla="*/ 1695479 h 174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0" h="1743104">
                <a:moveTo>
                  <a:pt x="0" y="1743104"/>
                </a:moveTo>
                <a:cubicBezTo>
                  <a:pt x="491331" y="875535"/>
                  <a:pt x="982663" y="7966"/>
                  <a:pt x="1504950" y="29"/>
                </a:cubicBezTo>
                <a:cubicBezTo>
                  <a:pt x="2027237" y="-7908"/>
                  <a:pt x="2614613" y="1574829"/>
                  <a:pt x="3133725" y="1695479"/>
                </a:cubicBezTo>
                <a:cubicBezTo>
                  <a:pt x="3652837" y="1816129"/>
                  <a:pt x="4110038" y="723929"/>
                  <a:pt x="4619625" y="723929"/>
                </a:cubicBezTo>
                <a:cubicBezTo>
                  <a:pt x="5129212" y="723929"/>
                  <a:pt x="5660231" y="1209704"/>
                  <a:pt x="6191250" y="1695479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flipV="1">
            <a:off x="431467" y="2386449"/>
            <a:ext cx="6191250" cy="1307327"/>
          </a:xfrm>
          <a:custGeom>
            <a:avLst/>
            <a:gdLst>
              <a:gd name="connsiteX0" fmla="*/ 0 w 6191250"/>
              <a:gd name="connsiteY0" fmla="*/ 1743104 h 1743104"/>
              <a:gd name="connsiteX1" fmla="*/ 1504950 w 6191250"/>
              <a:gd name="connsiteY1" fmla="*/ 29 h 1743104"/>
              <a:gd name="connsiteX2" fmla="*/ 3133725 w 6191250"/>
              <a:gd name="connsiteY2" fmla="*/ 1695479 h 1743104"/>
              <a:gd name="connsiteX3" fmla="*/ 4619625 w 6191250"/>
              <a:gd name="connsiteY3" fmla="*/ 723929 h 1743104"/>
              <a:gd name="connsiteX4" fmla="*/ 6191250 w 6191250"/>
              <a:gd name="connsiteY4" fmla="*/ 1695479 h 174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0" h="1743104">
                <a:moveTo>
                  <a:pt x="0" y="1743104"/>
                </a:moveTo>
                <a:cubicBezTo>
                  <a:pt x="491331" y="875535"/>
                  <a:pt x="982663" y="7966"/>
                  <a:pt x="1504950" y="29"/>
                </a:cubicBezTo>
                <a:cubicBezTo>
                  <a:pt x="2027237" y="-7908"/>
                  <a:pt x="2614613" y="1574829"/>
                  <a:pt x="3133725" y="1695479"/>
                </a:cubicBezTo>
                <a:cubicBezTo>
                  <a:pt x="3652837" y="1816129"/>
                  <a:pt x="4110038" y="723929"/>
                  <a:pt x="4619625" y="723929"/>
                </a:cubicBezTo>
                <a:cubicBezTo>
                  <a:pt x="5129212" y="723929"/>
                  <a:pt x="5660231" y="1209704"/>
                  <a:pt x="6191250" y="1695479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Hexagon 31"/>
          <p:cNvSpPr/>
          <p:nvPr/>
        </p:nvSpPr>
        <p:spPr>
          <a:xfrm>
            <a:off x="3209234" y="1923678"/>
            <a:ext cx="889819" cy="718137"/>
          </a:xfrm>
          <a:prstGeom prst="hexagon">
            <a:avLst>
              <a:gd name="adj" fmla="val 34100"/>
              <a:gd name="vf" fmla="val 11547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/>
            <a:r>
              <a:rPr lang="en-GB" sz="900" b="1" dirty="0">
                <a:solidFill>
                  <a:prstClr val="black"/>
                </a:solidFill>
              </a:rPr>
              <a:t>Proof of concept</a:t>
            </a:r>
          </a:p>
        </p:txBody>
      </p:sp>
      <p:sp>
        <p:nvSpPr>
          <p:cNvPr id="33" name="Hexagon 32"/>
          <p:cNvSpPr/>
          <p:nvPr/>
        </p:nvSpPr>
        <p:spPr>
          <a:xfrm>
            <a:off x="6279855" y="1923678"/>
            <a:ext cx="889819" cy="718137"/>
          </a:xfrm>
          <a:prstGeom prst="hexagon">
            <a:avLst>
              <a:gd name="adj" fmla="val 34100"/>
              <a:gd name="vf" fmla="val 11547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/>
            <a:r>
              <a:rPr lang="en-GB" sz="900" b="1" dirty="0">
                <a:solidFill>
                  <a:prstClr val="black"/>
                </a:solidFill>
              </a:rPr>
              <a:t>Alpha</a:t>
            </a:r>
          </a:p>
        </p:txBody>
      </p:sp>
      <p:sp>
        <p:nvSpPr>
          <p:cNvPr id="34" name="Hexagon 33"/>
          <p:cNvSpPr/>
          <p:nvPr/>
        </p:nvSpPr>
        <p:spPr>
          <a:xfrm>
            <a:off x="8172400" y="1955562"/>
            <a:ext cx="928223" cy="688196"/>
          </a:xfrm>
          <a:prstGeom prst="hexagon">
            <a:avLst>
              <a:gd name="adj" fmla="val 34100"/>
              <a:gd name="vf" fmla="val 11547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r>
              <a:rPr lang="en-GB" sz="900" b="1" dirty="0">
                <a:solidFill>
                  <a:prstClr val="black"/>
                </a:solidFill>
              </a:rPr>
              <a:t>Beta</a:t>
            </a: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179512" y="87474"/>
            <a:ext cx="7108059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68579" tIns="34289" rIns="68579" bIns="34289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prstClr val="black"/>
                </a:solidFill>
              </a:rPr>
              <a:t>A tighter methodology</a:t>
            </a:r>
            <a:endParaRPr lang="en-GB" sz="1800" b="1" dirty="0">
              <a:solidFill>
                <a:prstClr val="black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169674" y="2139702"/>
            <a:ext cx="89352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164288" y="2427734"/>
            <a:ext cx="89352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7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5694" r="25832" b="4647"/>
          <a:stretch/>
        </p:blipFill>
        <p:spPr bwMode="auto">
          <a:xfrm>
            <a:off x="3887416" y="1161019"/>
            <a:ext cx="5256584" cy="3862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457371"/>
            <a:ext cx="3240360" cy="203131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marL="342875" indent="-342875">
              <a:buFontTx/>
              <a:buChar char="-"/>
            </a:pPr>
            <a:r>
              <a:rPr lang="en-GB" dirty="0"/>
              <a:t>Over </a:t>
            </a:r>
            <a:r>
              <a:rPr lang="en-GB" dirty="0" smtClean="0"/>
              <a:t>350 </a:t>
            </a:r>
            <a:r>
              <a:rPr lang="en-GB" dirty="0"/>
              <a:t>informally engaged customers.</a:t>
            </a:r>
          </a:p>
          <a:p>
            <a:endParaRPr lang="en-GB" dirty="0"/>
          </a:p>
          <a:p>
            <a:pPr marL="342875" indent="-342875">
              <a:buFontTx/>
              <a:buChar char="-"/>
            </a:pPr>
            <a:r>
              <a:rPr lang="en-GB" dirty="0"/>
              <a:t>Workshops and testing can be arranged at short notice.</a:t>
            </a:r>
          </a:p>
          <a:p>
            <a:endParaRPr lang="en-GB" dirty="0"/>
          </a:p>
          <a:p>
            <a:pPr marL="342875" indent="-342875">
              <a:buFontTx/>
              <a:buChar char="-"/>
            </a:pPr>
            <a:r>
              <a:rPr lang="en-GB" dirty="0"/>
              <a:t>Online presence.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05527" y="87474"/>
            <a:ext cx="7108059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68579" tIns="34289" rIns="68579" bIns="34289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prstClr val="black"/>
                </a:solidFill>
              </a:rPr>
              <a:t>And an even stronger focus on the customer…</a:t>
            </a:r>
            <a:endParaRPr lang="en-GB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5527" y="87474"/>
            <a:ext cx="7108059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68579" tIns="34289" rIns="68579" bIns="34289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prstClr val="black"/>
                </a:solidFill>
              </a:rPr>
              <a:t>One size doesn’t fit all…</a:t>
            </a:r>
            <a:endParaRPr lang="en-GB" sz="1800" b="1" dirty="0">
              <a:solidFill>
                <a:prstClr val="black"/>
              </a:solidFill>
            </a:endParaRPr>
          </a:p>
        </p:txBody>
      </p:sp>
      <p:pic>
        <p:nvPicPr>
          <p:cNvPr id="1029" name="Picture 5" descr="C:\Users\aliceg\AppData\Local\Temp\63\giftb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4907"/>
            <a:ext cx="1541367" cy="15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3340" y="2933035"/>
            <a:ext cx="1861635" cy="64632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GB" dirty="0" smtClean="0"/>
              <a:t>Using Software as a Service </a:t>
            </a:r>
            <a:endParaRPr lang="en-GB" dirty="0"/>
          </a:p>
        </p:txBody>
      </p:sp>
      <p:pic>
        <p:nvPicPr>
          <p:cNvPr id="1031" name="Picture 7" descr="C:\Users\aliceg\AppData\Local\Temp\63\brickw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65" y="1419622"/>
            <a:ext cx="1513413" cy="15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693317" y="2933537"/>
            <a:ext cx="1872208" cy="64632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GB" dirty="0" smtClean="0"/>
              <a:t>Building something new </a:t>
            </a:r>
            <a:endParaRPr lang="en-GB" dirty="0"/>
          </a:p>
        </p:txBody>
      </p:sp>
      <p:pic>
        <p:nvPicPr>
          <p:cNvPr id="1034" name="Picture 10" descr="C:\Users\aliceg\AppData\Local\Temp\63\ab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91" y="1495807"/>
            <a:ext cx="1263493" cy="12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583437" y="2933035"/>
            <a:ext cx="1872208" cy="64632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GB" dirty="0" smtClean="0"/>
              <a:t>Using ‘low code’ platforms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7504" y="123478"/>
            <a:ext cx="8784976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The sales process from a customer perspective…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50000" r="14881" b="5543"/>
          <a:stretch/>
        </p:blipFill>
        <p:spPr bwMode="auto">
          <a:xfrm>
            <a:off x="1633017" y="555526"/>
            <a:ext cx="5904656" cy="391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4" t="41541" r="27606" b="51194"/>
          <a:stretch/>
        </p:blipFill>
        <p:spPr bwMode="auto">
          <a:xfrm>
            <a:off x="1331642" y="3810000"/>
            <a:ext cx="504054" cy="4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5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pic>
        <p:nvPicPr>
          <p:cNvPr id="9" name="Picture 2" descr="Inline imag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4226" r="26037" b="14535"/>
          <a:stretch/>
        </p:blipFill>
        <p:spPr bwMode="auto">
          <a:xfrm>
            <a:off x="727398" y="843558"/>
            <a:ext cx="4392488" cy="34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07504" y="123478"/>
            <a:ext cx="8784976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Understanding what our sales customers actually need…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220072" y="843558"/>
            <a:ext cx="576064" cy="3096344"/>
          </a:xfrm>
          <a:prstGeom prst="rightBrac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794400" y="867966"/>
            <a:ext cx="3240360" cy="313931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marL="342875" indent="-342875">
              <a:buFontTx/>
              <a:buChar char="-"/>
            </a:pPr>
            <a:r>
              <a:rPr lang="en-GB" dirty="0" smtClean="0"/>
              <a:t>Appointments booking</a:t>
            </a:r>
          </a:p>
          <a:p>
            <a:pPr marL="342875" indent="-342875">
              <a:buFontTx/>
              <a:buChar char="-"/>
            </a:pPr>
            <a:endParaRPr lang="en-GB" dirty="0"/>
          </a:p>
          <a:p>
            <a:pPr marL="342875" indent="-342875">
              <a:buFontTx/>
              <a:buChar char="-"/>
            </a:pPr>
            <a:r>
              <a:rPr lang="en-GB" dirty="0" smtClean="0"/>
              <a:t>Selecting properties off plan</a:t>
            </a:r>
            <a:endParaRPr lang="en-GB" dirty="0"/>
          </a:p>
          <a:p>
            <a:endParaRPr lang="en-GB" dirty="0"/>
          </a:p>
          <a:p>
            <a:pPr marL="342875" indent="-342875">
              <a:buFontTx/>
              <a:buChar char="-"/>
            </a:pPr>
            <a:r>
              <a:rPr lang="en-GB" dirty="0" smtClean="0"/>
              <a:t>Affordability checker</a:t>
            </a:r>
          </a:p>
          <a:p>
            <a:pPr marL="342875" indent="-342875">
              <a:buFontTx/>
              <a:buChar char="-"/>
            </a:pPr>
            <a:endParaRPr lang="en-GB" dirty="0"/>
          </a:p>
          <a:p>
            <a:pPr marL="342875" indent="-342875">
              <a:buFontTx/>
              <a:buChar char="-"/>
            </a:pPr>
            <a:r>
              <a:rPr lang="en-GB" dirty="0" smtClean="0"/>
              <a:t>Details about development facilities and service charges</a:t>
            </a:r>
          </a:p>
          <a:p>
            <a:pPr marL="342875" indent="-342875">
              <a:buFontTx/>
              <a:buChar char="-"/>
            </a:pPr>
            <a:endParaRPr lang="en-GB" dirty="0"/>
          </a:p>
          <a:p>
            <a:pPr marL="342875" indent="-342875">
              <a:buFontTx/>
              <a:buChar char="-"/>
            </a:pPr>
            <a:r>
              <a:rPr lang="en-GB" dirty="0" smtClean="0"/>
              <a:t>Information about selling the property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6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5527" y="87474"/>
            <a:ext cx="7108059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68579" tIns="34289" rIns="68579" bIns="34289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prstClr val="black"/>
                </a:solidFill>
              </a:rPr>
              <a:t>Using a proof of concept to understand requirements</a:t>
            </a:r>
            <a:endParaRPr lang="en-GB" sz="1800" b="1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24" y="1915143"/>
            <a:ext cx="5149254" cy="2688653"/>
            <a:chOff x="-273718" y="1340768"/>
            <a:chExt cx="6125431" cy="34072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718" y="1340768"/>
              <a:ext cx="6125431" cy="3407271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35" r="7961" b="12640"/>
            <a:stretch/>
          </p:blipFill>
          <p:spPr bwMode="auto">
            <a:xfrm>
              <a:off x="916787" y="1534093"/>
              <a:ext cx="3799227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123849" y="624674"/>
            <a:ext cx="2480599" cy="2886040"/>
            <a:chOff x="4760578" y="784450"/>
            <a:chExt cx="4108607" cy="6109453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9" t="9211" r="54156" b="4465"/>
            <a:stretch/>
          </p:blipFill>
          <p:spPr bwMode="auto">
            <a:xfrm>
              <a:off x="5004048" y="1196752"/>
              <a:ext cx="3839759" cy="53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760155" y="1784873"/>
              <a:ext cx="6109453" cy="4108607"/>
            </a:xfrm>
            <a:prstGeom prst="rect">
              <a:avLst/>
            </a:prstGeom>
          </p:spPr>
        </p:pic>
      </p:grpSp>
      <p:cxnSp>
        <p:nvCxnSpPr>
          <p:cNvPr id="14" name="Curved Connector 13"/>
          <p:cNvCxnSpPr/>
          <p:nvPr/>
        </p:nvCxnSpPr>
        <p:spPr>
          <a:xfrm flipV="1">
            <a:off x="4572000" y="1826097"/>
            <a:ext cx="1377629" cy="632930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7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5527" y="87474"/>
            <a:ext cx="7108059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68579" tIns="34289" rIns="68579" bIns="34289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prstClr val="black"/>
                </a:solidFill>
              </a:rPr>
              <a:t>Designing with and for our customers…</a:t>
            </a:r>
            <a:endParaRPr lang="en-GB" sz="1800" b="1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59632" y="987574"/>
            <a:ext cx="3096344" cy="3528392"/>
            <a:chOff x="1891498" y="908723"/>
            <a:chExt cx="4824536" cy="572217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556791"/>
              <a:ext cx="3960440" cy="507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38"/>
            <a:stretch/>
          </p:blipFill>
          <p:spPr>
            <a:xfrm rot="5400000">
              <a:off x="1442677" y="1357544"/>
              <a:ext cx="5722177" cy="482453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932040" y="1131590"/>
            <a:ext cx="3816251" cy="34163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marL="342875" indent="-342875">
              <a:buFontTx/>
              <a:buChar char="-"/>
            </a:pPr>
            <a:r>
              <a:rPr lang="en-GB" dirty="0" smtClean="0"/>
              <a:t>Started as an idea in our home-grown innovation challenge.</a:t>
            </a:r>
          </a:p>
          <a:p>
            <a:pPr marL="342875" indent="-342875">
              <a:buFontTx/>
              <a:buChar char="-"/>
            </a:pPr>
            <a:endParaRPr lang="en-GB" dirty="0"/>
          </a:p>
          <a:p>
            <a:pPr marL="342875" indent="-342875">
              <a:buFontTx/>
              <a:buChar char="-"/>
            </a:pPr>
            <a:r>
              <a:rPr lang="en-GB" dirty="0" smtClean="0"/>
              <a:t>Built an understanding of customer and business needs.</a:t>
            </a:r>
          </a:p>
          <a:p>
            <a:endParaRPr lang="en-GB" dirty="0"/>
          </a:p>
          <a:p>
            <a:pPr marL="342875" indent="-342875">
              <a:buFontTx/>
              <a:buChar char="-"/>
            </a:pPr>
            <a:r>
              <a:rPr lang="en-GB" dirty="0" smtClean="0"/>
              <a:t>Built a fully functioning proof of concept within two days.</a:t>
            </a:r>
            <a:endParaRPr lang="en-GB" dirty="0"/>
          </a:p>
          <a:p>
            <a:endParaRPr lang="en-GB" dirty="0"/>
          </a:p>
          <a:p>
            <a:pPr marL="342875" indent="-342875">
              <a:buFontTx/>
              <a:buChar char="-"/>
            </a:pPr>
            <a:r>
              <a:rPr lang="en-GB" dirty="0"/>
              <a:t>C</a:t>
            </a:r>
            <a:r>
              <a:rPr lang="en-GB" dirty="0" smtClean="0"/>
              <a:t>ustomer feedback incorporated at every stage of development.</a:t>
            </a:r>
          </a:p>
          <a:p>
            <a:pPr marL="342875" indent="-342875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6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5527" y="87474"/>
            <a:ext cx="7108059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68579" tIns="34289" rIns="68579" bIns="34289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prstClr val="black"/>
                </a:solidFill>
              </a:rPr>
              <a:t>But questioning their wish list…</a:t>
            </a:r>
            <a:endParaRPr lang="en-GB" sz="1800" b="1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982058"/>
            <a:ext cx="0" cy="31323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t="22059" r="39024" b="8203"/>
          <a:stretch/>
        </p:blipFill>
        <p:spPr bwMode="auto">
          <a:xfrm>
            <a:off x="539552" y="1203598"/>
            <a:ext cx="3320004" cy="210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5911" y="3867894"/>
            <a:ext cx="3949723" cy="33854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GB" sz="1600" dirty="0" smtClean="0"/>
              <a:t>What our customers asked for….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3889386"/>
            <a:ext cx="4032448" cy="33854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GB" sz="1600" dirty="0" smtClean="0"/>
              <a:t>…and what we actually developed.</a:t>
            </a:r>
            <a:endParaRPr lang="en-GB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81456" y="843558"/>
            <a:ext cx="3676297" cy="2706001"/>
            <a:chOff x="1747900" y="1268760"/>
            <a:chExt cx="5288160" cy="414658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9" t="28385" r="18273" b="30890"/>
            <a:stretch/>
          </p:blipFill>
          <p:spPr bwMode="auto">
            <a:xfrm>
              <a:off x="2051720" y="1844824"/>
              <a:ext cx="4680520" cy="357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" r="2738" b="76403"/>
            <a:stretch/>
          </p:blipFill>
          <p:spPr bwMode="auto">
            <a:xfrm>
              <a:off x="1747900" y="1268760"/>
              <a:ext cx="5288160" cy="6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56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5527" y="87474"/>
            <a:ext cx="7108059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68579" tIns="34289" rIns="68579" bIns="34289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prstClr val="black"/>
                </a:solidFill>
              </a:rPr>
              <a:t>Involving colleagues in development</a:t>
            </a:r>
            <a:endParaRPr lang="en-GB" sz="18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27" y="715356"/>
            <a:ext cx="332738" cy="332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053"/>
            <a:ext cx="332738" cy="332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90" y="2400930"/>
            <a:ext cx="332738" cy="332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15" y="3277914"/>
            <a:ext cx="332738" cy="332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27" y="3998581"/>
            <a:ext cx="332738" cy="332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6786" y="714060"/>
            <a:ext cx="3240360" cy="369331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GB" dirty="0" smtClean="0"/>
              <a:t>Mapping out the process and    where we could improve.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Sketching out requirements and an initial design.</a:t>
            </a:r>
          </a:p>
          <a:p>
            <a:endParaRPr lang="en-GB" dirty="0"/>
          </a:p>
          <a:p>
            <a:r>
              <a:rPr lang="en-GB" dirty="0" smtClean="0"/>
              <a:t>Building , testing</a:t>
            </a:r>
            <a:r>
              <a:rPr lang="en-GB" dirty="0"/>
              <a:t> </a:t>
            </a:r>
            <a:r>
              <a:rPr lang="en-GB" dirty="0" smtClean="0"/>
              <a:t>and iterating.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Building , testing and </a:t>
            </a:r>
            <a:r>
              <a:rPr lang="en-GB" dirty="0" smtClean="0"/>
              <a:t>iterating.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Close to a working application. :)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558" r="-223" b="5436"/>
          <a:stretch/>
        </p:blipFill>
        <p:spPr bwMode="auto">
          <a:xfrm>
            <a:off x="179512" y="1203598"/>
            <a:ext cx="4176464" cy="334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55776" y="2920731"/>
            <a:ext cx="720080" cy="399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3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blank canv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8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552955"/>
            <a:ext cx="9144000" cy="59054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6" name="Picture 5" descr="ViridianMasterLogo_White_no strap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2" name="AutoShape 2" descr="Image result for blank canva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blank canvas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Image result for blank canvas"/>
          <p:cNvSpPr>
            <a:spLocks noChangeAspect="1" noChangeArrowheads="1"/>
          </p:cNvSpPr>
          <p:nvPr/>
        </p:nvSpPr>
        <p:spPr bwMode="auto">
          <a:xfrm>
            <a:off x="460375" y="1682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7504" y="123478"/>
            <a:ext cx="8784976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Looking ahead</a:t>
            </a:r>
          </a:p>
        </p:txBody>
      </p:sp>
      <p:pic>
        <p:nvPicPr>
          <p:cNvPr id="1026" name="Picture 2" descr="Image result for viridian housing logo high 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1590"/>
            <a:ext cx="21907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micus horizon logo high 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0799"/>
            <a:ext cx="3416895" cy="6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85" y="2215120"/>
            <a:ext cx="713259" cy="71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equals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98289"/>
            <a:ext cx="502783" cy="3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04048" y="442282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An organisation that:</a:t>
            </a:r>
            <a:endParaRPr lang="en-GB" sz="1600" b="1" dirty="0"/>
          </a:p>
          <a:p>
            <a:r>
              <a:rPr lang="en-GB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</a:t>
            </a:r>
            <a:r>
              <a:rPr lang="en-GB" sz="1600" dirty="0" smtClean="0"/>
              <a:t>s </a:t>
            </a:r>
            <a:r>
              <a:rPr lang="en-GB" sz="1600" dirty="0"/>
              <a:t>going places and </a:t>
            </a:r>
            <a:r>
              <a:rPr lang="en-GB" sz="1600" dirty="0" smtClean="0"/>
              <a:t>makes </a:t>
            </a:r>
            <a:r>
              <a:rPr lang="en-GB" sz="1600" dirty="0"/>
              <a:t>a </a:t>
            </a:r>
            <a:r>
              <a:rPr lang="en-GB" sz="1600" dirty="0" smtClean="0"/>
              <a:t>difference</a:t>
            </a:r>
            <a:br>
              <a:rPr lang="en-GB" sz="1600" dirty="0" smtClean="0"/>
            </a:br>
            <a:r>
              <a:rPr lang="en-GB" sz="1600" dirty="0" smtClean="0"/>
              <a:t> 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Does </a:t>
            </a:r>
            <a:r>
              <a:rPr lang="en-GB" sz="1600" dirty="0"/>
              <a:t>things differently and challenge the norm 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Is confident </a:t>
            </a:r>
            <a:r>
              <a:rPr lang="en-GB" sz="1600" dirty="0"/>
              <a:t>in what we do and </a:t>
            </a:r>
            <a:r>
              <a:rPr lang="en-GB" sz="1600" dirty="0" smtClean="0"/>
              <a:t>is </a:t>
            </a:r>
            <a:r>
              <a:rPr lang="en-GB" sz="1600" dirty="0"/>
              <a:t>unafraid to lead by </a:t>
            </a:r>
            <a:r>
              <a:rPr lang="en-GB" sz="1600" dirty="0" smtClean="0"/>
              <a:t>example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Harnesses </a:t>
            </a:r>
            <a:r>
              <a:rPr lang="en-GB" sz="1600" dirty="0"/>
              <a:t>technology and innovation to support our </a:t>
            </a:r>
            <a:r>
              <a:rPr lang="en-GB" sz="1600" dirty="0" smtClean="0"/>
              <a:t>offer</a:t>
            </a:r>
            <a:br>
              <a:rPr lang="en-GB" sz="1600" dirty="0" smtClean="0"/>
            </a:b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 scalable innovative approach that adds value for residents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851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usiness as us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552955"/>
            <a:ext cx="9144000" cy="59054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6" name="Picture 5" descr="ViridianMasterLogo_White_no strap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ttp://www.lutzfinancial.com/wp-content/uploads/2014/05/Things-that-Matter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483518"/>
            <a:ext cx="565386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t's about the process not the produ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552952"/>
            <a:ext cx="9144000" cy="59054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6" name="Picture 5" descr="ViridianMasterLogo_White_no strap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66" y="4684137"/>
            <a:ext cx="981075" cy="3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42100" y="4785996"/>
            <a:ext cx="326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01024"/>
            <a:ext cx="1308100" cy="32817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14562" y="627534"/>
            <a:ext cx="7632848" cy="864096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03760" y="1869672"/>
            <a:ext cx="3727226" cy="2256620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 smtClean="0">
                <a:solidFill>
                  <a:schemeClr val="tx1"/>
                </a:solidFill>
              </a:rPr>
              <a:t>Ed Wallace</a:t>
            </a:r>
          </a:p>
          <a:p>
            <a:pPr algn="l"/>
            <a:r>
              <a:rPr lang="en-GB" sz="1800" dirty="0" smtClean="0">
                <a:solidFill>
                  <a:schemeClr val="tx1"/>
                </a:solidFill>
              </a:rPr>
              <a:t>Research &amp; Innovation Manager</a:t>
            </a:r>
          </a:p>
          <a:p>
            <a:pPr algn="l"/>
            <a:endParaRPr lang="en-GB" sz="1800" dirty="0" smtClean="0">
              <a:solidFill>
                <a:schemeClr val="tx1"/>
              </a:solidFill>
            </a:endParaRPr>
          </a:p>
          <a:p>
            <a:pPr algn="l"/>
            <a:r>
              <a:rPr lang="en-GB" sz="1800" dirty="0" smtClean="0">
                <a:solidFill>
                  <a:schemeClr val="tx1"/>
                </a:solidFill>
                <a:hlinkClick r:id="rId4"/>
              </a:rPr>
              <a:t>ed.wallace@viridianhousing.org.uk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l"/>
            <a:endParaRPr lang="en-GB" sz="2400" dirty="0" smtClean="0">
              <a:solidFill>
                <a:schemeClr val="tx1"/>
              </a:solidFill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      </a:t>
            </a:r>
            <a:r>
              <a:rPr lang="en-GB" sz="1800" dirty="0" smtClean="0">
                <a:solidFill>
                  <a:schemeClr val="tx1"/>
                </a:solidFill>
              </a:rPr>
              <a:t>@</a:t>
            </a:r>
            <a:r>
              <a:rPr lang="en-GB" sz="1800" dirty="0" err="1" smtClean="0">
                <a:solidFill>
                  <a:schemeClr val="tx1"/>
                </a:solidFill>
              </a:rPr>
              <a:t>ed_wallace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MHBhUSBxIWFhIWFxYYFhUYFBQaHhcTFxQXFxgXFiAYHCgiGRsmGxYUITEhJSotLy4uHB8zODMsNygtLiwBCgoKDg0OGxAQGywlICYtLDQsLDIsLCwxLC8sLCwsLCwsLCwsLCwsNCwsLCwsLCwsLCwsLCwsMDQsLCwsLCwsLP/AABEIAMoA+QMBEQACEQEDEQH/xAAbAAEAAgMBAQAAAAAAAAAAAAAABQYDBAcBAv/EAEEQAAIBAgIGBggEBAQHAAAAAAABAgMEBREGITFBUWEScYGRobETIjJSYnLB0RQjM0IVNJKyJNLi8BZDU4KDouH/xAAaAQEAAwEBAQAAAAAAAAAAAAAAAwQFAgEG/8QAMBEBAAIBAwIEAwgCAwAAAAAAAAECAwQRMRIhMkFRYRMikRQzQnGBobHRI1JDwfD/2gAMAwEAAhEDEQA/AO4gAAAAAAAAAAAAAAAAAAAAisVx+jhrym+lP3I62vm3LzJ8Wnvk7xwr5dTTH2nn0Vi90sr13/h8qa5LN9rf0SL1NHSOe6jfW5LcdkRWvqtd/nVZvrnL7k8Y6RxEK85LzzMsGes7cM1K8qUf0ak49U5LyZzNKzzEOoyWjiZSlnpTcW7/ADWqi4SWvsa+uZBfSY7cdlimsyV57rNheklG/ajP8ub/AGy2N/C9j8GUsulvTvzC9i1VL9uJTRWWQAAA0sRxWlhsM7qaT3RWuT6l9dhJjxXyeGEWTNTHHzSzWNw7q0jOUej0lmk3ryezPnlkzm9em0w6pbqrFmc5dgGG9uVZ2kqlXZFN9fLrew6pWbWisOb3ilZtKvaNaRO7qunftdNtuEtzzefQ61u49e23qNN0x1V48/7U9Nquqem/Pl/SzlJeAAAAAAAAAAAAAAeN5LWBTtINJ3Uk6eGPKOx1FtfKHBc+7no4NLt81/ozdRq9/lp9f6VYvM8AAAAAABYcB0llZNQvm5U9ie1w+65d3AqZ9LFu9eV3Bq5p8t+8fwuVS9p06SlUqQUWs03JJNPhxM2KWmdohpTkrEbzKKvNK6FD9FyqP4Vku95eGZYppMlueyvfWY68d1fv9Kq90sqGVOPw633v6JFvHpKV57qeTWZLcdmlgtg8WxNRnm17VSTb9lbc3xeztJM2SMdN4/RHhxzlvtP6ukpZLUYzbegAKzpzdejsoU4/vlm/ljlq73HuLuipvabeijrr7Vivr/0paeT1GkzF20Z0g/FpUr1/mftl7/8Aq8zM1Om6fmrx/DU02p6/ltz/ACshTXQAAAAAAAAAAAAKhphjWcnb2r1f8xrf8H37uJoaTB+O36f2ztZn/wCOv6/0qZfZwAAAAAAAAAZAAPujSlXqqNFNybySW9nkzERvLqtZtO0Oi4DhSwqz6O2ctc5cXwXJffiY+fNOS2/l5NnBhjFXbz80mQpwABRdN6nTxeK3RprvcpN/Q1NFH+Pf3ZWun/JEeyvFtSNj1B6uGj2k3SSpYm9eyNR7+U+D59/PPz6Xb5qfRo6fV7/Lf6/2tZQaAAAAAAAAAAAaGN3/APDcNlNe1siuM3s+/YS4cfxLxCLPk+HSbOaSk5Sbk829bfFvaza4YfLwPAAAAAAAAAAAz2lrK7q9Ggutt5JLjJvYjm94rG8u6Um87QtmFfhMCp51a0J1X7Uo+tl8MVHPJeZn5fjZp2iu0NHF8HDG82iZe3emVOGq0pyk+Mmor6vyFNFafFJfXVjwxu1sMurjSG7yqz6FGPtqGcc/hz25vfr2dh3kpjwV7RvPujxXy57d52jz2/hafwdP/pw/pj9ij129Wh0V9Gc5dKBpksscefux8jW0n3bI1n3v6IMsqgAAncD0jnh2ULjOdLxj8ue1cn4FXNpov3jtK3g1Vsfa3eF3s7yF7Q6drJSjy3Pg1ufJmZelqTtaGpS9bxvWWc5dgAAAAAAAFM06uulcwpLZFdJ9b1LuSfeaOip2mzM11+8VVcvKAAAAAAAAAAAAAADdwrDZ4pddChs/dLdFcXz4LeR5csY67ylxYrZLbQ6NYWcLC1VO3WUV3t72+Zj3vN7dUtrHSKV6YbBw7AKTp1R6OIwnulDLtjJ5/wByNPRW+SY92Xrq7XifZWi4ogAABns7ydjW6VrJxfLeuDWxo5vSt42tDul7UnesrfhWlkK+UcQXQl7y9l/WPlzM/Lo7R3p3aWLW1t2v2/hY4TVSCcGmnsa15rkUpjblcid+H0HoAAAAAHONJ6npcdq8mkuyKXnmbGmjbFDF1U75ZRZOrgAAAAAAAAAAAASGD4RUxWtlR1RXtTexfd8iLLmrjjvz6JsOC2We3Hq6Dh1hDDrZQtlkt73yfF8WZGTJa872bGPHXHXaraOEgAAgdMrP8RhXThtpvpf9r1S+j7C1pL9OTb1VNZTqx7+ihGqyAAAAAANuwxKrh8s7SbS3x2p9aertI8mKl/FCXHlvj8MrNYaYxlqxCDi/ejrXanrXiUsmin8Er2PXRPjhYbO/pXsc7WpGXJPWutbUVL47U8ULlMlL+GWycOwAAA5njyyxqrn77NrB93X8mHqPvbfm0CVCAAAAAAAAAAAD7pJSqpS2NrPqzPJ4dV5h1ShQjb0VGhFRitiRhWtNp3lv1rFY2hkPHoAAAfNSCqQams0001xT2nsTtO8PJjeNpczxjD3hl/KnLZti+MHsf060bWLJGSvUw82Kcd5q0iREAAAAAAA9Tyea28Q9SVrj9xa+xVbXCXreL1+JDbT47eSempy180tb6Zzj/M0ovnGTj4PPzK9tDHlKxXXz+KEhR0woT/UjOPYmvB/QhnRZI42TRrsc87tynpLaz2VcuuM15o4nS5Y8kkarFPn/ACpmkVSFbGJztpKUZdFpr5Un4pmjp4mMcRLM1MxOSZrKNJkAAAAAAAAAAAAMlus7iPzR80eW4l1XxQ6uYL6AAAAAHikpNqLWa28nlnr7Ghsbo3H8JWK2mS1VI64S58Hyf2J8GacdvbzQZ8MZa7efk53Xoyt6zhXTUk8mnuZr1tFo3hjWrNZ2ljPXIAAAAAAAAAAAAAAAAAAAAAAAAANnDo9PEaS41ILvmjjJO1J/KUmON7x+cOpGG3gAAAAULSWtOy0jnO3k4tqDzTy1dFLXxWo1dPWt8MRMMnU2tTNM1nbhls9MKtJZXUIz5+y+3LNeCOb6Kk+GdnVNdePFG/7GLYvbYvS/PhUhUWyaUX2P1lmhiw5cU9piY9DLmxZY7xMT6q69TLik8DwAAAAAAAAAAAAAAAAAAAAAAAAJPRun6XHaS+Jv+mLl9CHUTtilPpo3y1dIMZtgAAAApmndv0bunUWyUXF9cXmv7n3GjorfLNWZrq/NFlXLygAAAAAAAAAAAAAAAAAAAAAAAAAAAAsWhFH0mKyk9kYPvk0l4KRU1ttqRHuu6Gu+SZ9IXky2qAAAACL0ksP4hhUowWc4+tHrW7tWa7SfT5Oi8T5INTj+JjmI5c4NhiAAAAAAAAAAAAAAAAAAAAAAAAAAAALtoNb+jsJ1H++WS+WK+7kZuttveI9Gpoa7Um3qspSXgAAAAAKFpXhP4G89JRX5c3n8s9rXU9q7eBq6XN116Z5hk6vD0W6o4lAlpTAAAAAAAAAAAAAAAAAAAAAAAAAAA6hhNr+Cw2nT3xis/meuXi2YmW/XebN7FTopFW2RpAAAAAAMV1bxu7dwuFnGSya/3vOq2ms7w5tWLRtLnuOYLPCq2v1qbfqz+kuD8/LWw54yR7sfPgtin29UWTq4AAAAAAAAAAAAAAAAAAAAAAAASmjVn+NxiCfsx9eXVHZ/7dEg1N+jHKxpsfXkj27ujmO2gAAAAAAAD4q01WpuNVJxepprNNHsTMTvDyYiY2lVMW0R1uWFv/xyf9rfk+8v4tZ5X+rPy6Lzx/RWLm2naVOjcwcXzWWfVx7C7W9bRvWVC1LVna0bMJ05AAAAAAAAAAAAAAAAAAAAAALzoXY/h8PdSa9ao9XyLZ3vN9xl6zJ1X6Y8mtosfTTqnzWIqLgAAAAAAABEaSX9XDbWNS0UWk8pKSb1PY9TWWvV2osafHTJbpsr6nJfHXqqgVplVy9anDvkWvsVfWVT7fb0hgudK61xBxcKWT3OLl5vLwOq6Okd95cW1t7dtoQdWp6Wo3JJZ7oxUV2JLItRG0bKkzvO74PXgAAAAAAAAAAAAAAAAAAAG3hVi8Rv4047G/WfCK2v/e9ojy5Ix1myXFjnJeKunU4KnTUaaySSSXBLYjFmd53luRG0bQ+jx6AAAAAAAAYby2jeWsqdb2ZJp/dczqlpraLQ5vWLVmsuY3trKyupU6/tReXWtzXJrWbdLxesWhhXpNLTWWA6cAAAAAAAAAAAAAAAAAAAAAAF80Qwv8HZekrL16mT6obl27e7gZery9dumOIa+kw9FeqeZT5UWwAAAAAAAAAAhNJsF/idDpUP1YrV8Ufdf0/+lnTZ/hztPCrqdP8AEjeOYUCUXCTU001qae5rczWid2RMbdpeB4AAAAAAAAAAAAAAAAAAABN6L4T/ABG86VZflQev4pbVH6vl1lbU5vh12jmVrS4fiW3niHQDJbAAAAAAAAAAAAAELj2j8MTXTpZRq+9ulyl9/Ms4NROPtPeFXPpoyd47So19ZVLCt0buLi93B8095p0yVvG9ZZV8dqTtaGuduAAAAAAAAAAAAAAAAAA2sNsZYjdqnQ2va90Y72zjJkileqUmPHOS3TDpNhZxsLSNOgtS8Xvb5sxr3m9uqW3jpFK9MNg4dgAAAAAAAAAAAAAMdxQjc0ujcRUovc0me1tNZ3h5asWjaYV+90PpVXnaSlB8H6y8dfiW6a20eKN1O+hpPhnb90RW0Rr03+W4SXKTT8V9SxGsxzzurW0WSONkNeWsrOu4XGSktqUovLryep8izS8XjeFa9JpO0sB04AAAAAAAAAAAAAy21vK7rqFus5PYvvwRza0VjeXVazadodEwPCY4Ta9GOub1zlxfBckZGbNOS2/k2sGGMVdvPzSRCmAAAAAAAAAAAAAAAAGG7u4WdHpXUlGPF+S4vkjqtLWnasOb3rSN7Sp+M6VSuE4YdnCPv/ufV7q8eo0MOkive/dm5tZNu1O0eqtF1RAAAAAAAAAAAAAzWlrO8uFC2jnJ7vq+C5nN7xSN5d0pN52q6DgWDRwmh71R+1L6R4LzMnPnnJPs2MGCMUe6UIE4AAAAAAAAAAAAAABoXuM0LL9epHP3VrfctnaS0wXvxCK+fHTmVdxDTGU1lh8Oj8U9b7EtS7Wy5j0UfjlSya6eKQrVzczu6vSuZOUuLflwXJFyta1jasKNr2tO9p3YjpyAAAAAAAAAAAABvYVhVTFK2VuvVXtTeyP3fIiy5q447psWG2Sdo+q/4ThVPC6HRoLW/ak9sn9uRlZctsk7y18WGuONobxElAAAAAAAAAACGxS+ubDOVOlGrT4x6SaXNa+9eBYxY8V+0ztKtlyZad4jeEP/AMaSy/Rj/W/8pZ+wx/t+yt9vn/X92OemdR/p0oLrcn9j2NDXzl5Ovt5RDVraV3NT2HGPyw/zZkkaTHHujnWZZ9IRtziVa6/mKs2uHSeXctRNXFSvEILZb25mWqdowAAAAAAAAAAAAAHsIuckoJtvYks23yEzty9iN+0LPg+icquUsT9WPuJ638zXs9S19RRzayI7U+q9h0Uz3v8ARb6FGNvSUaEVGK2JIz7Wm07y0q1isbQyHj0AAAAAAAAAAAACIxTR6jiLba6E/ejvfxLY/PmWMWpvTtzCvl01MnfiVUxHRqvZa4L0keMdvbHb3Zl/Hqsd+ezPyaTJTjvH/vJDPU9ZYVQAAAAAAAAAAAAAH1Tg6s+jSTcnsSTbfUkeTMRG8vYiZnaE/huidW413j9HHhtk+zYu3uKuTWUr2r3XMeivbvbstmG4RSw2P+Gj62+T1yfbu6lqKGTNfJ4paGPDTH4YbxElAAAAAAAAAAAAAAAAADTvsLo3/wDNU03x2PvWskplvTwyjvhpfxQgbzQ2MtdlUa5SWfissvEtU1s/ihTvoY/DKGudGbm32QU1xhJPweT8CzXVYreeytbSZa+W6Mr287f+YhKPzRa8yeLVtxKC1bV5jZizPXIAAAAGeQGzQsKtx+hSnLmovLv2HFslK8zCSuK9uIlKWuilxW/VUYL4pZvujmQW1eOOO6eujyTz2TNnofSp67ucpvgvVXhr8StfW2nwxstU0NI8U7/snrSzp2cMrWEYrktvW95Vte1vFK1SlaRtWNmc5dgAAAAAAAAAAAAAAAAAAAAAAABqXNhSqxbq0oN8XCL80SVyXjiZR2x0nmI+iqYpa06cn6OEV1RSL2K9p5lRy0rHEQgakUpakWolSmO7NaU1KXrJPsObzLukQtGE2FKo16SlB9cIv6FLLkvHEyv4sVJ5iPosFG1p0P0YRj1RS8ipN7TzK3FKxxDMcugAAAAAAAAAAAAAAAAAAAAH/9k="/>
          <p:cNvSpPr>
            <a:spLocks noChangeAspect="1" noChangeArrowheads="1"/>
          </p:cNvSpPr>
          <p:nvPr/>
        </p:nvSpPr>
        <p:spPr bwMode="auto">
          <a:xfrm>
            <a:off x="155575" y="-2091929"/>
            <a:ext cx="7153275" cy="43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data:image/jpeg;base64,/9j/4AAQSkZJRgABAQAAAQABAAD/2wCEAAkGBxMHBhUSBxIWFhIWFxYYFhUYFBQaHhcTFxQXFxgXFiAYHCgiGRsmGxYUITEhJSotLy4uHB8zODMsNygtLiwBCgoKDg0OGxAQGywlICYtLDQsLDIsLCwxLC8sLCwsLCwsLCwsLCwsNCwsLCwsLCwsLCwsLCwsMDQsLCwsLCwsLP/AABEIAMoA+QMBEQACEQEDEQH/xAAbAAEAAgMBAQAAAAAAAAAAAAAABQYDBAcBAv/EAEEQAAIBAgIGBggEBAQHAAAAAAABAgMEBREGITFBUWEScYGRobETIjJSYnLB0RQjM0IVNJKyJNLi8BZDU4KDouH/xAAaAQEAAwEBAQAAAAAAAAAAAAAAAwQFAgEG/8QAMBEBAAIBAwIEAwgCAwAAAAAAAAECAwQRMRIhMkFRYRMikRQzQnGBobHRI1JDwfD/2gAMAwEAAhEDEQA/AO4gAAAAAAAAAAAAAAAAAAAAisVx+jhrym+lP3I62vm3LzJ8Wnvk7xwr5dTTH2nn0Vi90sr13/h8qa5LN9rf0SL1NHSOe6jfW5LcdkRWvqtd/nVZvrnL7k8Y6RxEK85LzzMsGes7cM1K8qUf0ak49U5LyZzNKzzEOoyWjiZSlnpTcW7/ADWqi4SWvsa+uZBfSY7cdlimsyV57rNheklG/ajP8ub/AGy2N/C9j8GUsulvTvzC9i1VL9uJTRWWQAAA0sRxWlhsM7qaT3RWuT6l9dhJjxXyeGEWTNTHHzSzWNw7q0jOUej0lmk3ryezPnlkzm9em0w6pbqrFmc5dgGG9uVZ2kqlXZFN9fLrew6pWbWisOb3ilZtKvaNaRO7qunftdNtuEtzzefQ61u49e23qNN0x1V48/7U9Nquqem/Pl/SzlJeAAAAAAAAAAAAAAeN5LWBTtINJ3Uk6eGPKOx1FtfKHBc+7no4NLt81/ozdRq9/lp9f6VYvM8AAAAAABYcB0llZNQvm5U9ie1w+65d3AqZ9LFu9eV3Bq5p8t+8fwuVS9p06SlUqQUWs03JJNPhxM2KWmdohpTkrEbzKKvNK6FD9FyqP4Vku95eGZYppMlueyvfWY68d1fv9Kq90sqGVOPw633v6JFvHpKV57qeTWZLcdmlgtg8WxNRnm17VSTb9lbc3xeztJM2SMdN4/RHhxzlvtP6ukpZLUYzbegAKzpzdejsoU4/vlm/ljlq73HuLuipvabeijrr7Vivr/0paeT1GkzF20Z0g/FpUr1/mftl7/8Aq8zM1Om6fmrx/DU02p6/ltz/ACshTXQAAAAAAAAAAAAKhphjWcnb2r1f8xrf8H37uJoaTB+O36f2ztZn/wCOv6/0qZfZwAAAAAAAAAZAAPujSlXqqNFNybySW9nkzERvLqtZtO0Oi4DhSwqz6O2ctc5cXwXJffiY+fNOS2/l5NnBhjFXbz80mQpwABRdN6nTxeK3RprvcpN/Q1NFH+Pf3ZWun/JEeyvFtSNj1B6uGj2k3SSpYm9eyNR7+U+D59/PPz6Xb5qfRo6fV7/Lf6/2tZQaAAAAAAAAAAAaGN3/APDcNlNe1siuM3s+/YS4cfxLxCLPk+HSbOaSk5Sbk829bfFvaza4YfLwPAAAAAAAAAAAz2lrK7q9Ggutt5JLjJvYjm94rG8u6Um87QtmFfhMCp51a0J1X7Uo+tl8MVHPJeZn5fjZp2iu0NHF8HDG82iZe3emVOGq0pyk+Mmor6vyFNFafFJfXVjwxu1sMurjSG7yqz6FGPtqGcc/hz25vfr2dh3kpjwV7RvPujxXy57d52jz2/hafwdP/pw/pj9ij129Wh0V9Gc5dKBpksscefux8jW0n3bI1n3v6IMsqgAAncD0jnh2ULjOdLxj8ue1cn4FXNpov3jtK3g1Vsfa3eF3s7yF7Q6drJSjy3Pg1ufJmZelqTtaGpS9bxvWWc5dgAAAAAAAFM06uulcwpLZFdJ9b1LuSfeaOip2mzM11+8VVcvKAAAAAAAAAAAAAADdwrDZ4pddChs/dLdFcXz4LeR5csY67ylxYrZLbQ6NYWcLC1VO3WUV3t72+Zj3vN7dUtrHSKV6YbBw7AKTp1R6OIwnulDLtjJ5/wByNPRW+SY92Xrq7XifZWi4ogAABns7ydjW6VrJxfLeuDWxo5vSt42tDul7UnesrfhWlkK+UcQXQl7y9l/WPlzM/Lo7R3p3aWLW1t2v2/hY4TVSCcGmnsa15rkUpjblcid+H0HoAAAAAHONJ6npcdq8mkuyKXnmbGmjbFDF1U75ZRZOrgAAAAAAAAAAAASGD4RUxWtlR1RXtTexfd8iLLmrjjvz6JsOC2We3Hq6Dh1hDDrZQtlkt73yfF8WZGTJa872bGPHXHXaraOEgAAgdMrP8RhXThtpvpf9r1S+j7C1pL9OTb1VNZTqx7+ihGqyAAAAAANuwxKrh8s7SbS3x2p9aertI8mKl/FCXHlvj8MrNYaYxlqxCDi/ejrXanrXiUsmin8Er2PXRPjhYbO/pXsc7WpGXJPWutbUVL47U8ULlMlL+GWycOwAAA5njyyxqrn77NrB93X8mHqPvbfm0CVCAAAAAAAAAAAD7pJSqpS2NrPqzPJ4dV5h1ShQjb0VGhFRitiRhWtNp3lv1rFY2hkPHoAAAfNSCqQams0001xT2nsTtO8PJjeNpczxjD3hl/KnLZti+MHsf060bWLJGSvUw82Kcd5q0iREAAAAAAA9Tyea28Q9SVrj9xa+xVbXCXreL1+JDbT47eSempy180tb6Zzj/M0ovnGTj4PPzK9tDHlKxXXz+KEhR0woT/UjOPYmvB/QhnRZI42TRrsc87tynpLaz2VcuuM15o4nS5Y8kkarFPn/ACpmkVSFbGJztpKUZdFpr5Un4pmjp4mMcRLM1MxOSZrKNJkAAAAAAAAAAAAMlus7iPzR80eW4l1XxQ6uYL6AAAAAHikpNqLWa28nlnr7Ghsbo3H8JWK2mS1VI64S58Hyf2J8GacdvbzQZ8MZa7efk53Xoyt6zhXTUk8mnuZr1tFo3hjWrNZ2ljPXIAAAAAAAAAAAAAAAAAAAAAAAAANnDo9PEaS41ILvmjjJO1J/KUmON7x+cOpGG3gAAAAULSWtOy0jnO3k4tqDzTy1dFLXxWo1dPWt8MRMMnU2tTNM1nbhls9MKtJZXUIz5+y+3LNeCOb6Kk+GdnVNdePFG/7GLYvbYvS/PhUhUWyaUX2P1lmhiw5cU9piY9DLmxZY7xMT6q69TLik8DwAAAAAAAAAAAAAAAAAAAAAAAAJPRun6XHaS+Jv+mLl9CHUTtilPpo3y1dIMZtgAAAApmndv0bunUWyUXF9cXmv7n3GjorfLNWZrq/NFlXLygAAAAAAAAAAAAAAAAAAAAAAAAAAAAsWhFH0mKyk9kYPvk0l4KRU1ttqRHuu6Gu+SZ9IXky2qAAAACL0ksP4hhUowWc4+tHrW7tWa7SfT5Oi8T5INTj+JjmI5c4NhiAAAAAAAAAAAAAAAAAAAAAAAAAAAALtoNb+jsJ1H++WS+WK+7kZuttveI9Gpoa7Um3qspSXgAAAAAKFpXhP4G89JRX5c3n8s9rXU9q7eBq6XN116Z5hk6vD0W6o4lAlpTAAAAAAAAAAAAAAAAAAAAAAAAAAA6hhNr+Cw2nT3xis/meuXi2YmW/XebN7FTopFW2RpAAAAAAMV1bxu7dwuFnGSya/3vOq2ms7w5tWLRtLnuOYLPCq2v1qbfqz+kuD8/LWw54yR7sfPgtin29UWTq4AAAAAAAAAAAAAAAAAAAAAAAASmjVn+NxiCfsx9eXVHZ/7dEg1N+jHKxpsfXkj27ujmO2gAAAAAAAD4q01WpuNVJxepprNNHsTMTvDyYiY2lVMW0R1uWFv/xyf9rfk+8v4tZ5X+rPy6Lzx/RWLm2naVOjcwcXzWWfVx7C7W9bRvWVC1LVna0bMJ05AAAAAAAAAAAAAAAAAAAAAALzoXY/h8PdSa9ao9XyLZ3vN9xl6zJ1X6Y8mtosfTTqnzWIqLgAAAAAAABEaSX9XDbWNS0UWk8pKSb1PY9TWWvV2osafHTJbpsr6nJfHXqqgVplVy9anDvkWvsVfWVT7fb0hgudK61xBxcKWT3OLl5vLwOq6Okd95cW1t7dtoQdWp6Wo3JJZ7oxUV2JLItRG0bKkzvO74PXgAAAAAAAAAAAAAAAAAAAG3hVi8Rv4047G/WfCK2v/e9ojy5Ix1myXFjnJeKunU4KnTUaaySSSXBLYjFmd53luRG0bQ+jx6AAAAAAAAYby2jeWsqdb2ZJp/dczqlpraLQ5vWLVmsuY3trKyupU6/tReXWtzXJrWbdLxesWhhXpNLTWWA6cAAAAAAAAAAAAAAAAAAAAAAF80Qwv8HZekrL16mT6obl27e7gZery9dumOIa+kw9FeqeZT5UWwAAAAAAAAAAhNJsF/idDpUP1YrV8Ufdf0/+lnTZ/hztPCrqdP8AEjeOYUCUXCTU001qae5rczWid2RMbdpeB4AAAAAAAAAAAAAAAAAAABN6L4T/ABG86VZflQev4pbVH6vl1lbU5vh12jmVrS4fiW3niHQDJbAAAAAAAAAAAAAELj2j8MTXTpZRq+9ulyl9/Ms4NROPtPeFXPpoyd47So19ZVLCt0buLi93B8095p0yVvG9ZZV8dqTtaGuduAAAAAAAAAAAAAAAAAA2sNsZYjdqnQ2va90Y72zjJkileqUmPHOS3TDpNhZxsLSNOgtS8Xvb5sxr3m9uqW3jpFK9MNg4dgAAAAAAAAAAAAAMdxQjc0ujcRUovc0me1tNZ3h5asWjaYV+90PpVXnaSlB8H6y8dfiW6a20eKN1O+hpPhnb90RW0Rr03+W4SXKTT8V9SxGsxzzurW0WSONkNeWsrOu4XGSktqUovLryep8izS8XjeFa9JpO0sB04AAAAAAAAAAAAAy21vK7rqFus5PYvvwRza0VjeXVazadodEwPCY4Ta9GOub1zlxfBckZGbNOS2/k2sGGMVdvPzSRCmAAAAAAAAAAAAAAAAGG7u4WdHpXUlGPF+S4vkjqtLWnasOb3rSN7Sp+M6VSuE4YdnCPv/ufV7q8eo0MOkive/dm5tZNu1O0eqtF1RAAAAAAAAAAAAAzWlrO8uFC2jnJ7vq+C5nN7xSN5d0pN52q6DgWDRwmh71R+1L6R4LzMnPnnJPs2MGCMUe6UIE4AAAAAAAAAAAAAABoXuM0LL9epHP3VrfctnaS0wXvxCK+fHTmVdxDTGU1lh8Oj8U9b7EtS7Wy5j0UfjlSya6eKQrVzczu6vSuZOUuLflwXJFyta1jasKNr2tO9p3YjpyAAAAAAAAAAAABvYVhVTFK2VuvVXtTeyP3fIiy5q447psWG2Sdo+q/4ThVPC6HRoLW/ak9sn9uRlZctsk7y18WGuONobxElAAAAAAAAAACGxS+ubDOVOlGrT4x6SaXNa+9eBYxY8V+0ztKtlyZad4jeEP/AMaSy/Rj/W/8pZ+wx/t+yt9vn/X92OemdR/p0oLrcn9j2NDXzl5Ovt5RDVraV3NT2HGPyw/zZkkaTHHujnWZZ9IRtziVa6/mKs2uHSeXctRNXFSvEILZb25mWqdowAAAAAAAAAAAAAHsIuckoJtvYks23yEzty9iN+0LPg+icquUsT9WPuJ638zXs9S19RRzayI7U+q9h0Uz3v8ARb6FGNvSUaEVGK2JIz7Wm07y0q1isbQyHj0AAAAAAAAAAAACIxTR6jiLba6E/ejvfxLY/PmWMWpvTtzCvl01MnfiVUxHRqvZa4L0keMdvbHb3Zl/Hqsd+ezPyaTJTjvH/vJDPU9ZYVQAAAAAAAAAAAAAH1Tg6s+jSTcnsSTbfUkeTMRG8vYiZnaE/huidW413j9HHhtk+zYu3uKuTWUr2r3XMeivbvbstmG4RSw2P+Gj62+T1yfbu6lqKGTNfJ4paGPDTH4YbxElAAAAAAAAAAAAAAAAADTvsLo3/wDNU03x2PvWskplvTwyjvhpfxQgbzQ2MtdlUa5SWfissvEtU1s/ihTvoY/DKGudGbm32QU1xhJPweT8CzXVYreeytbSZa+W6Mr287f+YhKPzRa8yeLVtxKC1bV5jZizPXIAAAAGeQGzQsKtx+hSnLmovLv2HFslK8zCSuK9uIlKWuilxW/VUYL4pZvujmQW1eOOO6eujyTz2TNnofSp67ucpvgvVXhr8StfW2nwxstU0NI8U7/snrSzp2cMrWEYrktvW95Vte1vFK1SlaRtWNmc5dgAAAAAAAAAAAAAAAAAAAAAAABqXNhSqxbq0oN8XCL80SVyXjiZR2x0nmI+iqYpa06cn6OEV1RSL2K9p5lRy0rHEQgakUpakWolSmO7NaU1KXrJPsObzLukQtGE2FKo16SlB9cIv6FLLkvHEyv4sVJ5iPosFG1p0P0YRj1RS8ipN7TzK3FKxxDMcugAAAAAAAAAAAAAAAAAAAAH/9k="/>
          <p:cNvSpPr>
            <a:spLocks noChangeAspect="1" noChangeArrowheads="1"/>
          </p:cNvSpPr>
          <p:nvPr/>
        </p:nvSpPr>
        <p:spPr bwMode="auto">
          <a:xfrm>
            <a:off x="307975" y="-1977629"/>
            <a:ext cx="7153275" cy="43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https://g.twimg.com/Twitter_logo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6" y="3831782"/>
            <a:ext cx="295201" cy="1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004048" y="1851670"/>
            <a:ext cx="3816424" cy="2256620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 smtClean="0">
                <a:solidFill>
                  <a:schemeClr val="tx1"/>
                </a:solidFill>
              </a:rPr>
              <a:t>Alice Granville</a:t>
            </a:r>
          </a:p>
          <a:p>
            <a:pPr algn="l"/>
            <a:r>
              <a:rPr lang="en-GB" sz="1800" dirty="0" smtClean="0">
                <a:solidFill>
                  <a:schemeClr val="tx1"/>
                </a:solidFill>
              </a:rPr>
              <a:t>Research &amp; Innovation Lead</a:t>
            </a:r>
          </a:p>
          <a:p>
            <a:pPr algn="l"/>
            <a:endParaRPr lang="en-GB" sz="1800" dirty="0" smtClean="0">
              <a:solidFill>
                <a:schemeClr val="tx1"/>
              </a:solidFill>
            </a:endParaRPr>
          </a:p>
          <a:p>
            <a:pPr algn="l"/>
            <a:r>
              <a:rPr lang="en-GB" sz="1800" dirty="0">
                <a:solidFill>
                  <a:schemeClr val="tx1"/>
                </a:solidFill>
                <a:hlinkClick r:id="rId4"/>
              </a:rPr>
              <a:t>a</a:t>
            </a:r>
            <a:r>
              <a:rPr lang="en-GB" sz="1800" dirty="0" smtClean="0">
                <a:solidFill>
                  <a:schemeClr val="tx1"/>
                </a:solidFill>
                <a:hlinkClick r:id="rId4"/>
              </a:rPr>
              <a:t>lice.granville@viridianhousing.org.uk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l"/>
            <a:endParaRPr lang="en-GB" sz="2400" dirty="0" smtClean="0">
              <a:solidFill>
                <a:schemeClr val="tx1"/>
              </a:solidFill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      </a:t>
            </a:r>
            <a:r>
              <a:rPr lang="en-GB" sz="1800" dirty="0" smtClean="0">
                <a:solidFill>
                  <a:schemeClr val="tx1"/>
                </a:solidFill>
              </a:rPr>
              <a:t>@</a:t>
            </a:r>
            <a:r>
              <a:rPr lang="en-GB" sz="1800" dirty="0" err="1" smtClean="0">
                <a:solidFill>
                  <a:schemeClr val="tx1"/>
                </a:solidFill>
              </a:rPr>
              <a:t>alice_granville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pic>
        <p:nvPicPr>
          <p:cNvPr id="14" name="Picture 6" descr="https://g.twimg.com/Twitter_logo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31782"/>
            <a:ext cx="295201" cy="1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27232" y="129884"/>
            <a:ext cx="8097860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A dedicated resource…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67543" y="2466747"/>
            <a:ext cx="1815609" cy="89709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Research </a:t>
            </a:r>
            <a:r>
              <a:rPr lang="en-GB" sz="1400" b="1" dirty="0">
                <a:solidFill>
                  <a:schemeClr val="bg1"/>
                </a:solidFill>
              </a:rPr>
              <a:t>&amp; Innovation Lead </a:t>
            </a:r>
            <a:endParaRPr lang="en-GB" sz="14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(Quant Specialist)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2581052" y="2472514"/>
            <a:ext cx="1815609" cy="89132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Research &amp; Innovation Lead</a:t>
            </a:r>
          </a:p>
          <a:p>
            <a:endParaRPr lang="en-GB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731153" y="2466747"/>
            <a:ext cx="1815609" cy="89132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Research &amp; Innovation Lead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635896" y="1197831"/>
            <a:ext cx="1844499" cy="88605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Research &amp; Innovation Manager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4552955"/>
            <a:ext cx="9144000" cy="59054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28" name="Picture 27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6876256" y="2466747"/>
            <a:ext cx="1815609" cy="89132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Research &amp; Innovation Lead</a:t>
            </a:r>
          </a:p>
        </p:txBody>
      </p:sp>
    </p:spTree>
    <p:extLst>
      <p:ext uri="{BB962C8B-B14F-4D97-AF65-F5344CB8AC3E}">
        <p14:creationId xmlns:p14="http://schemas.microsoft.com/office/powerpoint/2010/main" val="38023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05526" y="141480"/>
            <a:ext cx="8010890" cy="324036"/>
          </a:xfrm>
          <a:prstGeom prst="rect">
            <a:avLst/>
          </a:prstGeom>
          <a:noFill/>
          <a:ln w="25400"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With a clear remit…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92495" y="789552"/>
            <a:ext cx="8297716" cy="52303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sz="1600" b="1" dirty="0"/>
              <a:t>User Involvement</a:t>
            </a:r>
            <a:r>
              <a:rPr lang="en-GB" sz="1600" dirty="0"/>
              <a:t> – Involving customers to develop and inform our </a:t>
            </a:r>
            <a:r>
              <a:rPr lang="en-GB" sz="1600" dirty="0" smtClean="0"/>
              <a:t>approach</a:t>
            </a:r>
            <a:endParaRPr lang="en-GB" sz="1600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492494" y="3884915"/>
            <a:ext cx="8309424" cy="52303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r>
              <a:rPr lang="en-GB" sz="1600" b="1" dirty="0"/>
              <a:t>Skills </a:t>
            </a:r>
            <a:r>
              <a:rPr lang="en-GB" sz="1600" dirty="0"/>
              <a:t>– Supporting others to adopt &amp; use innovative </a:t>
            </a:r>
            <a:r>
              <a:rPr lang="en-GB" sz="1600" dirty="0" smtClean="0"/>
              <a:t>approaches</a:t>
            </a:r>
            <a:endParaRPr lang="en-GB" sz="1600" dirty="0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92494" y="1753205"/>
            <a:ext cx="2501726" cy="156322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ct val="20000"/>
              </a:spcBef>
            </a:pPr>
            <a:r>
              <a:rPr lang="en-GB" sz="1600" b="1" dirty="0" smtClean="0">
                <a:solidFill>
                  <a:schemeClr val="tx1"/>
                </a:solidFill>
              </a:rPr>
              <a:t>Customer Insight</a:t>
            </a:r>
            <a:endParaRPr lang="en-GB" sz="1600" b="1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Embedding </a:t>
            </a:r>
            <a:r>
              <a:rPr lang="en-GB" sz="1600" dirty="0">
                <a:solidFill>
                  <a:schemeClr val="tx1"/>
                </a:solidFill>
              </a:rPr>
              <a:t>data driven approaches &amp; the use of evidence &amp; </a:t>
            </a:r>
            <a:r>
              <a:rPr lang="en-GB" sz="1600" dirty="0" smtClean="0">
                <a:solidFill>
                  <a:schemeClr val="tx1"/>
                </a:solidFill>
              </a:rPr>
              <a:t>insight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3393143" y="1765985"/>
            <a:ext cx="2501726" cy="153917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1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Digital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Supporting </a:t>
            </a:r>
            <a:r>
              <a:rPr lang="en-GB" dirty="0">
                <a:solidFill>
                  <a:schemeClr val="tx1"/>
                </a:solidFill>
              </a:rPr>
              <a:t>channel shift, digital service delivery &amp; </a:t>
            </a:r>
            <a:r>
              <a:rPr lang="en-GB" dirty="0" smtClean="0">
                <a:solidFill>
                  <a:schemeClr val="tx1"/>
                </a:solidFill>
              </a:rPr>
              <a:t>transformation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6288484" y="1753205"/>
            <a:ext cx="2501726" cy="153917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1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>
              <a:spcBef>
                <a:spcPct val="20000"/>
              </a:spcBef>
            </a:pPr>
            <a:r>
              <a:rPr lang="en-GB" sz="1600" b="1" dirty="0">
                <a:solidFill>
                  <a:schemeClr val="tx1"/>
                </a:solidFill>
              </a:rPr>
              <a:t>Service Improvement</a:t>
            </a:r>
          </a:p>
          <a:p>
            <a:pPr marL="0" lvl="1">
              <a:spcBef>
                <a:spcPct val="200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Improving </a:t>
            </a:r>
            <a:r>
              <a:rPr lang="en-GB" sz="1600" dirty="0">
                <a:solidFill>
                  <a:schemeClr val="tx1"/>
                </a:solidFill>
              </a:rPr>
              <a:t>existing services &amp; developing new </a:t>
            </a:r>
            <a:r>
              <a:rPr lang="en-GB" sz="1600" dirty="0" smtClean="0">
                <a:solidFill>
                  <a:schemeClr val="tx1"/>
                </a:solidFill>
              </a:rPr>
              <a:t>ones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4544879" y="1487224"/>
            <a:ext cx="198254" cy="10801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ight Arrow 14"/>
          <p:cNvSpPr/>
          <p:nvPr/>
        </p:nvSpPr>
        <p:spPr>
          <a:xfrm rot="5400000">
            <a:off x="1612167" y="1487224"/>
            <a:ext cx="198254" cy="10801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ight Arrow 15"/>
          <p:cNvSpPr/>
          <p:nvPr/>
        </p:nvSpPr>
        <p:spPr>
          <a:xfrm rot="5400000">
            <a:off x="7440220" y="1487224"/>
            <a:ext cx="198254" cy="10801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ight Arrow 16"/>
          <p:cNvSpPr/>
          <p:nvPr/>
        </p:nvSpPr>
        <p:spPr>
          <a:xfrm rot="16200000">
            <a:off x="1644230" y="3589436"/>
            <a:ext cx="198254" cy="10801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ight Arrow 17"/>
          <p:cNvSpPr/>
          <p:nvPr/>
        </p:nvSpPr>
        <p:spPr>
          <a:xfrm rot="16200000">
            <a:off x="7440220" y="3586786"/>
            <a:ext cx="198254" cy="10801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ight Arrow 18"/>
          <p:cNvSpPr/>
          <p:nvPr/>
        </p:nvSpPr>
        <p:spPr>
          <a:xfrm rot="16200000">
            <a:off x="4544879" y="3592985"/>
            <a:ext cx="198254" cy="10801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29" name="Picture 28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52955"/>
            <a:ext cx="9144000" cy="59054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6" name="Picture 5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627534"/>
            <a:ext cx="5832648" cy="3754591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27232" y="129884"/>
            <a:ext cx="8097860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And clear way of working…</a:t>
            </a:r>
            <a:endParaRPr lang="en-GB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05526" y="87474"/>
            <a:ext cx="6588732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68579" tIns="34289" rIns="68579" bIns="34289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prstClr val="black"/>
                </a:solidFill>
              </a:rPr>
              <a:t>Creativity</a:t>
            </a:r>
            <a:endParaRPr lang="en-GB" sz="1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52952"/>
            <a:ext cx="9144000" cy="59054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6" name="Picture 5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6" y="4684137"/>
            <a:ext cx="981075" cy="328176"/>
          </a:xfrm>
          <a:prstGeom prst="rect">
            <a:avLst/>
          </a:prstGeom>
        </p:spPr>
      </p:pic>
      <p:pic>
        <p:nvPicPr>
          <p:cNvPr id="3074" name="Picture 2" descr="Image result for creativ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55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987574"/>
            <a:ext cx="3456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cs typeface="Eurostile"/>
              </a:rPr>
              <a:t>Be bold &amp; give creativity the space to flourish</a:t>
            </a:r>
          </a:p>
        </p:txBody>
      </p:sp>
    </p:spTree>
    <p:extLst>
      <p:ext uri="{BB962C8B-B14F-4D97-AF65-F5344CB8AC3E}">
        <p14:creationId xmlns:p14="http://schemas.microsoft.com/office/powerpoint/2010/main" val="16836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52955"/>
            <a:ext cx="9144000" cy="59054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6" name="Picture 5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68" y="296064"/>
            <a:ext cx="8397898" cy="397031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just"/>
            <a:r>
              <a:rPr lang="en-GB" sz="2800" dirty="0">
                <a:cs typeface="Eurostile"/>
              </a:rPr>
              <a:t>We’ve tackled a lot</a:t>
            </a:r>
            <a:r>
              <a:rPr lang="is-IS" sz="2800" dirty="0">
                <a:cs typeface="Eurostile"/>
              </a:rPr>
              <a:t>…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cs typeface="Eurostile"/>
              </a:rPr>
              <a:t>Digital Inclusion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cs typeface="Eurostile"/>
              </a:rPr>
              <a:t>Community Development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cs typeface="Eurostile"/>
              </a:rPr>
              <a:t>Data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cs typeface="Eurostile"/>
              </a:rPr>
              <a:t>Ageing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cs typeface="Eurostile"/>
              </a:rPr>
              <a:t>Arrears</a:t>
            </a:r>
            <a:r>
              <a:rPr lang="en-GB" sz="2800" dirty="0">
                <a:cs typeface="Eurostile"/>
              </a:rPr>
              <a:t>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cs typeface="Eurostile"/>
              </a:rPr>
              <a:t>Welfare Reform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cs typeface="Eurostile"/>
              </a:rPr>
              <a:t>Domestic Abuse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cs typeface="Eurostile"/>
              </a:rPr>
              <a:t>Affordability Assessment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cs typeface="Eurostile"/>
              </a:rPr>
              <a:t>Ageing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cs typeface="Eurostile"/>
              </a:rPr>
              <a:t>Warm Homes 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cs typeface="Eurostile"/>
              </a:rPr>
              <a:t>Affordable Tuition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cs typeface="Eurostile"/>
              </a:rPr>
              <a:t>Creative Play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cs typeface="Eurostile"/>
              </a:rPr>
              <a:t>Mutual Exchanges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cs typeface="Eurostile"/>
              </a:rPr>
              <a:t>Voids</a:t>
            </a:r>
            <a:r>
              <a:rPr lang="en-GB" sz="2800" dirty="0">
                <a:solidFill>
                  <a:srgbClr val="E47823"/>
                </a:solidFill>
                <a:cs typeface="Eurostile"/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cs typeface="Eurostile"/>
              </a:rPr>
              <a:t>Shared Ownership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cs typeface="Eurostile"/>
              </a:rPr>
              <a:t>Early Tenancy Support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cs typeface="Eurostile"/>
              </a:rPr>
              <a:t>Internet of Things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cs typeface="Eurostile"/>
              </a:rPr>
              <a:t>Customer Satisfaction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cs typeface="Eurostile"/>
              </a:rPr>
              <a:t>Customer Segmentation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cs typeface="Eurostile"/>
              </a:rPr>
              <a:t>Challenge Prize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  <a:cs typeface="Eurostile"/>
              </a:rPr>
              <a:t>Digital First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cs typeface="Eurostile"/>
              </a:rPr>
              <a:t>Living Rent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cs typeface="Eurostile"/>
              </a:rPr>
              <a:t>Reinvestment</a:t>
            </a:r>
            <a:r>
              <a:rPr lang="is-IS" sz="2800" dirty="0">
                <a:cs typeface="Eurostile"/>
              </a:rPr>
              <a:t>…and our ambition has grown over time.</a:t>
            </a:r>
            <a:endParaRPr lang="en-GB" sz="2800" dirty="0"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15574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52951"/>
            <a:ext cx="9144000" cy="635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8398" y="4781482"/>
            <a:ext cx="2447925" cy="24237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www.viridianhousing.org.uk</a:t>
            </a:r>
          </a:p>
        </p:txBody>
      </p:sp>
      <p:pic>
        <p:nvPicPr>
          <p:cNvPr id="7" name="Picture 6" descr="ViridianMasterLogo_White_no strap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7" y="4684137"/>
            <a:ext cx="981075" cy="32817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7504" y="123478"/>
            <a:ext cx="8784976" cy="43204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solidFill>
                  <a:schemeClr val="tx1"/>
                </a:solidFill>
              </a:rPr>
              <a:t>Viridian </a:t>
            </a:r>
            <a:r>
              <a:rPr lang="en-GB" sz="1800" b="1" dirty="0">
                <a:solidFill>
                  <a:schemeClr val="tx1"/>
                </a:solidFill>
              </a:rPr>
              <a:t>A</a:t>
            </a:r>
            <a:r>
              <a:rPr lang="en-GB" sz="1800" b="1" dirty="0" smtClean="0">
                <a:solidFill>
                  <a:schemeClr val="tx1"/>
                </a:solidFill>
              </a:rPr>
              <a:t>ffordability Assessment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627534"/>
            <a:ext cx="44644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>
                <a:cs typeface="Eurostile"/>
              </a:rPr>
              <a:t>D</a:t>
            </a:r>
            <a:r>
              <a:rPr lang="en-GB" sz="1600" dirty="0" smtClean="0">
                <a:cs typeface="Eurostile"/>
              </a:rPr>
              <a:t>eveloped and tested internally with input from the wider business</a:t>
            </a:r>
            <a:br>
              <a:rPr lang="en-GB" sz="1600" dirty="0" smtClean="0">
                <a:cs typeface="Eurostile"/>
              </a:rPr>
            </a:br>
            <a:endParaRPr lang="en-GB" sz="1600" dirty="0" smtClean="0">
              <a:cs typeface="Eurostil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Eurostile"/>
              </a:rPr>
              <a:t>Now used across all new Viridian tenancies and is a key part of lettings process</a:t>
            </a:r>
            <a:br>
              <a:rPr lang="en-GB" sz="1600" dirty="0" smtClean="0">
                <a:cs typeface="Eurostile"/>
              </a:rPr>
            </a:br>
            <a:endParaRPr lang="en-GB" sz="1600" dirty="0" smtClean="0">
              <a:cs typeface="Eurostil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Eurostile"/>
              </a:rPr>
              <a:t>Since October 2013 over 1,600 assessments have been completed</a:t>
            </a:r>
            <a:br>
              <a:rPr lang="en-GB" sz="1600" dirty="0" smtClean="0">
                <a:cs typeface="Eurostile"/>
              </a:rPr>
            </a:br>
            <a:endParaRPr lang="en-GB" sz="1600" dirty="0" smtClean="0">
              <a:cs typeface="Eurostil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Eurostile"/>
              </a:rPr>
              <a:t>Identified over £75,000 in additional benefits that could be claimed</a:t>
            </a:r>
            <a:br>
              <a:rPr lang="en-GB" sz="1600" dirty="0" smtClean="0">
                <a:cs typeface="Eurostile"/>
              </a:rPr>
            </a:br>
            <a:endParaRPr lang="en-GB" sz="1600" dirty="0" smtClean="0">
              <a:cs typeface="Eurostil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Eurostile"/>
              </a:rPr>
              <a:t>Helps housing officers &amp; tenants make more informed decisions – and widely used across the sector</a:t>
            </a:r>
            <a:br>
              <a:rPr lang="en-GB" sz="1600" dirty="0" smtClean="0">
                <a:cs typeface="Eurostile"/>
              </a:rPr>
            </a:br>
            <a:endParaRPr lang="en-GB" sz="1600" dirty="0" smtClean="0">
              <a:cs typeface="Eurostile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t="8286" r="9752" b="10674"/>
          <a:stretch/>
        </p:blipFill>
        <p:spPr bwMode="auto">
          <a:xfrm>
            <a:off x="179512" y="915567"/>
            <a:ext cx="4104456" cy="32754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1095</Words>
  <Application>Microsoft Office PowerPoint</Application>
  <PresentationFormat>On-screen Show (16:9)</PresentationFormat>
  <Paragraphs>353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Viridian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Granville</dc:creator>
  <cp:lastModifiedBy>Ed Wallace</cp:lastModifiedBy>
  <cp:revision>77</cp:revision>
  <dcterms:created xsi:type="dcterms:W3CDTF">2017-03-05T20:07:45Z</dcterms:created>
  <dcterms:modified xsi:type="dcterms:W3CDTF">2017-03-10T12:14:07Z</dcterms:modified>
</cp:coreProperties>
</file>