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86" r:id="rId2"/>
    <p:sldId id="268" r:id="rId3"/>
    <p:sldId id="257" r:id="rId4"/>
    <p:sldId id="259" r:id="rId5"/>
    <p:sldId id="260" r:id="rId6"/>
    <p:sldId id="262" r:id="rId7"/>
    <p:sldId id="263" r:id="rId8"/>
    <p:sldId id="278" r:id="rId9"/>
    <p:sldId id="281" r:id="rId10"/>
    <p:sldId id="287" r:id="rId11"/>
    <p:sldId id="264" r:id="rId12"/>
    <p:sldId id="269" r:id="rId13"/>
    <p:sldId id="270" r:id="rId14"/>
    <p:sldId id="288" r:id="rId15"/>
    <p:sldId id="265" r:id="rId16"/>
    <p:sldId id="271" r:id="rId17"/>
    <p:sldId id="272" r:id="rId18"/>
    <p:sldId id="274" r:id="rId19"/>
    <p:sldId id="273" r:id="rId20"/>
    <p:sldId id="275" r:id="rId21"/>
    <p:sldId id="276" r:id="rId22"/>
  </p:sldIdLst>
  <p:sldSz cx="9144000" cy="6858000" type="screen4x3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D034"/>
    <a:srgbClr val="870337"/>
    <a:srgbClr val="235B1B"/>
    <a:srgbClr val="E1D51E"/>
    <a:srgbClr val="271759"/>
    <a:srgbClr val="6C2268"/>
    <a:srgbClr val="F59D10"/>
    <a:srgbClr val="E1D550"/>
    <a:srgbClr val="53BBAB"/>
    <a:srgbClr val="63B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79070" autoAdjust="0"/>
  </p:normalViewPr>
  <p:slideViewPr>
    <p:cSldViewPr snapToObjects="1">
      <p:cViewPr varScale="1">
        <p:scale>
          <a:sx n="55" d="100"/>
          <a:sy n="55" d="100"/>
        </p:scale>
        <p:origin x="17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206"/>
    </p:cViewPr>
  </p:sorterViewPr>
  <p:notesViewPr>
    <p:cSldViewPr snapToObjects="1">
      <p:cViewPr varScale="1">
        <p:scale>
          <a:sx n="76" d="100"/>
          <a:sy n="76" d="100"/>
        </p:scale>
        <p:origin x="-2148" y="-90"/>
      </p:cViewPr>
      <p:guideLst>
        <p:guide orient="horz" pos="313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463D2D-FD8D-4E1A-B366-5A57517F8FCF}" type="doc">
      <dgm:prSet loTypeId="urn:microsoft.com/office/officeart/2005/8/layout/cycle2" loCatId="cycle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26A17550-BA02-49C4-BFFF-D5F893DFFE85}">
      <dgm:prSet phldrT="[Text]"/>
      <dgm:spPr>
        <a:solidFill>
          <a:srgbClr val="870337"/>
        </a:solidFill>
      </dgm:spPr>
      <dgm:t>
        <a:bodyPr/>
        <a:lstStyle/>
        <a:p>
          <a:r>
            <a:rPr lang="en-GB" dirty="0"/>
            <a:t>Review &amp; Consolidate Applications ,  Infrastructure</a:t>
          </a:r>
        </a:p>
        <a:p>
          <a:r>
            <a:rPr lang="en-GB" dirty="0"/>
            <a:t> </a:t>
          </a:r>
        </a:p>
      </dgm:t>
    </dgm:pt>
    <dgm:pt modelId="{65638B79-3C06-40E7-B886-752AF261847F}" type="parTrans" cxnId="{57C0F70D-3FB9-4778-AF04-5787B6D1175E}">
      <dgm:prSet/>
      <dgm:spPr/>
      <dgm:t>
        <a:bodyPr/>
        <a:lstStyle/>
        <a:p>
          <a:endParaRPr lang="en-GB"/>
        </a:p>
      </dgm:t>
    </dgm:pt>
    <dgm:pt modelId="{06C6BA2B-FFA3-46F8-B340-5341BE142143}" type="sibTrans" cxnId="{57C0F70D-3FB9-4778-AF04-5787B6D1175E}">
      <dgm:prSet/>
      <dgm:spPr>
        <a:solidFill>
          <a:srgbClr val="53BBAB"/>
        </a:solidFill>
      </dgm:spPr>
      <dgm:t>
        <a:bodyPr/>
        <a:lstStyle/>
        <a:p>
          <a:endParaRPr lang="en-GB"/>
        </a:p>
      </dgm:t>
    </dgm:pt>
    <dgm:pt modelId="{87A0C180-E26A-4B1B-AFF7-C1F63420C766}">
      <dgm:prSet phldrT="[Text]"/>
      <dgm:spPr>
        <a:solidFill>
          <a:srgbClr val="870337"/>
        </a:solidFill>
      </dgm:spPr>
      <dgm:t>
        <a:bodyPr/>
        <a:lstStyle/>
        <a:p>
          <a:r>
            <a:rPr lang="en-GB" dirty="0"/>
            <a:t>Business Process </a:t>
          </a:r>
        </a:p>
        <a:p>
          <a:r>
            <a:rPr lang="en-GB" dirty="0"/>
            <a:t>Reengineering</a:t>
          </a:r>
        </a:p>
      </dgm:t>
    </dgm:pt>
    <dgm:pt modelId="{B207F214-B274-4F55-BF85-EBD7A0E1F603}" type="parTrans" cxnId="{B8DBE4CA-C228-4D2E-AC66-CA0454BEBFD4}">
      <dgm:prSet/>
      <dgm:spPr/>
      <dgm:t>
        <a:bodyPr/>
        <a:lstStyle/>
        <a:p>
          <a:endParaRPr lang="en-GB"/>
        </a:p>
      </dgm:t>
    </dgm:pt>
    <dgm:pt modelId="{695D9D39-6C89-4041-A02C-1049DC305C22}" type="sibTrans" cxnId="{B8DBE4CA-C228-4D2E-AC66-CA0454BEBFD4}">
      <dgm:prSet/>
      <dgm:spPr>
        <a:solidFill>
          <a:srgbClr val="53BBAB"/>
        </a:solidFill>
      </dgm:spPr>
      <dgm:t>
        <a:bodyPr/>
        <a:lstStyle/>
        <a:p>
          <a:endParaRPr lang="en-GB"/>
        </a:p>
      </dgm:t>
    </dgm:pt>
    <dgm:pt modelId="{A0ED3FC8-9312-4762-AA7E-9CB11843021C}">
      <dgm:prSet phldrT="[Text]"/>
      <dgm:spPr>
        <a:solidFill>
          <a:srgbClr val="870337"/>
        </a:solidFill>
      </dgm:spPr>
      <dgm:t>
        <a:bodyPr/>
        <a:lstStyle/>
        <a:p>
          <a:r>
            <a:rPr lang="en-GB" dirty="0"/>
            <a:t>Workforce Mobilisation</a:t>
          </a:r>
        </a:p>
      </dgm:t>
    </dgm:pt>
    <dgm:pt modelId="{E2E02BD5-FFB8-4D11-A41A-0168D81D6992}" type="parTrans" cxnId="{9BD15413-BD5E-4736-9280-2DA2AD4CDE43}">
      <dgm:prSet/>
      <dgm:spPr/>
      <dgm:t>
        <a:bodyPr/>
        <a:lstStyle/>
        <a:p>
          <a:endParaRPr lang="en-GB"/>
        </a:p>
      </dgm:t>
    </dgm:pt>
    <dgm:pt modelId="{579D4BD5-BB70-4B61-9B4C-7D51B64931E2}" type="sibTrans" cxnId="{9BD15413-BD5E-4736-9280-2DA2AD4CDE43}">
      <dgm:prSet/>
      <dgm:spPr>
        <a:solidFill>
          <a:srgbClr val="53BBAB"/>
        </a:solidFill>
      </dgm:spPr>
      <dgm:t>
        <a:bodyPr/>
        <a:lstStyle/>
        <a:p>
          <a:endParaRPr lang="en-GB"/>
        </a:p>
      </dgm:t>
    </dgm:pt>
    <dgm:pt modelId="{EF17EB55-CE86-49ED-9ECD-4DA0BB6B84BD}">
      <dgm:prSet phldrT="[Text]"/>
      <dgm:spPr>
        <a:solidFill>
          <a:srgbClr val="870337"/>
        </a:solidFill>
      </dgm:spPr>
      <dgm:t>
        <a:bodyPr/>
        <a:lstStyle/>
        <a:p>
          <a:r>
            <a:rPr lang="en-GB" dirty="0"/>
            <a:t>Customer, External &amp; Business  Requirements</a:t>
          </a:r>
        </a:p>
      </dgm:t>
    </dgm:pt>
    <dgm:pt modelId="{D9107A49-9059-4BC2-8430-961CD54CEFE6}" type="parTrans" cxnId="{3A00C8D4-C2AA-454D-8AD5-B0D88FBDA830}">
      <dgm:prSet/>
      <dgm:spPr/>
      <dgm:t>
        <a:bodyPr/>
        <a:lstStyle/>
        <a:p>
          <a:endParaRPr lang="en-GB"/>
        </a:p>
      </dgm:t>
    </dgm:pt>
    <dgm:pt modelId="{51F5E788-1338-4661-9CE4-CCC1330A3ABF}" type="sibTrans" cxnId="{3A00C8D4-C2AA-454D-8AD5-B0D88FBDA830}">
      <dgm:prSet/>
      <dgm:spPr>
        <a:solidFill>
          <a:srgbClr val="53BBAB"/>
        </a:solidFill>
      </dgm:spPr>
      <dgm:t>
        <a:bodyPr/>
        <a:lstStyle/>
        <a:p>
          <a:endParaRPr lang="en-GB"/>
        </a:p>
      </dgm:t>
    </dgm:pt>
    <dgm:pt modelId="{B238023C-AABC-445C-AB2D-ABFB4C15B4B5}">
      <dgm:prSet phldrT="[Text]"/>
      <dgm:spPr>
        <a:solidFill>
          <a:srgbClr val="870337"/>
        </a:solidFill>
      </dgm:spPr>
      <dgm:t>
        <a:bodyPr/>
        <a:lstStyle/>
        <a:p>
          <a:r>
            <a:rPr lang="en-GB" dirty="0"/>
            <a:t>Organisation Service Reviews</a:t>
          </a:r>
        </a:p>
      </dgm:t>
    </dgm:pt>
    <dgm:pt modelId="{289E2EF9-2858-419F-A00B-AD5694686579}" type="sibTrans" cxnId="{0AE3DF60-2E5F-4EA5-994E-C3801A5E24AE}">
      <dgm:prSet/>
      <dgm:spPr>
        <a:solidFill>
          <a:srgbClr val="53BBAB"/>
        </a:solidFill>
      </dgm:spPr>
      <dgm:t>
        <a:bodyPr/>
        <a:lstStyle/>
        <a:p>
          <a:endParaRPr lang="en-GB"/>
        </a:p>
      </dgm:t>
    </dgm:pt>
    <dgm:pt modelId="{BA2DD8BB-FDEE-4B76-ACC9-A2CAD2853FF7}" type="parTrans" cxnId="{0AE3DF60-2E5F-4EA5-994E-C3801A5E24AE}">
      <dgm:prSet/>
      <dgm:spPr/>
      <dgm:t>
        <a:bodyPr/>
        <a:lstStyle/>
        <a:p>
          <a:endParaRPr lang="en-GB"/>
        </a:p>
      </dgm:t>
    </dgm:pt>
    <dgm:pt modelId="{96AA8A07-2279-421F-BAEA-167A0A231784}" type="pres">
      <dgm:prSet presAssocID="{C1463D2D-FD8D-4E1A-B366-5A57517F8FC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581446F-3F62-4223-A51F-956F99048428}" type="pres">
      <dgm:prSet presAssocID="{B238023C-AABC-445C-AB2D-ABFB4C15B4B5}" presName="node" presStyleLbl="node1" presStyleIdx="0" presStyleCnt="5" custRadScaleRad="93797" custRadScaleInc="-745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C851554-C234-4123-9A35-63649672C77E}" type="pres">
      <dgm:prSet presAssocID="{289E2EF9-2858-419F-A00B-AD5694686579}" presName="sibTrans" presStyleLbl="sibTrans2D1" presStyleIdx="0" presStyleCnt="5"/>
      <dgm:spPr/>
      <dgm:t>
        <a:bodyPr/>
        <a:lstStyle/>
        <a:p>
          <a:endParaRPr lang="en-GB"/>
        </a:p>
      </dgm:t>
    </dgm:pt>
    <dgm:pt modelId="{823B518E-8D6F-48A9-BD29-56B2F30E66FF}" type="pres">
      <dgm:prSet presAssocID="{289E2EF9-2858-419F-A00B-AD5694686579}" presName="connectorText" presStyleLbl="sibTrans2D1" presStyleIdx="0" presStyleCnt="5"/>
      <dgm:spPr/>
      <dgm:t>
        <a:bodyPr/>
        <a:lstStyle/>
        <a:p>
          <a:endParaRPr lang="en-GB"/>
        </a:p>
      </dgm:t>
    </dgm:pt>
    <dgm:pt modelId="{24E5FCF9-CD85-4702-BEB0-ABE0CBEA809F}" type="pres">
      <dgm:prSet presAssocID="{26A17550-BA02-49C4-BFFF-D5F893DFFE85}" presName="node" presStyleLbl="node1" presStyleIdx="1" presStyleCnt="5" custRadScaleRad="98083" custRadScaleInc="158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45DE21F-3C87-4059-82D4-7B83A55D6E1A}" type="pres">
      <dgm:prSet presAssocID="{06C6BA2B-FFA3-46F8-B340-5341BE142143}" presName="sibTrans" presStyleLbl="sibTrans2D1" presStyleIdx="1" presStyleCnt="5"/>
      <dgm:spPr/>
      <dgm:t>
        <a:bodyPr/>
        <a:lstStyle/>
        <a:p>
          <a:endParaRPr lang="en-GB"/>
        </a:p>
      </dgm:t>
    </dgm:pt>
    <dgm:pt modelId="{52BAFCC5-090E-4336-9334-D27DEE4972E4}" type="pres">
      <dgm:prSet presAssocID="{06C6BA2B-FFA3-46F8-B340-5341BE142143}" presName="connectorText" presStyleLbl="sibTrans2D1" presStyleIdx="1" presStyleCnt="5"/>
      <dgm:spPr/>
      <dgm:t>
        <a:bodyPr/>
        <a:lstStyle/>
        <a:p>
          <a:endParaRPr lang="en-GB"/>
        </a:p>
      </dgm:t>
    </dgm:pt>
    <dgm:pt modelId="{2B777EA8-09E2-4B17-9778-423101F73EAD}" type="pres">
      <dgm:prSet presAssocID="{87A0C180-E26A-4B1B-AFF7-C1F63420C766}" presName="node" presStyleLbl="node1" presStyleIdx="2" presStyleCnt="5" custRadScaleRad="101104" custRadScaleInc="-220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1D3A3D9-4E3B-4CE7-9385-03B9D04CC68E}" type="pres">
      <dgm:prSet presAssocID="{695D9D39-6C89-4041-A02C-1049DC305C22}" presName="sibTrans" presStyleLbl="sibTrans2D1" presStyleIdx="2" presStyleCnt="5"/>
      <dgm:spPr/>
      <dgm:t>
        <a:bodyPr/>
        <a:lstStyle/>
        <a:p>
          <a:endParaRPr lang="en-GB"/>
        </a:p>
      </dgm:t>
    </dgm:pt>
    <dgm:pt modelId="{F06E4E9D-F1E8-48BC-9F37-518CA082ACD1}" type="pres">
      <dgm:prSet presAssocID="{695D9D39-6C89-4041-A02C-1049DC305C22}" presName="connectorText" presStyleLbl="sibTrans2D1" presStyleIdx="2" presStyleCnt="5"/>
      <dgm:spPr/>
      <dgm:t>
        <a:bodyPr/>
        <a:lstStyle/>
        <a:p>
          <a:endParaRPr lang="en-GB"/>
        </a:p>
      </dgm:t>
    </dgm:pt>
    <dgm:pt modelId="{C2366699-5A94-4D5F-A6AF-60D703CB9F22}" type="pres">
      <dgm:prSet presAssocID="{A0ED3FC8-9312-4762-AA7E-9CB11843021C}" presName="node" presStyleLbl="node1" presStyleIdx="3" presStyleCnt="5" custRadScaleRad="101009" custRadScaleInc="2009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ADF5C1E-E95F-4855-AE7D-E284268C4F41}" type="pres">
      <dgm:prSet presAssocID="{579D4BD5-BB70-4B61-9B4C-7D51B64931E2}" presName="sibTrans" presStyleLbl="sibTrans2D1" presStyleIdx="3" presStyleCnt="5"/>
      <dgm:spPr/>
      <dgm:t>
        <a:bodyPr/>
        <a:lstStyle/>
        <a:p>
          <a:endParaRPr lang="en-GB"/>
        </a:p>
      </dgm:t>
    </dgm:pt>
    <dgm:pt modelId="{18C1811F-EB08-4574-998A-D00D4E6C16E3}" type="pres">
      <dgm:prSet presAssocID="{579D4BD5-BB70-4B61-9B4C-7D51B64931E2}" presName="connectorText" presStyleLbl="sibTrans2D1" presStyleIdx="3" presStyleCnt="5"/>
      <dgm:spPr/>
      <dgm:t>
        <a:bodyPr/>
        <a:lstStyle/>
        <a:p>
          <a:endParaRPr lang="en-GB"/>
        </a:p>
      </dgm:t>
    </dgm:pt>
    <dgm:pt modelId="{BFE1AD7D-C97F-4A34-AEE4-19F43A307B8C}" type="pres">
      <dgm:prSet presAssocID="{EF17EB55-CE86-49ED-9ECD-4DA0BB6B84B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830EA86-DE46-4245-A9C7-9F9F29AF7E55}" type="pres">
      <dgm:prSet presAssocID="{51F5E788-1338-4661-9CE4-CCC1330A3ABF}" presName="sibTrans" presStyleLbl="sibTrans2D1" presStyleIdx="4" presStyleCnt="5"/>
      <dgm:spPr/>
      <dgm:t>
        <a:bodyPr/>
        <a:lstStyle/>
        <a:p>
          <a:endParaRPr lang="en-GB"/>
        </a:p>
      </dgm:t>
    </dgm:pt>
    <dgm:pt modelId="{ED326F08-05C5-4561-83CB-BFBE083797EE}" type="pres">
      <dgm:prSet presAssocID="{51F5E788-1338-4661-9CE4-CCC1330A3ABF}" presName="connectorText" presStyleLbl="sibTrans2D1" presStyleIdx="4" presStyleCnt="5"/>
      <dgm:spPr/>
      <dgm:t>
        <a:bodyPr/>
        <a:lstStyle/>
        <a:p>
          <a:endParaRPr lang="en-GB"/>
        </a:p>
      </dgm:t>
    </dgm:pt>
  </dgm:ptLst>
  <dgm:cxnLst>
    <dgm:cxn modelId="{433D9D05-1913-4448-B3ED-F51D8D2D5A37}" type="presOf" srcId="{289E2EF9-2858-419F-A00B-AD5694686579}" destId="{823B518E-8D6F-48A9-BD29-56B2F30E66FF}" srcOrd="1" destOrd="0" presId="urn:microsoft.com/office/officeart/2005/8/layout/cycle2"/>
    <dgm:cxn modelId="{CFD3944F-20D6-43DF-95FF-7A8CC3E2C412}" type="presOf" srcId="{EF17EB55-CE86-49ED-9ECD-4DA0BB6B84BD}" destId="{BFE1AD7D-C97F-4A34-AEE4-19F43A307B8C}" srcOrd="0" destOrd="0" presId="urn:microsoft.com/office/officeart/2005/8/layout/cycle2"/>
    <dgm:cxn modelId="{0AE3DF60-2E5F-4EA5-994E-C3801A5E24AE}" srcId="{C1463D2D-FD8D-4E1A-B366-5A57517F8FCF}" destId="{B238023C-AABC-445C-AB2D-ABFB4C15B4B5}" srcOrd="0" destOrd="0" parTransId="{BA2DD8BB-FDEE-4B76-ACC9-A2CAD2853FF7}" sibTransId="{289E2EF9-2858-419F-A00B-AD5694686579}"/>
    <dgm:cxn modelId="{9BD15413-BD5E-4736-9280-2DA2AD4CDE43}" srcId="{C1463D2D-FD8D-4E1A-B366-5A57517F8FCF}" destId="{A0ED3FC8-9312-4762-AA7E-9CB11843021C}" srcOrd="3" destOrd="0" parTransId="{E2E02BD5-FFB8-4D11-A41A-0168D81D6992}" sibTransId="{579D4BD5-BB70-4B61-9B4C-7D51B64931E2}"/>
    <dgm:cxn modelId="{B8DBE4CA-C228-4D2E-AC66-CA0454BEBFD4}" srcId="{C1463D2D-FD8D-4E1A-B366-5A57517F8FCF}" destId="{87A0C180-E26A-4B1B-AFF7-C1F63420C766}" srcOrd="2" destOrd="0" parTransId="{B207F214-B274-4F55-BF85-EBD7A0E1F603}" sibTransId="{695D9D39-6C89-4041-A02C-1049DC305C22}"/>
    <dgm:cxn modelId="{7C7D1F08-F6BF-48DA-97CC-809BE729A709}" type="presOf" srcId="{A0ED3FC8-9312-4762-AA7E-9CB11843021C}" destId="{C2366699-5A94-4D5F-A6AF-60D703CB9F22}" srcOrd="0" destOrd="0" presId="urn:microsoft.com/office/officeart/2005/8/layout/cycle2"/>
    <dgm:cxn modelId="{2E0F6A12-1EE0-4836-9256-C6B897328B9B}" type="presOf" srcId="{695D9D39-6C89-4041-A02C-1049DC305C22}" destId="{F06E4E9D-F1E8-48BC-9F37-518CA082ACD1}" srcOrd="1" destOrd="0" presId="urn:microsoft.com/office/officeart/2005/8/layout/cycle2"/>
    <dgm:cxn modelId="{55729EAA-086D-4318-B48D-7AE507390550}" type="presOf" srcId="{06C6BA2B-FFA3-46F8-B340-5341BE142143}" destId="{445DE21F-3C87-4059-82D4-7B83A55D6E1A}" srcOrd="0" destOrd="0" presId="urn:microsoft.com/office/officeart/2005/8/layout/cycle2"/>
    <dgm:cxn modelId="{57C0F70D-3FB9-4778-AF04-5787B6D1175E}" srcId="{C1463D2D-FD8D-4E1A-B366-5A57517F8FCF}" destId="{26A17550-BA02-49C4-BFFF-D5F893DFFE85}" srcOrd="1" destOrd="0" parTransId="{65638B79-3C06-40E7-B886-752AF261847F}" sibTransId="{06C6BA2B-FFA3-46F8-B340-5341BE142143}"/>
    <dgm:cxn modelId="{8209A190-556F-4945-99CE-E955A544B019}" type="presOf" srcId="{06C6BA2B-FFA3-46F8-B340-5341BE142143}" destId="{52BAFCC5-090E-4336-9334-D27DEE4972E4}" srcOrd="1" destOrd="0" presId="urn:microsoft.com/office/officeart/2005/8/layout/cycle2"/>
    <dgm:cxn modelId="{E098743F-F85E-4170-9E47-C26CCA077F8D}" type="presOf" srcId="{51F5E788-1338-4661-9CE4-CCC1330A3ABF}" destId="{C830EA86-DE46-4245-A9C7-9F9F29AF7E55}" srcOrd="0" destOrd="0" presId="urn:microsoft.com/office/officeart/2005/8/layout/cycle2"/>
    <dgm:cxn modelId="{0E3D3503-8752-448B-8CE9-4E7D5BB44424}" type="presOf" srcId="{579D4BD5-BB70-4B61-9B4C-7D51B64931E2}" destId="{18C1811F-EB08-4574-998A-D00D4E6C16E3}" srcOrd="1" destOrd="0" presId="urn:microsoft.com/office/officeart/2005/8/layout/cycle2"/>
    <dgm:cxn modelId="{97B4EE86-4451-4083-B6DF-814EFBCFDD7E}" type="presOf" srcId="{B238023C-AABC-445C-AB2D-ABFB4C15B4B5}" destId="{1581446F-3F62-4223-A51F-956F99048428}" srcOrd="0" destOrd="0" presId="urn:microsoft.com/office/officeart/2005/8/layout/cycle2"/>
    <dgm:cxn modelId="{4E395656-71A4-4337-BDE0-2E18D64FE703}" type="presOf" srcId="{51F5E788-1338-4661-9CE4-CCC1330A3ABF}" destId="{ED326F08-05C5-4561-83CB-BFBE083797EE}" srcOrd="1" destOrd="0" presId="urn:microsoft.com/office/officeart/2005/8/layout/cycle2"/>
    <dgm:cxn modelId="{CAB5D9F2-C53B-48E9-AF58-A8D86022BF0C}" type="presOf" srcId="{695D9D39-6C89-4041-A02C-1049DC305C22}" destId="{71D3A3D9-4E3B-4CE7-9385-03B9D04CC68E}" srcOrd="0" destOrd="0" presId="urn:microsoft.com/office/officeart/2005/8/layout/cycle2"/>
    <dgm:cxn modelId="{65D54B62-5302-42F1-9710-F315A38EFD00}" type="presOf" srcId="{289E2EF9-2858-419F-A00B-AD5694686579}" destId="{BC851554-C234-4123-9A35-63649672C77E}" srcOrd="0" destOrd="0" presId="urn:microsoft.com/office/officeart/2005/8/layout/cycle2"/>
    <dgm:cxn modelId="{3A00C8D4-C2AA-454D-8AD5-B0D88FBDA830}" srcId="{C1463D2D-FD8D-4E1A-B366-5A57517F8FCF}" destId="{EF17EB55-CE86-49ED-9ECD-4DA0BB6B84BD}" srcOrd="4" destOrd="0" parTransId="{D9107A49-9059-4BC2-8430-961CD54CEFE6}" sibTransId="{51F5E788-1338-4661-9CE4-CCC1330A3ABF}"/>
    <dgm:cxn modelId="{11B5C28A-D240-4517-A137-85504892820C}" type="presOf" srcId="{87A0C180-E26A-4B1B-AFF7-C1F63420C766}" destId="{2B777EA8-09E2-4B17-9778-423101F73EAD}" srcOrd="0" destOrd="0" presId="urn:microsoft.com/office/officeart/2005/8/layout/cycle2"/>
    <dgm:cxn modelId="{48DBAD81-321C-4EDB-AA82-9D1A63382D46}" type="presOf" srcId="{26A17550-BA02-49C4-BFFF-D5F893DFFE85}" destId="{24E5FCF9-CD85-4702-BEB0-ABE0CBEA809F}" srcOrd="0" destOrd="0" presId="urn:microsoft.com/office/officeart/2005/8/layout/cycle2"/>
    <dgm:cxn modelId="{2F2E38D8-D175-41B7-9270-C62F16C1606C}" type="presOf" srcId="{579D4BD5-BB70-4B61-9B4C-7D51B64931E2}" destId="{BADF5C1E-E95F-4855-AE7D-E284268C4F41}" srcOrd="0" destOrd="0" presId="urn:microsoft.com/office/officeart/2005/8/layout/cycle2"/>
    <dgm:cxn modelId="{BC440D35-3414-49FB-AFA6-E39006EB4C66}" type="presOf" srcId="{C1463D2D-FD8D-4E1A-B366-5A57517F8FCF}" destId="{96AA8A07-2279-421F-BAEA-167A0A231784}" srcOrd="0" destOrd="0" presId="urn:microsoft.com/office/officeart/2005/8/layout/cycle2"/>
    <dgm:cxn modelId="{1532E944-0D51-45DE-B3AB-68798A3D7042}" type="presParOf" srcId="{96AA8A07-2279-421F-BAEA-167A0A231784}" destId="{1581446F-3F62-4223-A51F-956F99048428}" srcOrd="0" destOrd="0" presId="urn:microsoft.com/office/officeart/2005/8/layout/cycle2"/>
    <dgm:cxn modelId="{482F8C6C-B408-41FF-84DC-E6BC55E94EC4}" type="presParOf" srcId="{96AA8A07-2279-421F-BAEA-167A0A231784}" destId="{BC851554-C234-4123-9A35-63649672C77E}" srcOrd="1" destOrd="0" presId="urn:microsoft.com/office/officeart/2005/8/layout/cycle2"/>
    <dgm:cxn modelId="{DE7D709F-26F7-40E4-B732-9AF793538BED}" type="presParOf" srcId="{BC851554-C234-4123-9A35-63649672C77E}" destId="{823B518E-8D6F-48A9-BD29-56B2F30E66FF}" srcOrd="0" destOrd="0" presId="urn:microsoft.com/office/officeart/2005/8/layout/cycle2"/>
    <dgm:cxn modelId="{850AD55F-61B7-4018-985A-8B8930B5EA46}" type="presParOf" srcId="{96AA8A07-2279-421F-BAEA-167A0A231784}" destId="{24E5FCF9-CD85-4702-BEB0-ABE0CBEA809F}" srcOrd="2" destOrd="0" presId="urn:microsoft.com/office/officeart/2005/8/layout/cycle2"/>
    <dgm:cxn modelId="{657490FE-95AF-4DE8-8483-3F917C259FA0}" type="presParOf" srcId="{96AA8A07-2279-421F-BAEA-167A0A231784}" destId="{445DE21F-3C87-4059-82D4-7B83A55D6E1A}" srcOrd="3" destOrd="0" presId="urn:microsoft.com/office/officeart/2005/8/layout/cycle2"/>
    <dgm:cxn modelId="{CB136FD4-B8EE-4B98-8EC6-2B7CF18AC064}" type="presParOf" srcId="{445DE21F-3C87-4059-82D4-7B83A55D6E1A}" destId="{52BAFCC5-090E-4336-9334-D27DEE4972E4}" srcOrd="0" destOrd="0" presId="urn:microsoft.com/office/officeart/2005/8/layout/cycle2"/>
    <dgm:cxn modelId="{C5BD219B-CE03-4FDF-A2F0-D7A94D312E83}" type="presParOf" srcId="{96AA8A07-2279-421F-BAEA-167A0A231784}" destId="{2B777EA8-09E2-4B17-9778-423101F73EAD}" srcOrd="4" destOrd="0" presId="urn:microsoft.com/office/officeart/2005/8/layout/cycle2"/>
    <dgm:cxn modelId="{81BCB40E-5D11-489E-BD16-0D6A50C6C325}" type="presParOf" srcId="{96AA8A07-2279-421F-BAEA-167A0A231784}" destId="{71D3A3D9-4E3B-4CE7-9385-03B9D04CC68E}" srcOrd="5" destOrd="0" presId="urn:microsoft.com/office/officeart/2005/8/layout/cycle2"/>
    <dgm:cxn modelId="{9106B123-5B0E-44CB-A5D8-786326E45EA3}" type="presParOf" srcId="{71D3A3D9-4E3B-4CE7-9385-03B9D04CC68E}" destId="{F06E4E9D-F1E8-48BC-9F37-518CA082ACD1}" srcOrd="0" destOrd="0" presId="urn:microsoft.com/office/officeart/2005/8/layout/cycle2"/>
    <dgm:cxn modelId="{EF450B19-2AE6-48AE-940E-68C91BB41ABE}" type="presParOf" srcId="{96AA8A07-2279-421F-BAEA-167A0A231784}" destId="{C2366699-5A94-4D5F-A6AF-60D703CB9F22}" srcOrd="6" destOrd="0" presId="urn:microsoft.com/office/officeart/2005/8/layout/cycle2"/>
    <dgm:cxn modelId="{8293ED92-8997-4CF9-803E-BF9DE7E5B526}" type="presParOf" srcId="{96AA8A07-2279-421F-BAEA-167A0A231784}" destId="{BADF5C1E-E95F-4855-AE7D-E284268C4F41}" srcOrd="7" destOrd="0" presId="urn:microsoft.com/office/officeart/2005/8/layout/cycle2"/>
    <dgm:cxn modelId="{3F698E76-FBFF-4BDD-A5C3-4AAAF89FD9F9}" type="presParOf" srcId="{BADF5C1E-E95F-4855-AE7D-E284268C4F41}" destId="{18C1811F-EB08-4574-998A-D00D4E6C16E3}" srcOrd="0" destOrd="0" presId="urn:microsoft.com/office/officeart/2005/8/layout/cycle2"/>
    <dgm:cxn modelId="{E419B6EC-6071-42C5-97B1-A66E88F96690}" type="presParOf" srcId="{96AA8A07-2279-421F-BAEA-167A0A231784}" destId="{BFE1AD7D-C97F-4A34-AEE4-19F43A307B8C}" srcOrd="8" destOrd="0" presId="urn:microsoft.com/office/officeart/2005/8/layout/cycle2"/>
    <dgm:cxn modelId="{A77ABBA4-3E43-42C0-BA2E-D929EC2F9B1C}" type="presParOf" srcId="{96AA8A07-2279-421F-BAEA-167A0A231784}" destId="{C830EA86-DE46-4245-A9C7-9F9F29AF7E55}" srcOrd="9" destOrd="0" presId="urn:microsoft.com/office/officeart/2005/8/layout/cycle2"/>
    <dgm:cxn modelId="{B3CA8C70-055F-4460-A4F5-4D294BE37D17}" type="presParOf" srcId="{C830EA86-DE46-4245-A9C7-9F9F29AF7E55}" destId="{ED326F08-05C5-4561-83CB-BFBE083797EE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81446F-3F62-4223-A51F-956F99048428}">
      <dsp:nvSpPr>
        <dsp:cNvPr id="0" name=""/>
        <dsp:cNvSpPr/>
      </dsp:nvSpPr>
      <dsp:spPr>
        <a:xfrm>
          <a:off x="1065550" y="72008"/>
          <a:ext cx="885488" cy="885488"/>
        </a:xfrm>
        <a:prstGeom prst="ellipse">
          <a:avLst/>
        </a:prstGeom>
        <a:solidFill>
          <a:srgbClr val="87033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/>
            <a:t>Organisation Service Reviews</a:t>
          </a:r>
        </a:p>
      </dsp:txBody>
      <dsp:txXfrm>
        <a:off x="1195227" y="201685"/>
        <a:ext cx="626134" cy="626134"/>
      </dsp:txXfrm>
    </dsp:sp>
    <dsp:sp modelId="{BC851554-C234-4123-9A35-63649672C77E}">
      <dsp:nvSpPr>
        <dsp:cNvPr id="0" name=""/>
        <dsp:cNvSpPr/>
      </dsp:nvSpPr>
      <dsp:spPr>
        <a:xfrm rot="1997064">
          <a:off x="1940224" y="725457"/>
          <a:ext cx="233284" cy="298852"/>
        </a:xfrm>
        <a:prstGeom prst="rightArrow">
          <a:avLst>
            <a:gd name="adj1" fmla="val 60000"/>
            <a:gd name="adj2" fmla="val 50000"/>
          </a:avLst>
        </a:prstGeom>
        <a:solidFill>
          <a:srgbClr val="53BBA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kern="1200"/>
        </a:p>
      </dsp:txBody>
      <dsp:txXfrm>
        <a:off x="1945964" y="766023"/>
        <a:ext cx="163299" cy="179312"/>
      </dsp:txXfrm>
    </dsp:sp>
    <dsp:sp modelId="{24E5FCF9-CD85-4702-BEB0-ABE0CBEA809F}">
      <dsp:nvSpPr>
        <dsp:cNvPr id="0" name=""/>
        <dsp:cNvSpPr/>
      </dsp:nvSpPr>
      <dsp:spPr>
        <a:xfrm>
          <a:off x="2173734" y="799517"/>
          <a:ext cx="885488" cy="885488"/>
        </a:xfrm>
        <a:prstGeom prst="ellipse">
          <a:avLst/>
        </a:prstGeom>
        <a:solidFill>
          <a:srgbClr val="87033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/>
            <a:t>Review &amp; Consolidate Applications ,  Infrastructure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/>
            <a:t> </a:t>
          </a:r>
        </a:p>
      </dsp:txBody>
      <dsp:txXfrm>
        <a:off x="2303411" y="929194"/>
        <a:ext cx="626134" cy="626134"/>
      </dsp:txXfrm>
    </dsp:sp>
    <dsp:sp modelId="{445DE21F-3C87-4059-82D4-7B83A55D6E1A}">
      <dsp:nvSpPr>
        <dsp:cNvPr id="0" name=""/>
        <dsp:cNvSpPr/>
      </dsp:nvSpPr>
      <dsp:spPr>
        <a:xfrm rot="6399723">
          <a:off x="2320929" y="1710868"/>
          <a:ext cx="221153" cy="298852"/>
        </a:xfrm>
        <a:prstGeom prst="rightArrow">
          <a:avLst>
            <a:gd name="adj1" fmla="val 60000"/>
            <a:gd name="adj2" fmla="val 50000"/>
          </a:avLst>
        </a:prstGeom>
        <a:solidFill>
          <a:srgbClr val="53BBA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kern="1200"/>
        </a:p>
      </dsp:txBody>
      <dsp:txXfrm rot="10800000">
        <a:off x="2363614" y="1738858"/>
        <a:ext cx="154807" cy="179312"/>
      </dsp:txXfrm>
    </dsp:sp>
    <dsp:sp modelId="{2B777EA8-09E2-4B17-9778-423101F73EAD}">
      <dsp:nvSpPr>
        <dsp:cNvPr id="0" name=""/>
        <dsp:cNvSpPr/>
      </dsp:nvSpPr>
      <dsp:spPr>
        <a:xfrm>
          <a:off x="1800199" y="2047576"/>
          <a:ext cx="885488" cy="885488"/>
        </a:xfrm>
        <a:prstGeom prst="ellipse">
          <a:avLst/>
        </a:prstGeom>
        <a:solidFill>
          <a:srgbClr val="87033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/>
            <a:t>Business Process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/>
            <a:t>Reengineering</a:t>
          </a:r>
        </a:p>
      </dsp:txBody>
      <dsp:txXfrm>
        <a:off x="1929876" y="2177253"/>
        <a:ext cx="626134" cy="626134"/>
      </dsp:txXfrm>
    </dsp:sp>
    <dsp:sp modelId="{71D3A3D9-4E3B-4CE7-9385-03B9D04CC68E}">
      <dsp:nvSpPr>
        <dsp:cNvPr id="0" name=""/>
        <dsp:cNvSpPr/>
      </dsp:nvSpPr>
      <dsp:spPr>
        <a:xfrm rot="10800000">
          <a:off x="1438204" y="2340894"/>
          <a:ext cx="255810" cy="298852"/>
        </a:xfrm>
        <a:prstGeom prst="rightArrow">
          <a:avLst>
            <a:gd name="adj1" fmla="val 60000"/>
            <a:gd name="adj2" fmla="val 50000"/>
          </a:avLst>
        </a:prstGeom>
        <a:solidFill>
          <a:srgbClr val="53BBA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kern="1200"/>
        </a:p>
      </dsp:txBody>
      <dsp:txXfrm rot="10800000">
        <a:off x="1514947" y="2400664"/>
        <a:ext cx="179067" cy="179312"/>
      </dsp:txXfrm>
    </dsp:sp>
    <dsp:sp modelId="{C2366699-5A94-4D5F-A6AF-60D703CB9F22}">
      <dsp:nvSpPr>
        <dsp:cNvPr id="0" name=""/>
        <dsp:cNvSpPr/>
      </dsp:nvSpPr>
      <dsp:spPr>
        <a:xfrm>
          <a:off x="432050" y="2047576"/>
          <a:ext cx="885488" cy="885488"/>
        </a:xfrm>
        <a:prstGeom prst="ellipse">
          <a:avLst/>
        </a:prstGeom>
        <a:solidFill>
          <a:srgbClr val="87033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/>
            <a:t>Workforce Mobilisation</a:t>
          </a:r>
        </a:p>
      </dsp:txBody>
      <dsp:txXfrm>
        <a:off x="561727" y="2177253"/>
        <a:ext cx="626134" cy="626134"/>
      </dsp:txXfrm>
    </dsp:sp>
    <dsp:sp modelId="{BADF5C1E-E95F-4855-AE7D-E284268C4F41}">
      <dsp:nvSpPr>
        <dsp:cNvPr id="0" name=""/>
        <dsp:cNvSpPr/>
      </dsp:nvSpPr>
      <dsp:spPr>
        <a:xfrm rot="15165765">
          <a:off x="564036" y="1714533"/>
          <a:ext cx="232842" cy="298852"/>
        </a:xfrm>
        <a:prstGeom prst="rightArrow">
          <a:avLst>
            <a:gd name="adj1" fmla="val 60000"/>
            <a:gd name="adj2" fmla="val 50000"/>
          </a:avLst>
        </a:prstGeom>
        <a:solidFill>
          <a:srgbClr val="53BBA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kern="1200"/>
        </a:p>
      </dsp:txBody>
      <dsp:txXfrm rot="10800000">
        <a:off x="609312" y="1807661"/>
        <a:ext cx="162989" cy="179312"/>
      </dsp:txXfrm>
    </dsp:sp>
    <dsp:sp modelId="{BFE1AD7D-C97F-4A34-AEE4-19F43A307B8C}">
      <dsp:nvSpPr>
        <dsp:cNvPr id="0" name=""/>
        <dsp:cNvSpPr/>
      </dsp:nvSpPr>
      <dsp:spPr>
        <a:xfrm>
          <a:off x="39470" y="782265"/>
          <a:ext cx="885488" cy="885488"/>
        </a:xfrm>
        <a:prstGeom prst="ellipse">
          <a:avLst/>
        </a:prstGeom>
        <a:solidFill>
          <a:srgbClr val="87033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/>
            <a:t>Customer, External &amp; Business  Requirements</a:t>
          </a:r>
        </a:p>
      </dsp:txBody>
      <dsp:txXfrm>
        <a:off x="169147" y="911942"/>
        <a:ext cx="626134" cy="626134"/>
      </dsp:txXfrm>
    </dsp:sp>
    <dsp:sp modelId="{C830EA86-DE46-4245-A9C7-9F9F29AF7E55}">
      <dsp:nvSpPr>
        <dsp:cNvPr id="0" name=""/>
        <dsp:cNvSpPr/>
      </dsp:nvSpPr>
      <dsp:spPr>
        <a:xfrm rot="19518531">
          <a:off x="894739" y="723549"/>
          <a:ext cx="192089" cy="298852"/>
        </a:xfrm>
        <a:prstGeom prst="rightArrow">
          <a:avLst>
            <a:gd name="adj1" fmla="val 60000"/>
            <a:gd name="adj2" fmla="val 50000"/>
          </a:avLst>
        </a:prstGeom>
        <a:solidFill>
          <a:srgbClr val="53BBA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700" kern="1200"/>
        </a:p>
      </dsp:txBody>
      <dsp:txXfrm>
        <a:off x="899861" y="799718"/>
        <a:ext cx="134462" cy="179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524EF0-50D6-4707-B903-53FA690187F1}" type="datetimeFigureOut">
              <a:rPr lang="en-GB" smtClean="0"/>
              <a:t>14/03/2017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2FD63-3585-4167-822D-071F0EEF95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647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57064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875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702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5712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197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379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535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4627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396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267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233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392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3198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923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306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9148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047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08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9402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487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2FD63-3585-4167-822D-071F0EEF954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918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55E58-85EE-EE4A-84A5-381F339D733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1BD4-67E6-824E-B69C-84FD4A954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55E58-85EE-EE4A-84A5-381F339D733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1BD4-67E6-824E-B69C-84FD4A954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55E58-85EE-EE4A-84A5-381F339D733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1BD4-67E6-824E-B69C-84FD4A954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55E58-85EE-EE4A-84A5-381F339D733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1BD4-67E6-824E-B69C-84FD4A954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55E58-85EE-EE4A-84A5-381F339D733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1BD4-67E6-824E-B69C-84FD4A954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55E58-85EE-EE4A-84A5-381F339D733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1BD4-67E6-824E-B69C-84FD4A954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55E58-85EE-EE4A-84A5-381F339D733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1BD4-67E6-824E-B69C-84FD4A954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55E58-85EE-EE4A-84A5-381F339D733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1BD4-67E6-824E-B69C-84FD4A954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55E58-85EE-EE4A-84A5-381F339D733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1BD4-67E6-824E-B69C-84FD4A954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55E58-85EE-EE4A-84A5-381F339D733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1BD4-67E6-824E-B69C-84FD4A954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55E58-85EE-EE4A-84A5-381F339D733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81BD4-67E6-824E-B69C-84FD4A954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55E58-85EE-EE4A-84A5-381F339D7339}" type="datetimeFigureOut">
              <a:rPr lang="en-US" smtClean="0"/>
              <a:pPr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81BD4-67E6-824E-B69C-84FD4A954E2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95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451" y="2420888"/>
            <a:ext cx="49685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271759"/>
                </a:solidFill>
                <a:latin typeface="Arial"/>
                <a:cs typeface="Arial"/>
              </a:rPr>
              <a:t>Mobilisation,Transformation</a:t>
            </a:r>
            <a:r>
              <a:rPr lang="en-US" sz="2800" b="1" dirty="0">
                <a:solidFill>
                  <a:srgbClr val="271759"/>
                </a:solidFill>
                <a:latin typeface="Arial"/>
                <a:cs typeface="Arial"/>
              </a:rPr>
              <a:t> </a:t>
            </a:r>
          </a:p>
          <a:p>
            <a:r>
              <a:rPr lang="en-US" sz="2800" b="1" dirty="0">
                <a:solidFill>
                  <a:srgbClr val="271759"/>
                </a:solidFill>
                <a:latin typeface="Arial"/>
                <a:cs typeface="Arial"/>
              </a:rPr>
              <a:t>   &amp; Change Management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3" y="5085184"/>
            <a:ext cx="5328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Loreen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Herzig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&amp; Maureen </a:t>
            </a:r>
            <a:r>
              <a:rPr lang="en-US" sz="2000" dirty="0" err="1">
                <a:solidFill>
                  <a:schemeClr val="bg1"/>
                </a:solidFill>
                <a:latin typeface="Arial"/>
                <a:cs typeface="Arial"/>
              </a:rPr>
              <a:t>Hopcroft</a:t>
            </a:r>
            <a:endParaRPr lang="en-US" sz="2000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8</a:t>
            </a:r>
            <a:r>
              <a:rPr lang="en-US" sz="2000" baseline="30000" dirty="0">
                <a:solidFill>
                  <a:schemeClr val="bg1"/>
                </a:solidFill>
                <a:latin typeface="Arial"/>
                <a:cs typeface="Arial"/>
              </a:rPr>
              <a:t>th</a:t>
            </a:r>
            <a:r>
              <a:rPr lang="en-US" sz="2000" dirty="0">
                <a:solidFill>
                  <a:schemeClr val="bg1"/>
                </a:solidFill>
                <a:latin typeface="Arial"/>
                <a:cs typeface="Arial"/>
              </a:rPr>
              <a:t> March 2017</a:t>
            </a:r>
          </a:p>
        </p:txBody>
      </p:sp>
    </p:spTree>
    <p:extLst>
      <p:ext uri="{BB962C8B-B14F-4D97-AF65-F5344CB8AC3E}">
        <p14:creationId xmlns:p14="http://schemas.microsoft.com/office/powerpoint/2010/main" val="1870755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BCD034"/>
                </a:solidFill>
              </a:rPr>
              <a:t>UAT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680520" cy="367240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17638"/>
            <a:ext cx="3990990" cy="4494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925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BCD034"/>
                </a:solidFill>
              </a:rPr>
              <a:t>Forms Designed ‘By Staff for Staff’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4067944" cy="446449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 rotWithShape="1">
          <a:blip r:embed="rId5"/>
          <a:srcRect l="556" t="7209" r="24760" b="6921"/>
          <a:stretch/>
        </p:blipFill>
        <p:spPr bwMode="auto">
          <a:xfrm>
            <a:off x="4283968" y="2367275"/>
            <a:ext cx="4175125" cy="2843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0265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BCD034"/>
                </a:solidFill>
              </a:rPr>
              <a:t>Forms in situ</a:t>
            </a:r>
          </a:p>
        </p:txBody>
      </p:sp>
      <p:pic>
        <p:nvPicPr>
          <p:cNvPr id="6" name="Picture 5" descr="C:\Users\mhopcroft\Documents\Wellingborough Homes\Housing Technology\Camille\wetransfer-9c6dbe Mike Fowler\20170221_151346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14827" r="4543" b="1390"/>
          <a:stretch/>
        </p:blipFill>
        <p:spPr bwMode="auto">
          <a:xfrm>
            <a:off x="4788024" y="1340768"/>
            <a:ext cx="3996000" cy="460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mhopcroft\Documents\Wellingborough Homes\Housing Technology\Camille\wetransfer-9c6dbe Mike Fowler\20170221_150527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8" b="4"/>
          <a:stretch/>
        </p:blipFill>
        <p:spPr bwMode="auto">
          <a:xfrm>
            <a:off x="328886" y="1340768"/>
            <a:ext cx="4392488" cy="4608000"/>
          </a:xfrm>
          <a:prstGeom prst="rect">
            <a:avLst/>
          </a:prstGeom>
          <a:noFill/>
          <a:ln>
            <a:noFill/>
          </a:ln>
          <a:scene3d>
            <a:camera prst="perspectiveFront"/>
            <a:lightRig rig="threePt" dir="t"/>
          </a:scene3d>
          <a:sp3d>
            <a:bevelT h="0"/>
          </a:sp3d>
        </p:spPr>
      </p:pic>
    </p:spTree>
    <p:extLst>
      <p:ext uri="{BB962C8B-B14F-4D97-AF65-F5344CB8AC3E}">
        <p14:creationId xmlns:p14="http://schemas.microsoft.com/office/powerpoint/2010/main" val="4050530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BCD034"/>
                </a:solidFill>
              </a:rPr>
              <a:t>The Feedback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868921" y="1577746"/>
            <a:ext cx="1429494" cy="906286"/>
          </a:xfrm>
          <a:prstGeom prst="wedgeEllipseCallou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271759"/>
                </a:solidFill>
              </a:rPr>
              <a:t>It’s so easy to use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2447764" y="1863889"/>
            <a:ext cx="1440160" cy="1170420"/>
          </a:xfrm>
          <a:prstGeom prst="wedgeRectCallout">
            <a:avLst/>
          </a:prstGeom>
          <a:solidFill>
            <a:srgbClr val="53BBAB"/>
          </a:solidFill>
          <a:ln>
            <a:solidFill>
              <a:srgbClr val="53BBA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It’s absolutely brilliant!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2452278" y="3262676"/>
            <a:ext cx="1567408" cy="954396"/>
          </a:xfrm>
          <a:prstGeom prst="wedgeRoundRectCallout">
            <a:avLst/>
          </a:prstGeom>
          <a:noFill/>
          <a:ln w="12700">
            <a:solidFill>
              <a:srgbClr val="63B9E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271759"/>
                </a:solidFill>
              </a:rPr>
              <a:t>Much more time efficient</a:t>
            </a:r>
          </a:p>
        </p:txBody>
      </p:sp>
      <p:sp>
        <p:nvSpPr>
          <p:cNvPr id="3" name="Cloud Callout 2"/>
          <p:cNvSpPr/>
          <p:nvPr/>
        </p:nvSpPr>
        <p:spPr>
          <a:xfrm>
            <a:off x="755576" y="2779039"/>
            <a:ext cx="1584176" cy="1193309"/>
          </a:xfrm>
          <a:prstGeom prst="cloudCallout">
            <a:avLst/>
          </a:prstGeom>
          <a:solidFill>
            <a:srgbClr val="BCD0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When will I get a tablet?</a:t>
            </a:r>
          </a:p>
        </p:txBody>
      </p:sp>
      <p:sp>
        <p:nvSpPr>
          <p:cNvPr id="4" name="Rectangular Callout 3"/>
          <p:cNvSpPr/>
          <p:nvPr/>
        </p:nvSpPr>
        <p:spPr>
          <a:xfrm>
            <a:off x="6175623" y="3022502"/>
            <a:ext cx="1656184" cy="949846"/>
          </a:xfrm>
          <a:prstGeom prst="wedgeRectCallout">
            <a:avLst/>
          </a:prstGeom>
          <a:solidFill>
            <a:srgbClr val="63B9E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271759"/>
                </a:solidFill>
              </a:rPr>
              <a:t>It updates notes straight away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299333" y="3246625"/>
            <a:ext cx="1600943" cy="854603"/>
          </a:xfrm>
          <a:prstGeom prst="wedgeRoundRectCallout">
            <a:avLst/>
          </a:prstGeom>
          <a:solidFill>
            <a:srgbClr val="53BB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I’m uploading photographs!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008859" y="1870388"/>
            <a:ext cx="1528936" cy="1080119"/>
          </a:xfrm>
          <a:prstGeom prst="wedgeRoundRectCallout">
            <a:avLst/>
          </a:prstGeom>
          <a:solidFill>
            <a:srgbClr val="E1D51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271759"/>
                </a:solidFill>
              </a:rPr>
              <a:t>I’m updating rent account with customers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4049106" y="4304840"/>
            <a:ext cx="2160239" cy="999347"/>
          </a:xfrm>
          <a:prstGeom prst="wedgeEllipseCallout">
            <a:avLst/>
          </a:prstGeom>
          <a:solidFill>
            <a:srgbClr val="F59D1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271759"/>
                </a:solidFill>
              </a:rPr>
              <a:t>High level of customer satisfaction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5613462" y="2000265"/>
            <a:ext cx="1191766" cy="769235"/>
          </a:xfrm>
          <a:prstGeom prst="wedgeEllipseCallout">
            <a:avLst/>
          </a:prstGeom>
          <a:solidFill>
            <a:srgbClr val="F59D1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Really good!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2339752" y="4488648"/>
            <a:ext cx="1656184" cy="949846"/>
          </a:xfrm>
          <a:prstGeom prst="wedgeRectCallout">
            <a:avLst/>
          </a:prstGeom>
          <a:solidFill>
            <a:srgbClr val="63B9E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Good connectivity, works offline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457200" y="4314594"/>
            <a:ext cx="1810544" cy="1123899"/>
          </a:xfrm>
          <a:prstGeom prst="wedgeEllipseCallout">
            <a:avLst/>
          </a:prstGeom>
          <a:solidFill>
            <a:srgbClr val="F59D1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271759"/>
                </a:solidFill>
              </a:rPr>
              <a:t>I can choose the colour of my device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300192" y="4217072"/>
            <a:ext cx="1778893" cy="858612"/>
          </a:xfrm>
          <a:prstGeom prst="wedgeRoundRectCallout">
            <a:avLst/>
          </a:prstGeom>
          <a:solidFill>
            <a:srgbClr val="BCD03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 discussed a repair with a customer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6876256" y="1577746"/>
            <a:ext cx="1610033" cy="1201294"/>
          </a:xfrm>
          <a:prstGeom prst="cloudCallout">
            <a:avLst/>
          </a:prstGeom>
          <a:solidFill>
            <a:srgbClr val="E1D5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271759"/>
                </a:solidFill>
              </a:rPr>
              <a:t>Making us paper free</a:t>
            </a:r>
          </a:p>
        </p:txBody>
      </p:sp>
    </p:spTree>
    <p:extLst>
      <p:ext uri="{BB962C8B-B14F-4D97-AF65-F5344CB8AC3E}">
        <p14:creationId xmlns:p14="http://schemas.microsoft.com/office/powerpoint/2010/main" val="434196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BCD034"/>
                </a:solidFill>
              </a:rPr>
              <a:t>The Stats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rgbClr val="271759"/>
                </a:solidFill>
              </a:rPr>
              <a:t>currently 25 users, 72% frontline staff        </a:t>
            </a:r>
          </a:p>
          <a:p>
            <a:pPr lvl="2" indent="-34290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271759"/>
                </a:solidFill>
              </a:rPr>
              <a:t>Income 100%</a:t>
            </a:r>
          </a:p>
          <a:p>
            <a:pPr lvl="2" indent="-34290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271759"/>
                </a:solidFill>
              </a:rPr>
              <a:t>Housing 100%</a:t>
            </a:r>
          </a:p>
          <a:p>
            <a:pPr lvl="2" indent="-34290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271759"/>
                </a:solidFill>
              </a:rPr>
              <a:t>Independent Living 100%</a:t>
            </a:r>
          </a:p>
          <a:p>
            <a:pPr lvl="2" indent="-34290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271759"/>
                </a:solidFill>
              </a:rPr>
              <a:t>Repairs and Development  71%</a:t>
            </a:r>
          </a:p>
          <a:p>
            <a:pPr lvl="2" indent="-34290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271759"/>
                </a:solidFill>
              </a:rPr>
              <a:t>Estate Services 20%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rgbClr val="271759"/>
                </a:solidFill>
              </a:rPr>
              <a:t>      to 35 frontline staff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rgbClr val="271759"/>
                </a:solidFill>
              </a:rPr>
              <a:t>Income Recovery most prolific users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rgbClr val="271759"/>
                </a:solidFill>
              </a:rPr>
              <a:t>450 SCS forms loaded, time saving of 27 days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rgbClr val="271759"/>
                </a:solidFill>
              </a:rPr>
              <a:t>Uploaded 1000 photos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dirty="0">
                <a:solidFill>
                  <a:srgbClr val="271759"/>
                </a:solidFill>
              </a:rPr>
              <a:t>45% organisation are tablet users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solidFill>
                <a:srgbClr val="271759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solidFill>
                <a:srgbClr val="271759"/>
              </a:solidFill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798784" y="3789039"/>
            <a:ext cx="388840" cy="36155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23362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mhopcroft\Pictures\pros_cons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7" r="-834"/>
          <a:stretch/>
        </p:blipFill>
        <p:spPr bwMode="auto">
          <a:xfrm>
            <a:off x="6732240" y="1196752"/>
            <a:ext cx="2304256" cy="1656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C:\Users\mhopcroft\Pictures\pros_cons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48774"/>
          <a:stretch/>
        </p:blipFill>
        <p:spPr bwMode="auto">
          <a:xfrm>
            <a:off x="275209" y="1196752"/>
            <a:ext cx="2304256" cy="17281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BCD034"/>
                </a:solidFill>
              </a:rPr>
              <a:t>Our Learning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537" y="2492897"/>
            <a:ext cx="4249488" cy="3456383"/>
          </a:xfrm>
          <a:solidFill>
            <a:srgbClr val="BCD034"/>
          </a:solidFill>
        </p:spPr>
        <p:txBody>
          <a:bodyPr>
            <a:normAutofit fontScale="92500" lnSpcReduction="20000"/>
          </a:bodyPr>
          <a:lstStyle/>
          <a:p>
            <a:r>
              <a:rPr lang="en-GB" dirty="0"/>
              <a:t>Supplier PID</a:t>
            </a:r>
          </a:p>
          <a:p>
            <a:r>
              <a:rPr lang="en-GB" dirty="0"/>
              <a:t>Management buy-in (and sign-off)</a:t>
            </a:r>
          </a:p>
          <a:p>
            <a:r>
              <a:rPr lang="en-GB" dirty="0"/>
              <a:t>Frontline Project Manager (PM), very committed</a:t>
            </a:r>
          </a:p>
          <a:p>
            <a:r>
              <a:rPr lang="en-GB" dirty="0"/>
              <a:t>Multiple iterations x 15 forms</a:t>
            </a:r>
          </a:p>
          <a:p>
            <a:r>
              <a:rPr lang="en-GB" dirty="0"/>
              <a:t>Formal device comparison</a:t>
            </a:r>
          </a:p>
          <a:p>
            <a:r>
              <a:rPr lang="en-GB" dirty="0"/>
              <a:t>Formal UAT Testing </a:t>
            </a:r>
          </a:p>
          <a:p>
            <a:r>
              <a:rPr lang="en-GB" dirty="0"/>
              <a:t>Formal sign off, post project review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4788023" y="2492897"/>
            <a:ext cx="4176465" cy="3456383"/>
          </a:xfrm>
          <a:solidFill>
            <a:srgbClr val="F59D10"/>
          </a:solidFill>
        </p:spPr>
        <p:txBody>
          <a:bodyPr>
            <a:normAutofit fontScale="92500"/>
          </a:bodyPr>
          <a:lstStyle/>
          <a:p>
            <a:r>
              <a:rPr lang="en-GB" dirty="0"/>
              <a:t>No SMART benefits</a:t>
            </a:r>
          </a:p>
          <a:p>
            <a:r>
              <a:rPr lang="en-GB" dirty="0"/>
              <a:t>Required management steer/challenge </a:t>
            </a:r>
          </a:p>
          <a:p>
            <a:r>
              <a:rPr lang="en-GB" dirty="0"/>
              <a:t>PM – no previous experience</a:t>
            </a:r>
          </a:p>
          <a:p>
            <a:r>
              <a:rPr lang="en-GB" dirty="0"/>
              <a:t>No requirements prioritisation</a:t>
            </a:r>
          </a:p>
          <a:p>
            <a:r>
              <a:rPr lang="en-GB" dirty="0"/>
              <a:t>Formal process introduced well into project</a:t>
            </a:r>
          </a:p>
          <a:p>
            <a:r>
              <a:rPr lang="en-GB" dirty="0"/>
              <a:t>Formal process delayed Go Live </a:t>
            </a:r>
          </a:p>
        </p:txBody>
      </p:sp>
    </p:spTree>
    <p:extLst>
      <p:ext uri="{BB962C8B-B14F-4D97-AF65-F5344CB8AC3E}">
        <p14:creationId xmlns:p14="http://schemas.microsoft.com/office/powerpoint/2010/main" val="3705099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BCD034"/>
                </a:solidFill>
              </a:rPr>
              <a:t>Frontline Staff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Minimises prep time prior to visit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Current information to hand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Significant benefit in customer conversations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Allows response to wider queries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More time spent with customers less on admin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Uploading photos of property and components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Staff are empowered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More flexible working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Audit trail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solidFill>
                <a:srgbClr val="271759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solidFill>
                <a:srgbClr val="271759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solidFill>
                <a:srgbClr val="2717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536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BCD034"/>
                </a:solidFill>
              </a:rPr>
              <a:t>Our Transformation Journey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600201"/>
            <a:ext cx="4968552" cy="43490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Leveraging successful mobilisation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Business focussed IT strategy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Providing excellent customer service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Balancing solid foundation with innovation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Skilling up IT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Embedding Business Improvement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Introducing best practice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Changing the culture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solidFill>
                <a:srgbClr val="271759"/>
              </a:solidFill>
            </a:endParaRPr>
          </a:p>
        </p:txBody>
      </p:sp>
      <p:pic>
        <p:nvPicPr>
          <p:cNvPr id="1026" name="Picture 2" descr="C:\Users\mhopcroft\Pictures\1875909056-succes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542144"/>
            <a:ext cx="3538736" cy="264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778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BCD034"/>
                </a:solidFill>
              </a:rPr>
              <a:t>What Our Customers Want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We engaged extensively</a:t>
            </a:r>
          </a:p>
          <a:p>
            <a:pPr lvl="1"/>
            <a:r>
              <a:rPr lang="en-GB" sz="2200" dirty="0">
                <a:solidFill>
                  <a:srgbClr val="271759"/>
                </a:solidFill>
              </a:rPr>
              <a:t>3 workshops, Executive, Senior Management, Operational</a:t>
            </a:r>
          </a:p>
          <a:p>
            <a:pPr lvl="1"/>
            <a:r>
              <a:rPr lang="en-GB" sz="2200" dirty="0">
                <a:solidFill>
                  <a:srgbClr val="271759"/>
                </a:solidFill>
              </a:rPr>
              <a:t>IT Survey 73% response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Resident engagement on specific projects</a:t>
            </a:r>
          </a:p>
          <a:p>
            <a:pPr lvl="1"/>
            <a:endParaRPr lang="en-GB" sz="2200" dirty="0">
              <a:solidFill>
                <a:srgbClr val="271759"/>
              </a:solidFill>
            </a:endParaRPr>
          </a:p>
          <a:p>
            <a:pPr marL="457200" lvl="1" indent="0">
              <a:buNone/>
            </a:pPr>
            <a:endParaRPr lang="en-GB" sz="2200" dirty="0"/>
          </a:p>
          <a:p>
            <a:pPr lvl="1"/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68" y="3573016"/>
            <a:ext cx="7344816" cy="215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3272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BCD034"/>
                </a:solidFill>
              </a:rPr>
              <a:t>What Our Business Needs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23528" y="1988840"/>
            <a:ext cx="5472608" cy="39512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Re-position IT from ‘keeping the lights on’ to transforming the business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Drive Service Reviews &amp; BPR through customer and business requirements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Consolidate dated infrastructure and 40+ applications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Build on successful  staff mobilisation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Underpin with best practice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Monitor and measure success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02088525"/>
              </p:ext>
            </p:extLst>
          </p:nvPr>
        </p:nvGraphicFramePr>
        <p:xfrm>
          <a:off x="5796136" y="2276872"/>
          <a:ext cx="3115945" cy="2933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ctangle 2"/>
          <p:cNvSpPr/>
          <p:nvPr/>
        </p:nvSpPr>
        <p:spPr>
          <a:xfrm>
            <a:off x="611560" y="1437373"/>
            <a:ext cx="7056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271759"/>
                </a:solidFill>
              </a:rPr>
              <a:t>Holistic Approach to Business Improvement and IT</a:t>
            </a:r>
          </a:p>
        </p:txBody>
      </p:sp>
    </p:spTree>
    <p:extLst>
      <p:ext uri="{BB962C8B-B14F-4D97-AF65-F5344CB8AC3E}">
        <p14:creationId xmlns:p14="http://schemas.microsoft.com/office/powerpoint/2010/main" val="3046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BCD034"/>
                </a:solidFill>
              </a:rPr>
              <a:t>Our Journey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08525"/>
          </a:xfrm>
        </p:spPr>
        <p:txBody>
          <a:bodyPr>
            <a:normAutofit fontScale="25000" lnSpcReduction="20000"/>
          </a:bodyPr>
          <a:lstStyle/>
          <a:p>
            <a:pPr marL="400050" lvl="1" indent="0">
              <a:buNone/>
            </a:pPr>
            <a:r>
              <a:rPr lang="en-GB" sz="9600" dirty="0">
                <a:solidFill>
                  <a:srgbClr val="BCD034"/>
                </a:solidFill>
              </a:rPr>
              <a:t>&gt; </a:t>
            </a:r>
            <a:r>
              <a:rPr lang="en-GB" sz="9600" dirty="0">
                <a:solidFill>
                  <a:srgbClr val="271759"/>
                </a:solidFill>
              </a:rPr>
              <a:t>Then and Now</a:t>
            </a:r>
          </a:p>
          <a:p>
            <a:pPr marL="400050" lvl="1" indent="0">
              <a:buNone/>
            </a:pPr>
            <a:r>
              <a:rPr lang="en-GB" sz="9600" dirty="0">
                <a:solidFill>
                  <a:srgbClr val="BCD034"/>
                </a:solidFill>
              </a:rPr>
              <a:t>&gt; </a:t>
            </a:r>
            <a:r>
              <a:rPr lang="en-GB" sz="9600" dirty="0">
                <a:solidFill>
                  <a:srgbClr val="271759"/>
                </a:solidFill>
              </a:rPr>
              <a:t>Our People</a:t>
            </a:r>
          </a:p>
          <a:p>
            <a:pPr marL="400050" lvl="1" indent="0">
              <a:buNone/>
            </a:pPr>
            <a:r>
              <a:rPr lang="en-GB" sz="9600" dirty="0">
                <a:solidFill>
                  <a:srgbClr val="BCD034"/>
                </a:solidFill>
              </a:rPr>
              <a:t>&gt; </a:t>
            </a:r>
            <a:r>
              <a:rPr lang="en-GB" sz="9600" dirty="0">
                <a:solidFill>
                  <a:srgbClr val="271759"/>
                </a:solidFill>
              </a:rPr>
              <a:t>Our IT</a:t>
            </a:r>
          </a:p>
          <a:p>
            <a:pPr marL="400050" lvl="1" indent="0">
              <a:buNone/>
            </a:pPr>
            <a:r>
              <a:rPr lang="en-GB" sz="9600" dirty="0">
                <a:solidFill>
                  <a:srgbClr val="BCD034"/>
                </a:solidFill>
              </a:rPr>
              <a:t>&gt; </a:t>
            </a:r>
            <a:r>
              <a:rPr lang="en-GB" sz="9600" dirty="0">
                <a:solidFill>
                  <a:srgbClr val="271759"/>
                </a:solidFill>
              </a:rPr>
              <a:t>Mobilisation Approach </a:t>
            </a:r>
          </a:p>
          <a:p>
            <a:pPr marL="400050" lvl="1" indent="0">
              <a:buNone/>
            </a:pPr>
            <a:r>
              <a:rPr lang="en-GB" sz="9600" dirty="0">
                <a:solidFill>
                  <a:srgbClr val="BCD034"/>
                </a:solidFill>
              </a:rPr>
              <a:t>&gt; </a:t>
            </a:r>
            <a:r>
              <a:rPr lang="en-GB" sz="9600" dirty="0">
                <a:solidFill>
                  <a:srgbClr val="271759"/>
                </a:solidFill>
              </a:rPr>
              <a:t>By Staff for Staff</a:t>
            </a:r>
          </a:p>
          <a:p>
            <a:pPr marL="400050" lvl="1" indent="0">
              <a:buNone/>
            </a:pPr>
            <a:r>
              <a:rPr lang="en-GB" sz="9600" dirty="0">
                <a:solidFill>
                  <a:srgbClr val="BCD034"/>
                </a:solidFill>
              </a:rPr>
              <a:t>&gt; </a:t>
            </a:r>
            <a:r>
              <a:rPr lang="en-GB" sz="9600" dirty="0">
                <a:solidFill>
                  <a:srgbClr val="271759"/>
                </a:solidFill>
              </a:rPr>
              <a:t>The Feedback</a:t>
            </a:r>
          </a:p>
          <a:p>
            <a:pPr marL="400050" lvl="1" indent="0">
              <a:buNone/>
            </a:pPr>
            <a:r>
              <a:rPr lang="en-GB" sz="9600" dirty="0">
                <a:solidFill>
                  <a:srgbClr val="BCD034"/>
                </a:solidFill>
              </a:rPr>
              <a:t>&gt; </a:t>
            </a:r>
            <a:r>
              <a:rPr lang="en-GB" sz="9600" dirty="0">
                <a:solidFill>
                  <a:srgbClr val="271759"/>
                </a:solidFill>
              </a:rPr>
              <a:t>The Stats</a:t>
            </a:r>
          </a:p>
          <a:p>
            <a:pPr marL="400050" lvl="1" indent="0">
              <a:buNone/>
            </a:pPr>
            <a:r>
              <a:rPr lang="en-GB" sz="9600" dirty="0">
                <a:solidFill>
                  <a:srgbClr val="BCD034"/>
                </a:solidFill>
              </a:rPr>
              <a:t>&gt; </a:t>
            </a:r>
            <a:r>
              <a:rPr lang="en-GB" sz="9600" dirty="0">
                <a:solidFill>
                  <a:srgbClr val="271759"/>
                </a:solidFill>
              </a:rPr>
              <a:t>Our Learning </a:t>
            </a:r>
          </a:p>
          <a:p>
            <a:pPr marL="400050" lvl="1" indent="0">
              <a:buNone/>
            </a:pPr>
            <a:r>
              <a:rPr lang="en-GB" sz="9600" dirty="0">
                <a:solidFill>
                  <a:srgbClr val="BCD034"/>
                </a:solidFill>
              </a:rPr>
              <a:t>&gt; </a:t>
            </a:r>
            <a:r>
              <a:rPr lang="en-GB" sz="9600" dirty="0">
                <a:solidFill>
                  <a:srgbClr val="271759"/>
                </a:solidFill>
              </a:rPr>
              <a:t>Frontline Staff Benefits</a:t>
            </a:r>
          </a:p>
          <a:p>
            <a:pPr marL="400050" lvl="1" indent="0">
              <a:buNone/>
            </a:pPr>
            <a:r>
              <a:rPr lang="en-GB" sz="9600" dirty="0">
                <a:solidFill>
                  <a:srgbClr val="BCD034"/>
                </a:solidFill>
              </a:rPr>
              <a:t>&gt; </a:t>
            </a:r>
            <a:r>
              <a:rPr lang="en-GB" sz="9600" dirty="0">
                <a:solidFill>
                  <a:srgbClr val="271759"/>
                </a:solidFill>
              </a:rPr>
              <a:t>Our Transformation Journey</a:t>
            </a:r>
          </a:p>
          <a:p>
            <a:pPr marL="400050" lvl="1" indent="0">
              <a:buNone/>
            </a:pPr>
            <a:r>
              <a:rPr lang="en-GB" sz="9600" dirty="0">
                <a:solidFill>
                  <a:srgbClr val="BCD034"/>
                </a:solidFill>
              </a:rPr>
              <a:t>&gt; </a:t>
            </a:r>
            <a:r>
              <a:rPr lang="en-GB" sz="9600" dirty="0">
                <a:solidFill>
                  <a:srgbClr val="271759"/>
                </a:solidFill>
              </a:rPr>
              <a:t>What our Customers Want</a:t>
            </a:r>
          </a:p>
          <a:p>
            <a:pPr marL="400050" lvl="1" indent="0">
              <a:buNone/>
            </a:pPr>
            <a:r>
              <a:rPr lang="en-GB" sz="9600" dirty="0">
                <a:solidFill>
                  <a:srgbClr val="BCD034"/>
                </a:solidFill>
              </a:rPr>
              <a:t>&gt; </a:t>
            </a:r>
            <a:r>
              <a:rPr lang="en-GB" sz="9600" dirty="0">
                <a:solidFill>
                  <a:srgbClr val="271759"/>
                </a:solidFill>
              </a:rPr>
              <a:t>What our Business Needs</a:t>
            </a:r>
          </a:p>
          <a:p>
            <a:pPr marL="400050" lvl="1" indent="0">
              <a:buNone/>
            </a:pPr>
            <a:r>
              <a:rPr lang="en-GB" sz="9600" dirty="0">
                <a:solidFill>
                  <a:srgbClr val="BCD034"/>
                </a:solidFill>
              </a:rPr>
              <a:t>&gt; </a:t>
            </a:r>
            <a:r>
              <a:rPr lang="en-GB" sz="9600" dirty="0">
                <a:solidFill>
                  <a:srgbClr val="271759"/>
                </a:solidFill>
              </a:rPr>
              <a:t>Our Challenges and Opportunities</a:t>
            </a:r>
            <a:r>
              <a:rPr lang="en-GB" sz="9600" dirty="0">
                <a:solidFill>
                  <a:srgbClr val="BCD034"/>
                </a:solidFill>
              </a:rPr>
              <a:t> </a:t>
            </a:r>
          </a:p>
          <a:p>
            <a:pPr marL="400050" lvl="1" indent="0">
              <a:buNone/>
            </a:pPr>
            <a:endParaRPr lang="en-GB" sz="9600" dirty="0">
              <a:solidFill>
                <a:srgbClr val="2717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052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75856" y="615083"/>
            <a:ext cx="2160240" cy="81526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870337"/>
                </a:solidFill>
              </a:rPr>
              <a:t>CHANGE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2196926"/>
            <a:ext cx="4312728" cy="392923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Continuous Innovation and Change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F59D10"/>
                </a:solidFill>
                <a:latin typeface="Forte" panose="03060902040502070203" pitchFamily="66" charset="0"/>
                <a:cs typeface="Aharoni" panose="02010803020104030203" pitchFamily="2" charset="-79"/>
              </a:rPr>
              <a:t>Resistance to change 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870337"/>
                </a:solidFill>
                <a:latin typeface="Agency FB" panose="020B0503020202020204" pitchFamily="34" charset="0"/>
                <a:cs typeface="Aharoni" panose="02010803020104030203" pitchFamily="2" charset="-79"/>
              </a:rPr>
              <a:t>Customer &amp; Staff Satisfaction, our USP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870337"/>
                </a:solidFill>
                <a:latin typeface="Forte" panose="03060902040502070203" pitchFamily="66" charset="0"/>
                <a:cs typeface="Aharoni" panose="02010803020104030203" pitchFamily="2" charset="-79"/>
              </a:rPr>
              <a:t>Balancing BAU &amp; Innovation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FFC00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Establishing framework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FF0000"/>
                </a:solidFill>
                <a:latin typeface="Baskerville Old Face" panose="02020602080505020303" pitchFamily="18" charset="0"/>
                <a:cs typeface="Aharoni" panose="02010803020104030203" pitchFamily="2" charset="-79"/>
              </a:rPr>
              <a:t>Growing and Retaining Skills, Empowering Our People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6C2268"/>
                </a:solidFill>
                <a:latin typeface="Agency FB" panose="020B0503020202020204" pitchFamily="34" charset="0"/>
                <a:cs typeface="Aharoni" panose="02010803020104030203" pitchFamily="2" charset="-79"/>
              </a:rPr>
              <a:t>Competing in our Sector</a:t>
            </a:r>
          </a:p>
          <a:p>
            <a:pPr marL="0" indent="0">
              <a:buNone/>
            </a:pPr>
            <a:endParaRPr lang="en-GB" sz="2400" dirty="0">
              <a:solidFill>
                <a:srgbClr val="F59D10"/>
              </a:solidFill>
              <a:latin typeface="Agency FB" panose="020B05030202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932040" y="2196926"/>
            <a:ext cx="3960440" cy="392923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400" dirty="0">
                <a:solidFill>
                  <a:srgbClr val="92D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Change what we do and how we learn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E1D51E"/>
                </a:solidFill>
                <a:latin typeface="Forte" panose="03060902040502070203" pitchFamily="66" charset="0"/>
                <a:cs typeface="Aharoni" panose="02010803020104030203" pitchFamily="2" charset="-79"/>
              </a:rPr>
              <a:t>Organisational Change support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235B1B"/>
                </a:solidFill>
                <a:latin typeface="Agency FB" panose="020B0503020202020204" pitchFamily="34" charset="0"/>
                <a:cs typeface="Aharoni" panose="02010803020104030203" pitchFamily="2" charset="-79"/>
              </a:rPr>
              <a:t>Include Customers and Staff, stakeholders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92D050"/>
                </a:solidFill>
                <a:latin typeface="Forte" panose="03060902040502070203" pitchFamily="66" charset="0"/>
                <a:cs typeface="Aharoni" panose="02010803020104030203" pitchFamily="2" charset="-79"/>
              </a:rPr>
              <a:t>Prioritise and Plan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B050"/>
                </a:solidFill>
                <a:latin typeface="Algerian" panose="04020705040A02060702" pitchFamily="82" charset="0"/>
                <a:cs typeface="Aharoni" panose="02010803020104030203" pitchFamily="2" charset="-79"/>
              </a:rPr>
              <a:t>Measurable Benefits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00B050"/>
                </a:solidFill>
                <a:latin typeface="Baskerville Old Face" panose="02020602080505020303" pitchFamily="18" charset="0"/>
                <a:cs typeface="Aharoni" panose="02010803020104030203" pitchFamily="2" charset="-79"/>
              </a:rPr>
              <a:t>Support Productivity, Creativity Innovation and Retention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235B1B"/>
                </a:solidFill>
                <a:latin typeface="Baskerville Old Face" panose="02020602080505020303" pitchFamily="18" charset="0"/>
                <a:cs typeface="Aharoni" panose="02010803020104030203" pitchFamily="2" charset="-79"/>
              </a:rPr>
              <a:t>USP and recognisable brand, looking outside our sector 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2123728" y="1196752"/>
            <a:ext cx="3240360" cy="5040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59D10"/>
                </a:solidFill>
              </a:rPr>
              <a:t>CHALLENGES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2915816" y="1628800"/>
            <a:ext cx="3708226" cy="5681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BCD034"/>
                </a:solidFill>
              </a:rPr>
              <a:t>OPP0RTUNITIES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5184068" y="764704"/>
            <a:ext cx="936104" cy="10544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i="1" dirty="0">
                <a:solidFill>
                  <a:srgbClr val="271759"/>
                </a:solidFill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21204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5" t="375" r="16176" b="375"/>
          <a:stretch/>
        </p:blipFill>
        <p:spPr>
          <a:xfrm>
            <a:off x="971600" y="1700808"/>
            <a:ext cx="7416000" cy="410445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BCD034"/>
                </a:solidFill>
              </a:rPr>
              <a:t>And before we go…Any Questions?</a:t>
            </a:r>
          </a:p>
        </p:txBody>
      </p:sp>
    </p:spTree>
    <p:extLst>
      <p:ext uri="{BB962C8B-B14F-4D97-AF65-F5344CB8AC3E}">
        <p14:creationId xmlns:p14="http://schemas.microsoft.com/office/powerpoint/2010/main" val="3646303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BCD034"/>
                </a:solidFill>
              </a:rPr>
              <a:t>Wellingborough Homes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271759"/>
                </a:solidFill>
              </a:rPr>
              <a:t>Then..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199" y="2174875"/>
            <a:ext cx="4187825" cy="39512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71759"/>
                </a:solidFill>
              </a:rPr>
              <a:t>Created in 2007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71759"/>
                </a:solidFill>
              </a:rPr>
              <a:t>Located in East Midlands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71759"/>
                </a:solidFill>
              </a:rPr>
              <a:t>LSVT to own and manage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71759"/>
                </a:solidFill>
              </a:rPr>
              <a:t>Wellingborough Council stock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71759"/>
                </a:solidFill>
              </a:rPr>
              <a:t>Original portfolio 4,484 units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71759"/>
                </a:solidFill>
              </a:rPr>
              <a:t>Delivered its promises</a:t>
            </a:r>
          </a:p>
          <a:p>
            <a:pPr marL="0" indent="0">
              <a:buNone/>
            </a:pPr>
            <a:r>
              <a:rPr lang="en-GB" b="1" dirty="0">
                <a:solidFill>
                  <a:srgbClr val="271759"/>
                </a:solidFill>
              </a:rPr>
              <a:t>What Next?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>
                <a:solidFill>
                  <a:srgbClr val="271759"/>
                </a:solidFill>
              </a:rPr>
              <a:t>Now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6016" y="2174875"/>
            <a:ext cx="4427984" cy="39512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71759"/>
                </a:solidFill>
              </a:rPr>
              <a:t>New Corporate Plan 2015-19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71759"/>
                </a:solidFill>
              </a:rPr>
              <a:t>Developing 500 homes by 2019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71759"/>
                </a:solidFill>
              </a:rPr>
              <a:t>Awarded £3.22M by HCA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71759"/>
                </a:solidFill>
              </a:rPr>
              <a:t>G1/V1 rating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i="1" dirty="0">
                <a:solidFill>
                  <a:srgbClr val="271759"/>
                </a:solidFill>
              </a:rPr>
              <a:t>26</a:t>
            </a:r>
            <a:r>
              <a:rPr lang="en-GB" baseline="30000" dirty="0">
                <a:solidFill>
                  <a:srgbClr val="271759"/>
                </a:solidFill>
              </a:rPr>
              <a:t>th</a:t>
            </a:r>
            <a:r>
              <a:rPr lang="en-GB" dirty="0">
                <a:solidFill>
                  <a:srgbClr val="271759"/>
                </a:solidFill>
              </a:rPr>
              <a:t> in 2016 24housing magazine's </a:t>
            </a:r>
            <a:r>
              <a:rPr lang="en-GB" i="1" dirty="0">
                <a:solidFill>
                  <a:srgbClr val="271759"/>
                </a:solidFill>
              </a:rPr>
              <a:t>Top</a:t>
            </a:r>
            <a:r>
              <a:rPr lang="en-GB" dirty="0">
                <a:solidFill>
                  <a:srgbClr val="271759"/>
                </a:solidFill>
              </a:rPr>
              <a:t> 50 RSLs</a:t>
            </a:r>
          </a:p>
          <a:p>
            <a:pPr marL="0" indent="0">
              <a:buNone/>
            </a:pPr>
            <a:r>
              <a:rPr lang="en-GB" b="1" dirty="0">
                <a:solidFill>
                  <a:srgbClr val="53BBAB"/>
                </a:solidFill>
              </a:rPr>
              <a:t>Invigorated and on a transformational journey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BCD034"/>
                </a:solidFill>
              </a:rPr>
              <a:t>Our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1"/>
            <a:ext cx="4464496" cy="42770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New All Female Executive Team </a:t>
            </a:r>
            <a:r>
              <a:rPr lang="en-GB" sz="2400" b="1" dirty="0">
                <a:solidFill>
                  <a:srgbClr val="870337"/>
                </a:solidFill>
              </a:rPr>
              <a:t>‘Can do, Will do’</a:t>
            </a:r>
            <a:endParaRPr lang="en-GB" sz="2400" dirty="0">
              <a:solidFill>
                <a:srgbClr val="870337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99 staff, 35% frontline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Organisational Values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Refreshed branding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Raising the Roof staff awards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Restructured Housing Services 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271759"/>
                </a:solidFill>
              </a:rPr>
              <a:t>      &amp; Supported Living</a:t>
            </a:r>
          </a:p>
          <a:p>
            <a:pPr marL="0" indent="0">
              <a:buNone/>
            </a:pPr>
            <a:r>
              <a:rPr lang="en-GB" sz="2800" b="1" dirty="0">
                <a:solidFill>
                  <a:srgbClr val="53BBAB"/>
                </a:solidFill>
              </a:rPr>
              <a:t>Changing the Culture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dirty="0"/>
          </a:p>
        </p:txBody>
      </p:sp>
      <p:pic>
        <p:nvPicPr>
          <p:cNvPr id="5" name="Picture 2" descr="C:\Users\mhopcroft\Documents\Wellingborough Homes\Housing Technology\Images\wetransfer-f1a504\Hemmingwell_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421378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582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BCD034"/>
                </a:solidFill>
              </a:rPr>
              <a:t>Our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427707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Years of underinvestment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External IT Review Feb 2016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IT Restructured mid 2016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BI Team  Dec 2016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Project Management training Oct 2016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IT Strategy approved Feb 17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>
                <a:solidFill>
                  <a:srgbClr val="53BBAB"/>
                </a:solidFill>
              </a:rPr>
              <a:t>The only way is UP!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074" name="Picture 2" descr="C:\Users\mhopcroft\Pictures\dilbe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83879"/>
            <a:ext cx="309634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469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BCD034"/>
                </a:solidFill>
              </a:rPr>
              <a:t>Mobilisation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023429"/>
            <a:ext cx="4040188" cy="395128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Led by </a:t>
            </a:r>
            <a:r>
              <a:rPr lang="en-GB" sz="2400" b="1" dirty="0">
                <a:solidFill>
                  <a:srgbClr val="870337"/>
                </a:solidFill>
              </a:rPr>
              <a:t>front line staff </a:t>
            </a:r>
          </a:p>
          <a:p>
            <a:pPr lvl="1"/>
            <a:r>
              <a:rPr lang="en-GB" sz="2000" dirty="0">
                <a:solidFill>
                  <a:srgbClr val="271759"/>
                </a:solidFill>
              </a:rPr>
              <a:t>Designed ‘by staff for staff’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rgbClr val="271759"/>
                </a:solidFill>
              </a:rPr>
              <a:t>Rural locations</a:t>
            </a:r>
          </a:p>
          <a:p>
            <a:pPr lvl="1"/>
            <a:r>
              <a:rPr lang="en-GB" dirty="0">
                <a:solidFill>
                  <a:srgbClr val="271759"/>
                </a:solidFill>
              </a:rPr>
              <a:t>Typical p</a:t>
            </a:r>
            <a:r>
              <a:rPr lang="en-GB" sz="2000" dirty="0">
                <a:solidFill>
                  <a:srgbClr val="271759"/>
                </a:solidFill>
              </a:rPr>
              <a:t>atch size 1100 units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271759"/>
                </a:solidFill>
              </a:rPr>
              <a:t>Low cost option</a:t>
            </a:r>
          </a:p>
          <a:p>
            <a:pPr lvl="1"/>
            <a:r>
              <a:rPr lang="en-GB" sz="2000" dirty="0">
                <a:solidFill>
                  <a:srgbClr val="271759"/>
                </a:solidFill>
              </a:rPr>
              <a:t>Housing Insight’s Pan Connect                         </a:t>
            </a:r>
          </a:p>
          <a:p>
            <a:pPr marL="457200" lvl="1" indent="0">
              <a:buNone/>
            </a:pPr>
            <a:endParaRPr lang="en-GB" sz="2000" dirty="0"/>
          </a:p>
        </p:txBody>
      </p:sp>
      <p:pic>
        <p:nvPicPr>
          <p:cNvPr id="12" name="Content Placeholder 11"/>
          <p:cNvPicPr>
            <a:picLocks noGrp="1"/>
          </p:cNvPicPr>
          <p:nvPr>
            <p:ph sz="quarter" idx="4"/>
          </p:nvPr>
        </p:nvPicPr>
        <p:blipFill rotWithShape="1">
          <a:blip r:embed="rId4"/>
          <a:srcRect l="41893" t="22304" r="9997" b="637"/>
          <a:stretch/>
        </p:blipFill>
        <p:spPr bwMode="auto">
          <a:xfrm>
            <a:off x="4645025" y="2132856"/>
            <a:ext cx="4041775" cy="36397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52787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BCD034"/>
                </a:solidFill>
              </a:rPr>
              <a:t>What Front Line Staff Wanted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7638"/>
            <a:ext cx="6912768" cy="4461891"/>
          </a:xfrm>
          <a:prstGeom prst="rect">
            <a:avLst/>
          </a:prstGeom>
          <a:solidFill>
            <a:srgbClr val="53BBAB"/>
          </a:solidFill>
          <a:ln w="104775" cap="rnd">
            <a:gradFill flip="none" rotWithShape="1">
              <a:gsLst>
                <a:gs pos="30000">
                  <a:srgbClr val="53BBAB"/>
                </a:gs>
                <a:gs pos="36674">
                  <a:srgbClr val="9DCAD7"/>
                </a:gs>
                <a:gs pos="44000">
                  <a:schemeClr val="accent1">
                    <a:tint val="44500"/>
                    <a:satMod val="160000"/>
                  </a:schemeClr>
                </a:gs>
                <a:gs pos="55000">
                  <a:srgbClr val="53BBAB">
                    <a:alpha val="50000"/>
                  </a:srgbClr>
                </a:gs>
              </a:gsLst>
              <a:path path="rect">
                <a:fillToRect l="100000" t="100000"/>
              </a:path>
              <a:tileRect r="-100000" b="-100000"/>
            </a:gradFill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9982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BCD034"/>
                </a:solidFill>
              </a:rPr>
              <a:t>Project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513" y="1600200"/>
            <a:ext cx="8725177" cy="4525963"/>
          </a:xfrm>
        </p:spPr>
        <p:txBody>
          <a:bodyPr/>
          <a:lstStyle/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400" b="1" dirty="0">
              <a:solidFill>
                <a:srgbClr val="271759"/>
              </a:solidFill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gray">
          <a:xfrm>
            <a:off x="149489" y="2055936"/>
            <a:ext cx="1252953" cy="1041400"/>
          </a:xfrm>
          <a:prstGeom prst="homePlate">
            <a:avLst>
              <a:gd name="adj" fmla="val 42418"/>
            </a:avLst>
          </a:prstGeom>
          <a:solidFill>
            <a:srgbClr val="53BBAB"/>
          </a:solidFill>
          <a:ln w="19050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gray">
          <a:xfrm>
            <a:off x="971601" y="2064717"/>
            <a:ext cx="1296144" cy="1041400"/>
          </a:xfrm>
          <a:prstGeom prst="chevron">
            <a:avLst>
              <a:gd name="adj" fmla="val 26203"/>
            </a:avLst>
          </a:prstGeom>
          <a:solidFill>
            <a:srgbClr val="63B9E8"/>
          </a:solidFill>
          <a:ln w="19050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gray">
          <a:xfrm>
            <a:off x="1955968" y="2072654"/>
            <a:ext cx="1768053" cy="1041400"/>
          </a:xfrm>
          <a:prstGeom prst="chevron">
            <a:avLst>
              <a:gd name="adj" fmla="val 26244"/>
            </a:avLst>
          </a:prstGeom>
          <a:solidFill>
            <a:srgbClr val="271759"/>
          </a:solidFill>
          <a:ln w="19050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ClrTx/>
              <a:buFontTx/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gray">
          <a:xfrm>
            <a:off x="3429696" y="2058986"/>
            <a:ext cx="1415817" cy="1041400"/>
          </a:xfrm>
          <a:prstGeom prst="chevron">
            <a:avLst>
              <a:gd name="adj" fmla="val 26203"/>
            </a:avLst>
          </a:prstGeom>
          <a:solidFill>
            <a:srgbClr val="870337"/>
          </a:solidFill>
          <a:ln w="19050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ClrTx/>
              <a:buFontTx/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gray">
          <a:xfrm>
            <a:off x="4563978" y="2055436"/>
            <a:ext cx="1313519" cy="1041400"/>
          </a:xfrm>
          <a:prstGeom prst="chevron">
            <a:avLst>
              <a:gd name="adj" fmla="val 26223"/>
            </a:avLst>
          </a:prstGeom>
          <a:solidFill>
            <a:srgbClr val="F59D10"/>
          </a:solidFill>
          <a:ln w="19050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ClrTx/>
              <a:buFontTx/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gray">
          <a:xfrm>
            <a:off x="177709" y="2297362"/>
            <a:ext cx="1043606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tint val="7372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5720" rIns="45720" anchor="ctr" anchorCtr="1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sz="1600" dirty="0">
                <a:solidFill>
                  <a:schemeClr val="bg1"/>
                </a:solidFill>
              </a:rPr>
              <a:t>   Initial Workshops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gray">
          <a:xfrm>
            <a:off x="1221315" y="2317652"/>
            <a:ext cx="923467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tint val="7372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5720" rIns="45720" anchor="ctr" anchorCtr="1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sz="1600" dirty="0">
                <a:solidFill>
                  <a:schemeClr val="bg1"/>
                </a:solidFill>
              </a:rPr>
              <a:t>Supplier 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sz="1600" dirty="0">
                <a:solidFill>
                  <a:schemeClr val="bg1"/>
                </a:solidFill>
              </a:rPr>
              <a:t>    PID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gray">
          <a:xfrm>
            <a:off x="2168235" y="2308870"/>
            <a:ext cx="1503858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tint val="7372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5720" rIns="45720" anchor="ctr" anchorCtr="1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sz="1600" dirty="0">
                <a:solidFill>
                  <a:schemeClr val="bg1"/>
                </a:solidFill>
              </a:rPr>
              <a:t>         Forms 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sz="1600" dirty="0">
                <a:solidFill>
                  <a:schemeClr val="bg1"/>
                </a:solidFill>
              </a:rPr>
              <a:t>Design &amp; Iterate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gray">
          <a:xfrm>
            <a:off x="3608091" y="2317650"/>
            <a:ext cx="1246420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tint val="7372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" rIns="45720" anchor="ctr" anchorCtr="1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sz="1600" dirty="0">
                <a:solidFill>
                  <a:schemeClr val="bg1"/>
                </a:solidFill>
              </a:rPr>
              <a:t>Orchard Write backs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gray">
          <a:xfrm>
            <a:off x="4825161" y="2325588"/>
            <a:ext cx="934864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tint val="7372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5720" rIns="45720" anchor="ctr" anchorCtr="1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sz="1600" dirty="0">
                <a:solidFill>
                  <a:schemeClr val="bg1"/>
                </a:solidFill>
              </a:rPr>
              <a:t>UAT 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sz="1600" dirty="0">
                <a:solidFill>
                  <a:schemeClr val="bg1"/>
                </a:solidFill>
              </a:rPr>
              <a:t>Testing</a:t>
            </a:r>
          </a:p>
        </p:txBody>
      </p:sp>
      <p:sp>
        <p:nvSpPr>
          <p:cNvPr id="15" name="TextFormat"/>
          <p:cNvSpPr>
            <a:spLocks noChangeArrowheads="1"/>
          </p:cNvSpPr>
          <p:nvPr/>
        </p:nvSpPr>
        <p:spPr bwMode="auto">
          <a:xfrm>
            <a:off x="33934" y="3143373"/>
            <a:ext cx="1117876" cy="209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/>
          <a:lstStyle/>
          <a:p>
            <a:pPr marL="180000" lvl="1" indent="-180000" algn="l">
              <a:spcBef>
                <a:spcPct val="0"/>
              </a:spcBef>
              <a:buClr>
                <a:schemeClr val="accent5"/>
              </a:buClr>
              <a:buFont typeface="Symbol" pitchFamily="18" charset="2"/>
              <a:buChar char="·"/>
            </a:pPr>
            <a:endParaRPr lang="en-GB" sz="14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AutoShape 9"/>
          <p:cNvSpPr>
            <a:spLocks noChangeArrowheads="1"/>
          </p:cNvSpPr>
          <p:nvPr/>
        </p:nvSpPr>
        <p:spPr bwMode="gray">
          <a:xfrm>
            <a:off x="6561232" y="2058987"/>
            <a:ext cx="1323136" cy="1041400"/>
          </a:xfrm>
          <a:prstGeom prst="chevron">
            <a:avLst>
              <a:gd name="adj" fmla="val 26223"/>
            </a:avLst>
          </a:prstGeom>
          <a:solidFill>
            <a:srgbClr val="BCD034"/>
          </a:solidFill>
          <a:ln w="19050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ClrTx/>
              <a:buFontTx/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AutoShape 9"/>
          <p:cNvSpPr>
            <a:spLocks noChangeArrowheads="1"/>
          </p:cNvSpPr>
          <p:nvPr/>
        </p:nvSpPr>
        <p:spPr bwMode="gray">
          <a:xfrm>
            <a:off x="7583592" y="2058987"/>
            <a:ext cx="1238496" cy="1041400"/>
          </a:xfrm>
          <a:prstGeom prst="chevron">
            <a:avLst>
              <a:gd name="adj" fmla="val 26223"/>
            </a:avLst>
          </a:prstGeom>
          <a:solidFill>
            <a:srgbClr val="235B1B"/>
          </a:solidFill>
          <a:ln w="19050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ClrTx/>
              <a:buFontTx/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gray">
          <a:xfrm>
            <a:off x="6043314" y="2261296"/>
            <a:ext cx="933553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tint val="7372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5720" rIns="45720" anchor="ctr" anchorCtr="1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sz="1600" dirty="0">
                <a:solidFill>
                  <a:schemeClr val="bg1"/>
                </a:solidFill>
              </a:rPr>
              <a:t>SCS 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sz="1600" dirty="0">
                <a:solidFill>
                  <a:schemeClr val="bg1"/>
                </a:solidFill>
              </a:rPr>
              <a:t>Form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gray">
          <a:xfrm>
            <a:off x="7736063" y="2288383"/>
            <a:ext cx="933553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tint val="7372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5720" rIns="45720" anchor="ctr" anchorCtr="1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sz="1600" dirty="0">
                <a:solidFill>
                  <a:schemeClr val="bg1"/>
                </a:solidFill>
              </a:rPr>
              <a:t>Final 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sz="1600" dirty="0">
                <a:solidFill>
                  <a:schemeClr val="bg1"/>
                </a:solidFill>
              </a:rPr>
              <a:t>Signoff</a:t>
            </a:r>
          </a:p>
        </p:txBody>
      </p:sp>
      <p:sp>
        <p:nvSpPr>
          <p:cNvPr id="24" name="AutoShape 9"/>
          <p:cNvSpPr>
            <a:spLocks noChangeArrowheads="1"/>
          </p:cNvSpPr>
          <p:nvPr/>
        </p:nvSpPr>
        <p:spPr bwMode="gray">
          <a:xfrm>
            <a:off x="5552924" y="2056380"/>
            <a:ext cx="1285535" cy="1041400"/>
          </a:xfrm>
          <a:prstGeom prst="chevron">
            <a:avLst>
              <a:gd name="adj" fmla="val 26223"/>
            </a:avLst>
          </a:prstGeom>
          <a:solidFill>
            <a:srgbClr val="E1D51E"/>
          </a:solidFill>
          <a:ln w="19050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>
              <a:buClrTx/>
              <a:buFontTx/>
              <a:buNone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gray">
          <a:xfrm>
            <a:off x="5877497" y="2311921"/>
            <a:ext cx="933553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tint val="7372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5720" rIns="45720" anchor="ctr" anchorCtr="1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sz="1600" dirty="0">
                <a:solidFill>
                  <a:schemeClr val="bg1"/>
                </a:solidFill>
              </a:rPr>
              <a:t>Partial 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sz="1600" dirty="0">
                <a:solidFill>
                  <a:schemeClr val="bg1"/>
                </a:solidFill>
              </a:rPr>
              <a:t>Signoff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gray">
          <a:xfrm>
            <a:off x="6838459" y="2311921"/>
            <a:ext cx="933553" cy="53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tint val="73725"/>
                        <a:invGamma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45720" rIns="45720" anchor="ctr" anchorCtr="1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sz="1600" dirty="0">
                <a:solidFill>
                  <a:schemeClr val="bg1"/>
                </a:solidFill>
              </a:rPr>
              <a:t>SCS 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GB" sz="1600" dirty="0">
                <a:solidFill>
                  <a:schemeClr val="bg1"/>
                </a:solidFill>
              </a:rPr>
              <a:t>Form</a:t>
            </a:r>
          </a:p>
        </p:txBody>
      </p:sp>
      <p:sp>
        <p:nvSpPr>
          <p:cNvPr id="28" name="TextFormat"/>
          <p:cNvSpPr>
            <a:spLocks noChangeArrowheads="1"/>
          </p:cNvSpPr>
          <p:nvPr/>
        </p:nvSpPr>
        <p:spPr bwMode="auto">
          <a:xfrm>
            <a:off x="1192340" y="3106117"/>
            <a:ext cx="938069" cy="224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/>
          <a:lstStyle/>
          <a:p>
            <a:pPr marL="180000" lvl="1" indent="-180000" algn="l">
              <a:spcBef>
                <a:spcPct val="0"/>
              </a:spcBef>
              <a:buClr>
                <a:schemeClr val="accent5"/>
              </a:buClr>
              <a:buFont typeface="Symbol" pitchFamily="18" charset="2"/>
              <a:buChar char="·"/>
            </a:pPr>
            <a:endParaRPr lang="en-GB" sz="14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Format"/>
          <p:cNvSpPr>
            <a:spLocks noChangeArrowheads="1"/>
          </p:cNvSpPr>
          <p:nvPr/>
        </p:nvSpPr>
        <p:spPr bwMode="auto">
          <a:xfrm>
            <a:off x="120513" y="3096836"/>
            <a:ext cx="1071827" cy="2255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/>
          <a:lstStyle/>
          <a:p>
            <a:r>
              <a:rPr lang="en-GB" sz="1400" b="1" dirty="0">
                <a:solidFill>
                  <a:srgbClr val="271759"/>
                </a:solidFill>
              </a:rPr>
              <a:t>Jan 2016</a:t>
            </a:r>
          </a:p>
          <a:p>
            <a:endParaRPr lang="en-GB" sz="1400" b="1" dirty="0"/>
          </a:p>
          <a:p>
            <a:r>
              <a:rPr lang="en-GB" sz="1400" b="1" dirty="0">
                <a:solidFill>
                  <a:srgbClr val="271759"/>
                </a:solidFill>
              </a:rPr>
              <a:t>Front line led</a:t>
            </a:r>
          </a:p>
          <a:p>
            <a:r>
              <a:rPr lang="en-GB" sz="1400" b="1" dirty="0">
                <a:solidFill>
                  <a:srgbClr val="C00000"/>
                </a:solidFill>
              </a:rPr>
              <a:t>20+ business users</a:t>
            </a:r>
          </a:p>
          <a:p>
            <a:r>
              <a:rPr lang="en-GB" sz="1400" b="1" dirty="0">
                <a:solidFill>
                  <a:srgbClr val="235B1B"/>
                </a:solidFill>
              </a:rPr>
              <a:t>Supplier </a:t>
            </a:r>
          </a:p>
          <a:p>
            <a:r>
              <a:rPr lang="en-GB" sz="1400" b="1" dirty="0">
                <a:solidFill>
                  <a:srgbClr val="235B1B"/>
                </a:solidFill>
              </a:rPr>
              <a:t>presence</a:t>
            </a:r>
          </a:p>
          <a:p>
            <a:endParaRPr lang="en-GB" sz="2400" dirty="0"/>
          </a:p>
        </p:txBody>
      </p:sp>
      <p:sp>
        <p:nvSpPr>
          <p:cNvPr id="30" name="TextFormat"/>
          <p:cNvSpPr>
            <a:spLocks noChangeArrowheads="1"/>
          </p:cNvSpPr>
          <p:nvPr/>
        </p:nvSpPr>
        <p:spPr bwMode="auto">
          <a:xfrm>
            <a:off x="2325909" y="3219694"/>
            <a:ext cx="1117876" cy="209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/>
          <a:lstStyle/>
          <a:p>
            <a:pPr marL="180000" lvl="1" indent="-180000" algn="l">
              <a:spcBef>
                <a:spcPct val="0"/>
              </a:spcBef>
              <a:buClr>
                <a:schemeClr val="accent5"/>
              </a:buClr>
              <a:buFont typeface="Symbol" pitchFamily="18" charset="2"/>
              <a:buChar char="·"/>
            </a:pPr>
            <a:endParaRPr lang="en-GB" sz="1400" kern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Format"/>
          <p:cNvSpPr>
            <a:spLocks noChangeArrowheads="1"/>
          </p:cNvSpPr>
          <p:nvPr/>
        </p:nvSpPr>
        <p:spPr bwMode="auto">
          <a:xfrm>
            <a:off x="1168796" y="3096836"/>
            <a:ext cx="963606" cy="2205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/>
          <a:lstStyle/>
          <a:p>
            <a:r>
              <a:rPr lang="en-GB" sz="1400" b="1" dirty="0">
                <a:solidFill>
                  <a:srgbClr val="271759"/>
                </a:solidFill>
              </a:rPr>
              <a:t>Mar 2016</a:t>
            </a:r>
          </a:p>
          <a:p>
            <a:endParaRPr lang="en-GB" sz="1400" b="1" dirty="0"/>
          </a:p>
          <a:p>
            <a:r>
              <a:rPr lang="en-GB" sz="1400" b="1" dirty="0">
                <a:solidFill>
                  <a:srgbClr val="271759"/>
                </a:solidFill>
              </a:rPr>
              <a:t>Supplier led</a:t>
            </a:r>
          </a:p>
          <a:p>
            <a:r>
              <a:rPr lang="en-GB" sz="1400" b="1" dirty="0">
                <a:solidFill>
                  <a:srgbClr val="C00000"/>
                </a:solidFill>
              </a:rPr>
              <a:t>Director signoff</a:t>
            </a:r>
          </a:p>
          <a:p>
            <a:r>
              <a:rPr lang="en-GB" sz="1400" b="1" dirty="0">
                <a:solidFill>
                  <a:srgbClr val="235B1B"/>
                </a:solidFill>
              </a:rPr>
              <a:t>No agreed benefits</a:t>
            </a:r>
          </a:p>
        </p:txBody>
      </p:sp>
      <p:sp>
        <p:nvSpPr>
          <p:cNvPr id="33" name="TextFormat"/>
          <p:cNvSpPr>
            <a:spLocks noChangeArrowheads="1"/>
          </p:cNvSpPr>
          <p:nvPr/>
        </p:nvSpPr>
        <p:spPr bwMode="auto">
          <a:xfrm>
            <a:off x="2163201" y="3084747"/>
            <a:ext cx="1152129" cy="207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/>
          <a:lstStyle/>
          <a:p>
            <a:r>
              <a:rPr lang="en-GB" sz="1400" b="1" dirty="0">
                <a:solidFill>
                  <a:srgbClr val="271759"/>
                </a:solidFill>
              </a:rPr>
              <a:t>To June 2016</a:t>
            </a:r>
          </a:p>
          <a:p>
            <a:endParaRPr lang="en-GB" sz="1400" dirty="0"/>
          </a:p>
          <a:p>
            <a:r>
              <a:rPr lang="en-GB" sz="1400" b="1" dirty="0">
                <a:solidFill>
                  <a:srgbClr val="271759"/>
                </a:solidFill>
              </a:rPr>
              <a:t>Front line led</a:t>
            </a:r>
          </a:p>
          <a:p>
            <a:r>
              <a:rPr lang="en-GB" sz="1400" b="1" dirty="0">
                <a:solidFill>
                  <a:srgbClr val="C00000"/>
                </a:solidFill>
              </a:rPr>
              <a:t>No Formal   Process</a:t>
            </a:r>
          </a:p>
          <a:p>
            <a:r>
              <a:rPr lang="en-GB" sz="1400" b="1" dirty="0">
                <a:solidFill>
                  <a:srgbClr val="235B1B"/>
                </a:solidFill>
              </a:rPr>
              <a:t>Labour       intensive</a:t>
            </a:r>
          </a:p>
          <a:p>
            <a:endParaRPr lang="en-GB" sz="1400" dirty="0"/>
          </a:p>
        </p:txBody>
      </p:sp>
      <p:sp>
        <p:nvSpPr>
          <p:cNvPr id="34" name="TextFormat"/>
          <p:cNvSpPr>
            <a:spLocks noChangeArrowheads="1"/>
          </p:cNvSpPr>
          <p:nvPr/>
        </p:nvSpPr>
        <p:spPr bwMode="auto">
          <a:xfrm>
            <a:off x="3377763" y="3096836"/>
            <a:ext cx="1137609" cy="207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/>
          <a:lstStyle/>
          <a:p>
            <a:r>
              <a:rPr lang="en-GB" sz="1400" b="1" dirty="0">
                <a:solidFill>
                  <a:srgbClr val="271759"/>
                </a:solidFill>
              </a:rPr>
              <a:t>Aug 2016</a:t>
            </a:r>
          </a:p>
          <a:p>
            <a:endParaRPr lang="en-GB" sz="1400" b="1" dirty="0"/>
          </a:p>
          <a:p>
            <a:r>
              <a:rPr lang="en-GB" sz="1400" b="1" dirty="0">
                <a:solidFill>
                  <a:srgbClr val="271759"/>
                </a:solidFill>
              </a:rPr>
              <a:t>IT led</a:t>
            </a:r>
          </a:p>
          <a:p>
            <a:r>
              <a:rPr lang="en-GB" sz="1400" b="1" dirty="0">
                <a:solidFill>
                  <a:srgbClr val="C00000"/>
                </a:solidFill>
              </a:rPr>
              <a:t>Dependant on Orchard</a:t>
            </a:r>
          </a:p>
          <a:p>
            <a:r>
              <a:rPr lang="en-GB" sz="1400" b="1" dirty="0">
                <a:solidFill>
                  <a:srgbClr val="235B1B"/>
                </a:solidFill>
              </a:rPr>
              <a:t>No previous IT experience</a:t>
            </a:r>
          </a:p>
        </p:txBody>
      </p:sp>
      <p:sp>
        <p:nvSpPr>
          <p:cNvPr id="35" name="TextFormat"/>
          <p:cNvSpPr>
            <a:spLocks noChangeArrowheads="1"/>
          </p:cNvSpPr>
          <p:nvPr/>
        </p:nvSpPr>
        <p:spPr bwMode="auto">
          <a:xfrm>
            <a:off x="4568542" y="3084747"/>
            <a:ext cx="1080119" cy="207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/>
          <a:lstStyle/>
          <a:p>
            <a:r>
              <a:rPr lang="en-GB" sz="1400" b="1" dirty="0">
                <a:solidFill>
                  <a:srgbClr val="271759"/>
                </a:solidFill>
              </a:rPr>
              <a:t>To Aug 2016</a:t>
            </a:r>
          </a:p>
          <a:p>
            <a:endParaRPr lang="en-GB" sz="1400" b="1" dirty="0"/>
          </a:p>
          <a:p>
            <a:r>
              <a:rPr lang="en-GB" sz="1400" b="1" dirty="0">
                <a:solidFill>
                  <a:srgbClr val="271759"/>
                </a:solidFill>
              </a:rPr>
              <a:t>IT Steered</a:t>
            </a:r>
          </a:p>
          <a:p>
            <a:r>
              <a:rPr lang="en-GB" sz="1400" b="1" dirty="0">
                <a:solidFill>
                  <a:srgbClr val="C00000"/>
                </a:solidFill>
              </a:rPr>
              <a:t>Formal</a:t>
            </a:r>
          </a:p>
          <a:p>
            <a:r>
              <a:rPr lang="en-GB" sz="1400" b="1" dirty="0">
                <a:solidFill>
                  <a:srgbClr val="C00000"/>
                </a:solidFill>
              </a:rPr>
              <a:t>Process</a:t>
            </a:r>
          </a:p>
          <a:p>
            <a:r>
              <a:rPr lang="en-GB" sz="1400" b="1" dirty="0">
                <a:solidFill>
                  <a:srgbClr val="235B1B"/>
                </a:solidFill>
              </a:rPr>
              <a:t>Both forms &amp; devices tested</a:t>
            </a:r>
          </a:p>
        </p:txBody>
      </p:sp>
      <p:sp>
        <p:nvSpPr>
          <p:cNvPr id="36" name="TextFormat"/>
          <p:cNvSpPr>
            <a:spLocks noChangeArrowheads="1"/>
          </p:cNvSpPr>
          <p:nvPr/>
        </p:nvSpPr>
        <p:spPr bwMode="auto">
          <a:xfrm>
            <a:off x="5610647" y="3084747"/>
            <a:ext cx="950586" cy="207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/>
          <a:lstStyle/>
          <a:p>
            <a:r>
              <a:rPr lang="en-GB" sz="1400" b="1" dirty="0">
                <a:solidFill>
                  <a:srgbClr val="271759"/>
                </a:solidFill>
              </a:rPr>
              <a:t>Sept 2016</a:t>
            </a:r>
          </a:p>
          <a:p>
            <a:endParaRPr lang="en-GB" sz="1400" b="1" dirty="0"/>
          </a:p>
          <a:p>
            <a:r>
              <a:rPr lang="en-GB" sz="1400" b="1" dirty="0">
                <a:solidFill>
                  <a:srgbClr val="271759"/>
                </a:solidFill>
              </a:rPr>
              <a:t>Business signoff</a:t>
            </a:r>
          </a:p>
          <a:p>
            <a:r>
              <a:rPr lang="en-GB" sz="1400" b="1" dirty="0">
                <a:solidFill>
                  <a:srgbClr val="C00000"/>
                </a:solidFill>
              </a:rPr>
              <a:t>Signoff of 14 forms</a:t>
            </a:r>
          </a:p>
        </p:txBody>
      </p:sp>
      <p:sp>
        <p:nvSpPr>
          <p:cNvPr id="37" name="TextFormat"/>
          <p:cNvSpPr>
            <a:spLocks noChangeArrowheads="1"/>
          </p:cNvSpPr>
          <p:nvPr/>
        </p:nvSpPr>
        <p:spPr bwMode="auto">
          <a:xfrm>
            <a:off x="6561233" y="3084747"/>
            <a:ext cx="1022359" cy="207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/>
          <a:lstStyle/>
          <a:p>
            <a:r>
              <a:rPr lang="en-GB" sz="1400" b="1" dirty="0">
                <a:solidFill>
                  <a:srgbClr val="271759"/>
                </a:solidFill>
              </a:rPr>
              <a:t>To Nov 2016</a:t>
            </a:r>
          </a:p>
          <a:p>
            <a:endParaRPr lang="en-GB" sz="1400" b="1" dirty="0"/>
          </a:p>
          <a:p>
            <a:r>
              <a:rPr lang="en-GB" sz="1400" b="1" dirty="0">
                <a:solidFill>
                  <a:srgbClr val="271759"/>
                </a:solidFill>
              </a:rPr>
              <a:t>Outstanding Stock Condition Survey form</a:t>
            </a:r>
          </a:p>
          <a:p>
            <a:r>
              <a:rPr lang="en-GB" sz="1400" b="1" dirty="0">
                <a:solidFill>
                  <a:srgbClr val="C00000"/>
                </a:solidFill>
              </a:rPr>
              <a:t>Form very lengthy</a:t>
            </a:r>
          </a:p>
        </p:txBody>
      </p:sp>
      <p:sp>
        <p:nvSpPr>
          <p:cNvPr id="38" name="TextFormat"/>
          <p:cNvSpPr>
            <a:spLocks noChangeArrowheads="1"/>
          </p:cNvSpPr>
          <p:nvPr/>
        </p:nvSpPr>
        <p:spPr bwMode="auto">
          <a:xfrm>
            <a:off x="7583592" y="3084747"/>
            <a:ext cx="1086024" cy="207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rIns="36000"/>
          <a:lstStyle/>
          <a:p>
            <a:r>
              <a:rPr lang="en-GB" sz="1400" b="1" dirty="0">
                <a:solidFill>
                  <a:srgbClr val="271759"/>
                </a:solidFill>
              </a:rPr>
              <a:t>Nov 2016</a:t>
            </a:r>
          </a:p>
          <a:p>
            <a:endParaRPr lang="en-GB" sz="1400" b="1" dirty="0"/>
          </a:p>
          <a:p>
            <a:r>
              <a:rPr lang="en-GB" sz="1400" b="1" dirty="0">
                <a:solidFill>
                  <a:srgbClr val="271759"/>
                </a:solidFill>
              </a:rPr>
              <a:t>Business signoff</a:t>
            </a:r>
          </a:p>
          <a:p>
            <a:r>
              <a:rPr lang="en-GB" sz="1400" b="1" dirty="0">
                <a:solidFill>
                  <a:srgbClr val="C00000"/>
                </a:solidFill>
              </a:rPr>
              <a:t>All agreed requirements</a:t>
            </a:r>
          </a:p>
          <a:p>
            <a:r>
              <a:rPr lang="en-GB" sz="1400" b="1" dirty="0">
                <a:solidFill>
                  <a:srgbClr val="C00000"/>
                </a:solidFill>
              </a:rPr>
              <a:t>delivered</a:t>
            </a:r>
          </a:p>
        </p:txBody>
      </p:sp>
    </p:spTree>
    <p:extLst>
      <p:ext uri="{BB962C8B-B14F-4D97-AF65-F5344CB8AC3E}">
        <p14:creationId xmlns:p14="http://schemas.microsoft.com/office/powerpoint/2010/main" val="3230526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BCD034"/>
                </a:solidFill>
              </a:rPr>
              <a:t>The Ball’s in your Court…</a:t>
            </a:r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32890"/>
            <a:ext cx="4192761" cy="44163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32890"/>
            <a:ext cx="4464496" cy="44163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5121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3265</TotalTime>
  <Words>823</Words>
  <Application>Microsoft Office PowerPoint</Application>
  <PresentationFormat>On-screen Show (4:3)</PresentationFormat>
  <Paragraphs>254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Agency FB</vt:lpstr>
      <vt:lpstr>Aharoni</vt:lpstr>
      <vt:lpstr>Algerian</vt:lpstr>
      <vt:lpstr>Arial</vt:lpstr>
      <vt:lpstr>Baskerville Old Face</vt:lpstr>
      <vt:lpstr>Calibri</vt:lpstr>
      <vt:lpstr>Courier New</vt:lpstr>
      <vt:lpstr>Forte</vt:lpstr>
      <vt:lpstr>Symbol</vt:lpstr>
      <vt:lpstr>Wingdings</vt:lpstr>
      <vt:lpstr>Office Theme</vt:lpstr>
      <vt:lpstr>PowerPoint Presentation</vt:lpstr>
      <vt:lpstr>Our Journey</vt:lpstr>
      <vt:lpstr>Wellingborough Homes </vt:lpstr>
      <vt:lpstr>Our People</vt:lpstr>
      <vt:lpstr>Our IT</vt:lpstr>
      <vt:lpstr>Mobilisation Approach</vt:lpstr>
      <vt:lpstr>What Front Line Staff Wanted</vt:lpstr>
      <vt:lpstr>Project Timeline</vt:lpstr>
      <vt:lpstr>The Ball’s in your Court…</vt:lpstr>
      <vt:lpstr>UAT</vt:lpstr>
      <vt:lpstr>Forms Designed ‘By Staff for Staff’ </vt:lpstr>
      <vt:lpstr>Forms in situ</vt:lpstr>
      <vt:lpstr>The Feedback</vt:lpstr>
      <vt:lpstr>The Stats</vt:lpstr>
      <vt:lpstr>Our Learning</vt:lpstr>
      <vt:lpstr>Frontline Staff Benefits</vt:lpstr>
      <vt:lpstr>Our Transformation Journey</vt:lpstr>
      <vt:lpstr>What Our Customers Want </vt:lpstr>
      <vt:lpstr>What Our Business Needs</vt:lpstr>
      <vt:lpstr>CHANGE</vt:lpstr>
      <vt:lpstr>And before we go…Any Questions?</vt:lpstr>
    </vt:vector>
  </TitlesOfParts>
  <Company>Creative Bridge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Kate Sheehy</dc:creator>
  <cp:lastModifiedBy>Alastair Tweedie</cp:lastModifiedBy>
  <cp:revision>178</cp:revision>
  <cp:lastPrinted>2017-03-06T17:42:17Z</cp:lastPrinted>
  <dcterms:created xsi:type="dcterms:W3CDTF">2016-09-14T17:39:59Z</dcterms:created>
  <dcterms:modified xsi:type="dcterms:W3CDTF">2017-03-14T08:23:12Z</dcterms:modified>
</cp:coreProperties>
</file>