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782" r:id="rId2"/>
    <p:sldId id="784" r:id="rId3"/>
    <p:sldId id="785" r:id="rId4"/>
    <p:sldId id="723" r:id="rId5"/>
    <p:sldId id="762" r:id="rId6"/>
    <p:sldId id="763" r:id="rId7"/>
    <p:sldId id="766" r:id="rId8"/>
    <p:sldId id="786" r:id="rId9"/>
    <p:sldId id="767" r:id="rId10"/>
    <p:sldId id="768" r:id="rId11"/>
    <p:sldId id="769" r:id="rId12"/>
    <p:sldId id="770" r:id="rId13"/>
    <p:sldId id="771" r:id="rId14"/>
    <p:sldId id="772" r:id="rId15"/>
    <p:sldId id="775" r:id="rId16"/>
    <p:sldId id="777" r:id="rId17"/>
    <p:sldId id="778" r:id="rId18"/>
    <p:sldId id="780" r:id="rId19"/>
    <p:sldId id="779" r:id="rId20"/>
    <p:sldId id="783" r:id="rId21"/>
    <p:sldId id="788" r:id="rId22"/>
    <p:sldId id="781" r:id="rId23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FC3254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FC3254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FC3254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FC3254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FC325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C325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C325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C325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C325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00"/>
    <a:srgbClr val="0C10C6"/>
    <a:srgbClr val="44BA28"/>
    <a:srgbClr val="C7471F"/>
    <a:srgbClr val="6D2968"/>
    <a:srgbClr val="FF0066"/>
    <a:srgbClr val="8B931D"/>
    <a:srgbClr val="B82EB1"/>
    <a:srgbClr val="ADB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5" autoAdjust="0"/>
    <p:restoredTop sz="94438" autoAdjust="0"/>
  </p:normalViewPr>
  <p:slideViewPr>
    <p:cSldViewPr>
      <p:cViewPr varScale="1">
        <p:scale>
          <a:sx n="71" d="100"/>
          <a:sy n="71" d="100"/>
        </p:scale>
        <p:origin x="11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0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rgbClr val="FFD59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rgbClr val="FFD59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rgbClr val="FFD59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rgbClr val="FFD59A"/>
                </a:solidFill>
              </a:defRPr>
            </a:lvl1pPr>
          </a:lstStyle>
          <a:p>
            <a:pPr>
              <a:defRPr/>
            </a:pPr>
            <a:fld id="{0A4FC1D9-F881-4C90-B17D-CF11381AB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rgbClr val="FFD59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rgbClr val="FFD59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rgbClr val="FFD59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rgbClr val="FFD59A"/>
                </a:solidFill>
              </a:defRPr>
            </a:lvl1pPr>
          </a:lstStyle>
          <a:p>
            <a:pPr>
              <a:defRPr/>
            </a:pPr>
            <a:fld id="{86492972-A62E-4432-9CDE-C7A529D27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1687214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10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3097567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11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1903492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12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162975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13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3668679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14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2312384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15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2525711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16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3497089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17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368000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18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2713609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19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299905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2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3231040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20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2527848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21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4201665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22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132070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3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32892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4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214118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5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300607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6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41113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7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203772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8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373214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fld id="{E1ED45F8-B369-4E98-8044-19EBBB8C714F}" type="slidenum">
              <a:rPr lang="en-US" sz="1200" b="0" smtClean="0">
                <a:solidFill>
                  <a:srgbClr val="FFD59A"/>
                </a:solidFill>
              </a:rPr>
              <a:pPr/>
              <a:t>9</a:t>
            </a:fld>
            <a:endParaRPr lang="en-US" sz="1200" b="0" smtClean="0">
              <a:solidFill>
                <a:srgbClr val="FFD59A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 fancy way of saying keep it simple at the sharp end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Organisations who imagine all sort of complexity on the mobile – raising orders – NO,NO,NO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Throw away preconceptions, take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200270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0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9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0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76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6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6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6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0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4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09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B3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B3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B3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B3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B3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B3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B3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B3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B3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5B3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5B3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B3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B3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5B3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B3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B3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B3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B3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eg"/><Relationship Id="rId9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10" Type="http://schemas.openxmlformats.org/officeDocument/2006/relationships/image" Target="../media/image9.png"/><Relationship Id="rId4" Type="http://schemas.openxmlformats.org/officeDocument/2006/relationships/image" Target="../media/image47.jpeg"/><Relationship Id="rId9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70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9.png"/><Relationship Id="rId5" Type="http://schemas.openxmlformats.org/officeDocument/2006/relationships/image" Target="../media/image71.jpeg"/><Relationship Id="rId10" Type="http://schemas.openxmlformats.org/officeDocument/2006/relationships/image" Target="../media/image74.png"/><Relationship Id="rId4" Type="http://schemas.microsoft.com/office/2007/relationships/hdphoto" Target="../media/hdphoto9.wdp"/><Relationship Id="rId9" Type="http://schemas.openxmlformats.org/officeDocument/2006/relationships/image" Target="../media/image7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70.jpeg"/><Relationship Id="rId7" Type="http://schemas.openxmlformats.org/officeDocument/2006/relationships/image" Target="../media/image72.png"/><Relationship Id="rId12" Type="http://schemas.openxmlformats.org/officeDocument/2006/relationships/image" Target="../media/image7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9.pn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microsoft.com/office/2007/relationships/hdphoto" Target="../media/hdphoto9.wdp"/><Relationship Id="rId9" Type="http://schemas.openxmlformats.org/officeDocument/2006/relationships/image" Target="../media/image75.jp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70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79.jpg"/><Relationship Id="rId5" Type="http://schemas.openxmlformats.org/officeDocument/2006/relationships/image" Target="../media/image71.jpeg"/><Relationship Id="rId10" Type="http://schemas.openxmlformats.org/officeDocument/2006/relationships/image" Target="../media/image78.jpg"/><Relationship Id="rId4" Type="http://schemas.microsoft.com/office/2007/relationships/hdphoto" Target="../media/hdphoto9.wdp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42" y="303805"/>
            <a:ext cx="914245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We are..</a:t>
            </a:r>
            <a:endParaRPr lang="en-GB" sz="3600" b="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23437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we have done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5108260"/>
            <a:ext cx="3050120" cy="215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1985301"/>
            <a:ext cx="425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Lawrence Gardner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561268"/>
            <a:ext cx="403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Head of ICT</a:t>
            </a:r>
            <a:endParaRPr lang="en-GB" sz="3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978781"/>
            <a:ext cx="684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Business Systems Manager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3330709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Paul Dudley</a:t>
            </a: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181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3" grpId="0" build="p"/>
      <p:bldP spid="8" grpId="0" build="p"/>
      <p:bldP spid="9" grpId="0" build="p"/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1519" y="228600"/>
            <a:ext cx="8414643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 once in a lifetime opportunity!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3326160" y="1189280"/>
            <a:ext cx="2664296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28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Goodbye to the system driving the </a:t>
            </a:r>
            <a:r>
              <a:rPr lang="en-GB" sz="28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process due to ….</a:t>
            </a:r>
            <a:endParaRPr lang="en-GB" sz="2800" b="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8" y="1189280"/>
            <a:ext cx="2764191" cy="1831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17" y="4092361"/>
            <a:ext cx="3407860" cy="2261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08" y="4472887"/>
            <a:ext cx="3980735" cy="2186598"/>
          </a:xfrm>
          <a:prstGeom prst="rect">
            <a:avLst/>
          </a:prstGeom>
        </p:spPr>
      </p:pic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0" y="5095308"/>
            <a:ext cx="468052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Hello to the system that </a:t>
            </a:r>
            <a:r>
              <a:rPr lang="en-GB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follows the </a:t>
            </a:r>
            <a:r>
              <a:rPr lang="en-GB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process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7648" y="3252523"/>
            <a:ext cx="5615002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28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… Ill-fitting</a:t>
            </a:r>
            <a:r>
              <a:rPr lang="en-GB" sz="28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8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dated </a:t>
            </a:r>
            <a:r>
              <a:rPr lang="en-GB" sz="28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solutions …</a:t>
            </a:r>
          </a:p>
          <a:p>
            <a:pPr algn="l">
              <a:lnSpc>
                <a:spcPct val="90000"/>
              </a:lnSpc>
            </a:pPr>
            <a:r>
              <a:rPr lang="en-GB" sz="28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… over which we have little influence</a:t>
            </a:r>
            <a:endParaRPr lang="en-GB" sz="2800" b="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18" y="1011290"/>
            <a:ext cx="1681347" cy="3461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8532" y="6590793"/>
            <a:ext cx="922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Scary blank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utoUpdateAnimBg="0"/>
      <p:bldP spid="312330" grpId="0"/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28600"/>
            <a:ext cx="8856984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What is the scariest thing when designing something new?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29714" y="6590793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Old car IBS</a:t>
            </a: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2" y="4240755"/>
            <a:ext cx="3065871" cy="19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124378" y="4608033"/>
            <a:ext cx="590033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The dangers of using the old system as a guide for the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new, creating a souped-up anachronism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584095" y="1610301"/>
            <a:ext cx="1518372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The blank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piece of paper!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1" y="1587832"/>
            <a:ext cx="2209167" cy="19079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39" y="1119481"/>
            <a:ext cx="2735674" cy="20014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585">
            <a:off x="7118260" y="2415566"/>
            <a:ext cx="1683635" cy="16836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508">
            <a:off x="4233785" y="2076643"/>
            <a:ext cx="1534371" cy="1790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3753">
            <a:off x="395885" y="2728777"/>
            <a:ext cx="2047897" cy="15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4920" y="195961"/>
            <a:ext cx="8911575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Outgoing bought-in solution- evolution or mutation?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395536" y="1291685"/>
            <a:ext cx="39624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Started as a clean design; 1997</a:t>
            </a:r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395536" y="2636912"/>
            <a:ext cx="856895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20 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years of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user led modification …..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00" y="836602"/>
            <a:ext cx="2952508" cy="180031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78906" y="3504485"/>
            <a:ext cx="7920880" cy="2687256"/>
            <a:chOff x="827584" y="3504842"/>
            <a:chExt cx="7920880" cy="26872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504842"/>
              <a:ext cx="4176464" cy="2687256"/>
            </a:xfrm>
            <a:prstGeom prst="rect">
              <a:avLst/>
            </a:prstGeom>
          </p:spPr>
        </p:pic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294040" y="3678919"/>
              <a:ext cx="3454424" cy="233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5000"/>
                </a:spcBef>
              </a:pPr>
              <a:r>
                <a:rPr lang="en-GB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Winchester Mystery House</a:t>
              </a:r>
            </a:p>
            <a:p>
              <a:pPr algn="l">
                <a:lnSpc>
                  <a:spcPct val="90000"/>
                </a:lnSpc>
                <a:spcBef>
                  <a:spcPct val="25000"/>
                </a:spcBef>
              </a:pPr>
              <a:r>
                <a:rPr lang="en-GB" sz="20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Arial" charset="0"/>
                </a:rPr>
                <a:t>The original sprawling mansion</a:t>
              </a:r>
            </a:p>
            <a:p>
              <a:pPr algn="l">
                <a:lnSpc>
                  <a:spcPct val="90000"/>
                </a:lnSpc>
                <a:spcBef>
                  <a:spcPct val="25000"/>
                </a:spcBef>
              </a:pPr>
              <a:r>
                <a:rPr lang="en-GB" sz="20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Arial" charset="0"/>
                </a:rPr>
                <a:t>Started out as an 8 room house</a:t>
              </a:r>
            </a:p>
            <a:p>
              <a:pPr algn="l">
                <a:lnSpc>
                  <a:spcPct val="90000"/>
                </a:lnSpc>
                <a:spcBef>
                  <a:spcPct val="25000"/>
                </a:spcBef>
              </a:pPr>
              <a:r>
                <a:rPr lang="en-GB" sz="20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Arial" charset="0"/>
                </a:rPr>
                <a:t>38 years of continuous building works</a:t>
              </a:r>
            </a:p>
            <a:p>
              <a:pPr algn="l">
                <a:lnSpc>
                  <a:spcPct val="90000"/>
                </a:lnSpc>
                <a:spcBef>
                  <a:spcPct val="25000"/>
                </a:spcBef>
              </a:pPr>
              <a:r>
                <a:rPr lang="en-GB" sz="20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Arial" charset="0"/>
                </a:rPr>
                <a:t>Ended up a 7 storey, 160 room mansion covering 6 acres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22982" y="3013633"/>
            <a:ext cx="3584665" cy="3539613"/>
            <a:chOff x="628158" y="6141049"/>
            <a:chExt cx="3801742" cy="35943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6335">
              <a:off x="2005973" y="6141049"/>
              <a:ext cx="1946442" cy="2501178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840165">
              <a:off x="628158" y="6535051"/>
              <a:ext cx="1658285" cy="2306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379" y="7675565"/>
              <a:ext cx="2423521" cy="17644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3849">
              <a:off x="898103" y="8033975"/>
              <a:ext cx="1182986" cy="170145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84" y="3721996"/>
            <a:ext cx="4150106" cy="2813897"/>
          </a:xfrm>
          <a:prstGeom prst="rect">
            <a:avLst/>
          </a:prstGeom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68836" y="4103183"/>
            <a:ext cx="516442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</a:pP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nd 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1997 was a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very long 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time ago,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68836" y="4971113"/>
            <a:ext cx="4697523" cy="13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</a:pP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In IT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design and technology advancement terms……</a:t>
            </a:r>
          </a:p>
          <a:p>
            <a:pPr algn="l">
              <a:lnSpc>
                <a:spcPct val="90000"/>
              </a:lnSpc>
              <a:spcBef>
                <a:spcPct val="25000"/>
              </a:spcBef>
            </a:pP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it’s eons ago …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760" y="6589717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CADRE arrived</a:t>
            </a:r>
          </a:p>
        </p:txBody>
      </p:sp>
    </p:spTree>
    <p:extLst>
      <p:ext uri="{BB962C8B-B14F-4D97-AF65-F5344CB8AC3E}">
        <p14:creationId xmlns:p14="http://schemas.microsoft.com/office/powerpoint/2010/main" val="5519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utoUpdateAnimBg="0"/>
      <p:bldP spid="312330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" y="-3743"/>
            <a:ext cx="9132651" cy="6859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24822" y="116632"/>
            <a:ext cx="851775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CADRE Housing </a:t>
            </a:r>
            <a:r>
              <a:rPr lang="en-GB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has arrived!</a:t>
            </a:r>
            <a:endParaRPr lang="en-GB" b="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4822" y="5674910"/>
            <a:ext cx="7992888" cy="1013136"/>
            <a:chOff x="324822" y="5674910"/>
            <a:chExt cx="7992888" cy="1013136"/>
          </a:xfrm>
        </p:grpSpPr>
        <p:sp>
          <p:nvSpPr>
            <p:cNvPr id="312328" name="Rectangle 8"/>
            <p:cNvSpPr>
              <a:spLocks noChangeArrowheads="1"/>
            </p:cNvSpPr>
            <p:nvPr/>
          </p:nvSpPr>
          <p:spPr bwMode="auto">
            <a:xfrm>
              <a:off x="324822" y="5674910"/>
              <a:ext cx="2951034" cy="48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GB" sz="28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So 21</a:t>
              </a:r>
              <a:r>
                <a:rPr lang="en-GB" sz="2800" i="1" baseline="30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GB" sz="28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Century!</a:t>
              </a:r>
              <a:endParaRPr lang="en-GB" sz="2800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24822" y="6235614"/>
              <a:ext cx="7992888" cy="45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GB" sz="2600" b="0" i="1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>Created in the 21</a:t>
              </a:r>
              <a:r>
                <a:rPr lang="en-GB" sz="2600" b="0" i="1" baseline="30000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>st</a:t>
              </a:r>
              <a:r>
                <a:rPr lang="en-GB" sz="2600" b="0" i="1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> Century, for the 21</a:t>
              </a:r>
              <a:r>
                <a:rPr lang="en-GB" sz="2600" b="0" i="1" baseline="30000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>st</a:t>
              </a:r>
              <a:r>
                <a:rPr lang="en-GB" sz="2600" b="0" i="1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> Century</a:t>
              </a:r>
              <a:endParaRPr lang="en-GB" sz="2600" b="0" i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42" y="5333740"/>
            <a:ext cx="2372513" cy="1255809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98" y="667896"/>
            <a:ext cx="7618300" cy="480488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7269" y="6590793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User video</a:t>
            </a:r>
          </a:p>
        </p:txBody>
      </p:sp>
    </p:spTree>
    <p:extLst>
      <p:ext uri="{BB962C8B-B14F-4D97-AF65-F5344CB8AC3E}">
        <p14:creationId xmlns:p14="http://schemas.microsoft.com/office/powerpoint/2010/main" val="36712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13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" y="-15183"/>
            <a:ext cx="9126118" cy="6859287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685">
            <a:off x="425655" y="738411"/>
            <a:ext cx="4859387" cy="32199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151">
            <a:off x="4776012" y="803089"/>
            <a:ext cx="4453699" cy="297338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11717" y="124082"/>
            <a:ext cx="2807018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3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 led by users</a:t>
            </a:r>
            <a:endParaRPr lang="en-GB" sz="3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11685" y="2839842"/>
            <a:ext cx="4602789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6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But how ?!?</a:t>
            </a:r>
            <a:endParaRPr lang="en-GB" sz="6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2468" y="6576070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Systems thinking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85" y="4133211"/>
            <a:ext cx="6686591" cy="254932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99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13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" y="-15183"/>
            <a:ext cx="9126118" cy="6859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692696"/>
            <a:ext cx="891224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Systems Thinking!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07503" y="188640"/>
            <a:ext cx="89122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Introducing ……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6635933" cy="402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1519" y="5517232"/>
            <a:ext cx="8601541" cy="10926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  <a:gs pos="100000">
                <a:srgbClr val="FFF9F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l"/>
            <a:r>
              <a:rPr lang="en-GB" sz="1800" i="1" dirty="0" smtClean="0">
                <a:solidFill>
                  <a:schemeClr val="tx1"/>
                </a:solidFill>
              </a:rPr>
              <a:t>Why do customers call in from their point of view? What is our capability in responding to customer demands? How much of our work is, in truth, waste - and how much of this is created by the way the organisation works?    </a:t>
            </a:r>
            <a:r>
              <a:rPr lang="en-GB" sz="1100" i="1" dirty="0" smtClean="0">
                <a:solidFill>
                  <a:schemeClr val="tx1"/>
                </a:solidFill>
              </a:rPr>
              <a:t>www.systemsthinking.co.uk</a:t>
            </a:r>
            <a:endParaRPr lang="en-GB" sz="1100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372">
            <a:off x="6365772" y="1295001"/>
            <a:ext cx="2238511" cy="33163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65781" y="6590793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 team</a:t>
            </a:r>
          </a:p>
        </p:txBody>
      </p:sp>
    </p:spTree>
    <p:extLst>
      <p:ext uri="{BB962C8B-B14F-4D97-AF65-F5344CB8AC3E}">
        <p14:creationId xmlns:p14="http://schemas.microsoft.com/office/powerpoint/2010/main" val="1703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1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4899"/>
            <a:ext cx="9130936" cy="6848202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01824" y="1921868"/>
            <a:ext cx="3542383" cy="14219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</a:pPr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Each module led by a group of front line practitioners …. </a:t>
            </a:r>
            <a:endParaRPr lang="en-GB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4" y="1692648"/>
            <a:ext cx="2397341" cy="1880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76758" y="4176858"/>
            <a:ext cx="6247951" cy="14219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</a:pPr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Thinking outside the box, analysing demand, looking at the service through customers eyes…. </a:t>
            </a:r>
            <a:endParaRPr lang="en-GB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1" y="3956751"/>
            <a:ext cx="2406267" cy="18065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0" y="6590793"/>
            <a:ext cx="15953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Cadre sample screens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sp>
        <p:nvSpPr>
          <p:cNvPr id="1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692696"/>
            <a:ext cx="891224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Systems Thinking!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107503" y="188640"/>
            <a:ext cx="89122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Introducing ……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" y="4899"/>
            <a:ext cx="9130936" cy="6848202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087">
            <a:off x="104636" y="1634534"/>
            <a:ext cx="5064435" cy="4540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 useBgFill="1">
        <p:nvSpPr>
          <p:cNvPr id="12" name="Rectangle 11"/>
          <p:cNvSpPr>
            <a:spLocks noChangeArrowheads="1"/>
          </p:cNvSpPr>
          <p:nvPr/>
        </p:nvSpPr>
        <p:spPr bwMode="auto">
          <a:xfrm rot="1574606">
            <a:off x="6578458" y="1175341"/>
            <a:ext cx="2118778" cy="1421928"/>
          </a:xfrm>
          <a:prstGeom prst="rect">
            <a:avLst/>
          </a:prstGeom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</a:pPr>
            <a:r>
              <a:rPr lang="en-GB" sz="2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Fresh thinking, fresh ideas, new approaches….</a:t>
            </a:r>
            <a:endParaRPr lang="en-GB" sz="24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580">
            <a:off x="2967061" y="2300804"/>
            <a:ext cx="5888370" cy="40368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5487" y="6590793"/>
            <a:ext cx="1234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Cadre </a:t>
            </a:r>
            <a:r>
              <a:rPr lang="en-GB" sz="1100" b="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accrosstix</a:t>
            </a:r>
            <a:endParaRPr lang="en-GB" sz="1100" b="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692696"/>
            <a:ext cx="891224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Systems Thinking!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107503" y="188640"/>
            <a:ext cx="89122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Introducing ……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" y="4899"/>
            <a:ext cx="9117891" cy="6848202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692696"/>
            <a:ext cx="891224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Innovative design and technically up to date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07503" y="188640"/>
            <a:ext cx="89122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21</a:t>
            </a:r>
            <a:r>
              <a:rPr lang="en-GB" sz="36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Century ready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2089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0" b="0" i="1" dirty="0" err="1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urrent</a:t>
            </a:r>
            <a:endParaRPr lang="en-GB" sz="6000" b="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793" y="2383724"/>
            <a:ext cx="2901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0" b="0" i="1" dirty="0" err="1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daptable</a:t>
            </a:r>
            <a:endParaRPr lang="en-GB" sz="6000" b="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793" y="3316690"/>
            <a:ext cx="3384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0" b="0" i="1" dirty="0" err="1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ependable</a:t>
            </a:r>
            <a:endParaRPr lang="en-GB" sz="6000" b="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880" y="4190023"/>
            <a:ext cx="24304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0" b="0" i="1" dirty="0" err="1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elevant</a:t>
            </a:r>
            <a:endParaRPr lang="en-GB" sz="6000" b="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672" y="5133467"/>
            <a:ext cx="2472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0" b="0" i="1" dirty="0" err="1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nabling</a:t>
            </a:r>
            <a:endParaRPr lang="en-GB" sz="6000" b="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39">
            <a:off x="3063571" y="3144272"/>
            <a:ext cx="6271873" cy="10990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07" y="2618093"/>
            <a:ext cx="3810000" cy="22383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51920" y="4856468"/>
            <a:ext cx="4083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OPEN!</a:t>
            </a:r>
            <a:endParaRPr lang="en-GB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587" y="1484784"/>
            <a:ext cx="670376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</a:t>
            </a:r>
          </a:p>
          <a:p>
            <a:r>
              <a:rPr lang="en-GB" sz="6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</a:t>
            </a:r>
          </a:p>
          <a:p>
            <a:r>
              <a:rPr lang="en-GB" sz="6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</a:t>
            </a:r>
          </a:p>
          <a:p>
            <a:r>
              <a:rPr lang="en-GB" sz="6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</a:t>
            </a:r>
          </a:p>
          <a:p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6808" y="6590793"/>
            <a:ext cx="13051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r>
            <a:r>
              <a:rPr lang="en-GB" sz="1100" b="0" i="1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</a:t>
            </a:r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century ready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16" grpId="0"/>
      <p:bldP spid="17" grpId="0"/>
      <p:bldP spid="18" grpId="0"/>
      <p:bldP spid="19" grpId="0"/>
      <p:bldP spid="20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11" y="9791"/>
            <a:ext cx="9218211" cy="69136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39">
            <a:off x="3063571" y="3144272"/>
            <a:ext cx="6271873" cy="1099005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00000"/>
                    </a14:imgEffect>
                    <a14:imgEffect>
                      <a14:brightnessContrast bright="83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07" y="2618093"/>
            <a:ext cx="3810000" cy="2238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51920" y="4856468"/>
            <a:ext cx="4083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OPEN!</a:t>
            </a:r>
            <a:endParaRPr lang="en-GB" sz="9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91880" y="4545576"/>
            <a:ext cx="5350968" cy="14711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MySQL database support</a:t>
            </a:r>
          </a:p>
          <a:p>
            <a:pPr marL="342900" indent="-3429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Disaster resilience, hot failover</a:t>
            </a:r>
          </a:p>
          <a:p>
            <a:pPr marL="342900" indent="-3429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MARKET LAUNCH !!!</a:t>
            </a:r>
            <a:endParaRPr lang="en-GB" sz="28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692696"/>
            <a:ext cx="891224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Innovative design and technically up to date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07503" y="188640"/>
            <a:ext cx="89122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21</a:t>
            </a:r>
            <a:r>
              <a:rPr lang="en-GB" sz="36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Century ready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91880" y="1971601"/>
            <a:ext cx="5350968" cy="19666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Microsoft </a:t>
            </a:r>
            <a:r>
              <a:rPr lang="en-GB" sz="2800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.Net</a:t>
            </a: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Framework</a:t>
            </a:r>
            <a:endParaRPr lang="en-GB" sz="2800" dirty="0">
              <a:solidFill>
                <a:schemeClr val="accent2"/>
              </a:solidFill>
              <a:latin typeface="Calibri Light" panose="020F030202020403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Microsoft SQL</a:t>
            </a:r>
          </a:p>
          <a:p>
            <a:pPr marL="342900" indent="-3429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Browser Based, Cloud/SaaS ready</a:t>
            </a:r>
          </a:p>
          <a:p>
            <a:pPr marL="342900" indent="-3429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External Integration</a:t>
            </a:r>
            <a:endParaRPr lang="en-GB" sz="28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664296" cy="2220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7549"/>
            <a:ext cx="2664296" cy="2307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4211" y="6590793"/>
            <a:ext cx="1643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r>
            <a:r>
              <a:rPr lang="en-GB" sz="1100" b="0" i="1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</a:t>
            </a:r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century ready plain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allAtOnce"/>
      <p:bldP spid="12" grpId="0" build="p"/>
      <p:bldP spid="12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brightnessContrast bright="58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5108260"/>
            <a:ext cx="3050120" cy="215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42" y="303805"/>
            <a:ext cx="914245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What we have done..</a:t>
            </a:r>
            <a:endParaRPr lang="en-GB" sz="3600" b="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037" y="6605268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to share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998880" y="1139440"/>
            <a:ext cx="6294756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Created from scratch a complete replacement housing solution, covering all business needs  ….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874150" y="3900873"/>
            <a:ext cx="2338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rgbClr val="0C10C6"/>
                </a:solidFill>
                <a:latin typeface="Calibri Light" panose="020F0302020204030204" pitchFamily="34" charset="0"/>
              </a:rPr>
              <a:t>Workflow (BPM)</a:t>
            </a:r>
            <a:endParaRPr lang="en-GB" sz="2600" dirty="0">
              <a:solidFill>
                <a:srgbClr val="0C10C6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924" y="5406922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Mobile Repairs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3512" y="4285692"/>
            <a:ext cx="39328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rgbClr val="6D2968"/>
                </a:solidFill>
                <a:latin typeface="Calibri Light" panose="020F0302020204030204" pitchFamily="34" charset="0"/>
              </a:rPr>
              <a:t>Repairs  Allocation &amp; Costing</a:t>
            </a:r>
            <a:endParaRPr lang="en-GB" sz="2600" dirty="0">
              <a:solidFill>
                <a:srgbClr val="6D2968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2067034" y="4604340"/>
            <a:ext cx="3314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C574A"/>
                </a:solidFill>
                <a:latin typeface="Calibri Light" panose="020F0302020204030204" pitchFamily="34" charset="0"/>
              </a:rPr>
              <a:t>Asset Management</a:t>
            </a:r>
            <a:endParaRPr lang="en-GB" dirty="0">
              <a:solidFill>
                <a:srgbClr val="FC574A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217198" y="4082850"/>
            <a:ext cx="2747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B82EB1"/>
                </a:solidFill>
                <a:latin typeface="Calibri Light" panose="020F0302020204030204" pitchFamily="34" charset="0"/>
              </a:rPr>
              <a:t>Voids and Lettings</a:t>
            </a:r>
            <a:endParaRPr lang="en-GB" sz="2800" dirty="0">
              <a:solidFill>
                <a:srgbClr val="B82EB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7118" y="6048429"/>
            <a:ext cx="383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ADB973"/>
                </a:solidFill>
                <a:latin typeface="Calibri Light" panose="020F0302020204030204" pitchFamily="34" charset="0"/>
              </a:rPr>
              <a:t>Web Lettings Applications</a:t>
            </a:r>
            <a:endParaRPr lang="en-GB" sz="2800" dirty="0">
              <a:solidFill>
                <a:srgbClr val="ADB973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1690" y="3751379"/>
            <a:ext cx="376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Tenancy Management</a:t>
            </a:r>
            <a:endParaRPr lang="en-GB" dirty="0">
              <a:solidFill>
                <a:srgbClr val="00B0F0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8169" y="4769296"/>
            <a:ext cx="1800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44BA28"/>
                </a:solidFill>
                <a:latin typeface="Calibri Light" panose="020F0302020204030204" pitchFamily="34" charset="0"/>
              </a:rPr>
              <a:t>Arrears</a:t>
            </a:r>
            <a:endParaRPr lang="en-GB" sz="4400" dirty="0">
              <a:solidFill>
                <a:srgbClr val="44BA28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3362" y="4719624"/>
            <a:ext cx="3991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7471F"/>
                </a:solidFill>
                <a:latin typeface="Calibri Light" panose="020F0302020204030204" pitchFamily="34" charset="0"/>
              </a:rPr>
              <a:t>Repairs Materials e-trading</a:t>
            </a:r>
            <a:endParaRPr lang="en-GB" sz="2800" dirty="0">
              <a:solidFill>
                <a:srgbClr val="C7471F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9884" y="5162316"/>
            <a:ext cx="4652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3399FF"/>
                </a:solidFill>
                <a:latin typeface="Calibri" panose="020F0502020204030204" pitchFamily="34" charset="0"/>
              </a:rPr>
              <a:t>Van stock management</a:t>
            </a:r>
            <a:endParaRPr lang="en-GB" sz="3600" dirty="0">
              <a:solidFill>
                <a:srgbClr val="3399F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8334" y="5555740"/>
            <a:ext cx="5044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66"/>
                </a:solidFill>
                <a:latin typeface="Calibri Light" panose="020F0302020204030204" pitchFamily="34" charset="0"/>
              </a:rPr>
              <a:t>Rents &amp; Service Charges</a:t>
            </a:r>
            <a:endParaRPr lang="en-GB" sz="4000" dirty="0">
              <a:solidFill>
                <a:srgbClr val="FF0066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81791" y="4547302"/>
            <a:ext cx="171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E58B1"/>
                </a:solidFill>
                <a:latin typeface="Calibri Light" panose="020F0302020204030204" pitchFamily="34" charset="0"/>
              </a:rPr>
              <a:t>iPad Forms</a:t>
            </a:r>
            <a:endParaRPr lang="en-GB" sz="2400" dirty="0">
              <a:solidFill>
                <a:srgbClr val="EE58B1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56" y="5923457"/>
            <a:ext cx="338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Vulnerable Tenant Safeguarding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68169" y="4472021"/>
            <a:ext cx="1817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Development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57" y="303805"/>
            <a:ext cx="3252842" cy="348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5" grpId="0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11" y="9791"/>
            <a:ext cx="9218211" cy="69136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39">
            <a:off x="3063571" y="3144272"/>
            <a:ext cx="6271873" cy="1099005"/>
          </a:xfrm>
          <a:prstGeom prst="rect">
            <a:avLst/>
          </a:prstGeom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51920" y="4856468"/>
            <a:ext cx="4083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OPEN!</a:t>
            </a:r>
            <a:endParaRPr lang="en-GB" sz="9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00000"/>
                    </a14:imgEffect>
                    <a14:imgEffect>
                      <a14:brightnessContrast bright="83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07" y="2618093"/>
            <a:ext cx="3810000" cy="2238375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692696"/>
            <a:ext cx="891224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Innovative design and technically up to date</a:t>
            </a:r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07503" y="188640"/>
            <a:ext cx="89122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21</a:t>
            </a:r>
            <a:r>
              <a:rPr lang="en-GB" sz="36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Century ready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53759" y="1850677"/>
            <a:ext cx="5877186" cy="17512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No more processor stretching, fingers-crossed, Weekly/Fortnightly Debit Raise!</a:t>
            </a:r>
          </a:p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Arrears now!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1776586"/>
            <a:ext cx="2529507" cy="1897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40" y="3752622"/>
            <a:ext cx="1392464" cy="1329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53758" y="3933056"/>
            <a:ext cx="5322243" cy="867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Flexible instalment plans – personalised to fit paydays</a:t>
            </a:r>
            <a:endParaRPr lang="en-GB" sz="28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4211" y="6590793"/>
            <a:ext cx="151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Change for the better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9" y="5182828"/>
            <a:ext cx="1407966" cy="14079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53759" y="5445224"/>
            <a:ext cx="5350968" cy="867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anyone with a browser, on any device can access!</a:t>
            </a:r>
            <a:endParaRPr lang="en-GB" sz="28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74" y="1124744"/>
            <a:ext cx="891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plain English! ……</a:t>
            </a:r>
          </a:p>
        </p:txBody>
      </p:sp>
    </p:spTree>
    <p:extLst>
      <p:ext uri="{BB962C8B-B14F-4D97-AF65-F5344CB8AC3E}">
        <p14:creationId xmlns:p14="http://schemas.microsoft.com/office/powerpoint/2010/main" val="37657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 build="p"/>
      <p:bldP spid="1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11" y="9791"/>
            <a:ext cx="9218211" cy="69136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39">
            <a:off x="3063571" y="3144272"/>
            <a:ext cx="6271873" cy="1099005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851920" y="4856468"/>
            <a:ext cx="4083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OPEN!</a:t>
            </a:r>
            <a:endParaRPr lang="en-GB" sz="9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00000"/>
                    </a14:imgEffect>
                    <a14:imgEffect>
                      <a14:brightnessContrast bright="83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07" y="2618093"/>
            <a:ext cx="3810000" cy="2238375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692696"/>
            <a:ext cx="891224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Before and After!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107503" y="188640"/>
            <a:ext cx="89122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Change for the better ?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6808" y="1678437"/>
            <a:ext cx="2465395" cy="1900044"/>
            <a:chOff x="256808" y="1678437"/>
            <a:chExt cx="2465395" cy="19000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842">
              <a:off x="256808" y="1678437"/>
              <a:ext cx="2465395" cy="190004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7498" y="2305293"/>
              <a:ext cx="154401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Before</a:t>
              </a:r>
              <a:endPara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8878" y="3939259"/>
            <a:ext cx="2280420" cy="2502512"/>
            <a:chOff x="504441" y="4099116"/>
            <a:chExt cx="2280420" cy="25025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7356">
              <a:off x="504441" y="4099116"/>
              <a:ext cx="2280420" cy="228042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81620" y="5401299"/>
              <a:ext cx="141577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/>
              </a:r>
              <a:br>
                <a:rPr lang="en-US" sz="36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</a:br>
              <a:r>
                <a:rPr lang="en-US" sz="36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After!</a:t>
              </a:r>
              <a:endPara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05366" y="1462308"/>
            <a:ext cx="6580981" cy="19666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chemeClr val="accent2"/>
                </a:solidFill>
                <a:latin typeface="Calibri Light" panose="020F0302020204030204" pitchFamily="34" charset="0"/>
              </a:rPr>
              <a:t>Product of its age!</a:t>
            </a:r>
          </a:p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Rambling</a:t>
            </a:r>
          </a:p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Costly </a:t>
            </a:r>
            <a:endParaRPr lang="en-GB" sz="2800" b="0" dirty="0">
              <a:solidFill>
                <a:schemeClr val="accent2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Supplier dictated level &amp; pace of change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29803" y="4094004"/>
            <a:ext cx="6804247" cy="19666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Refreshed and current</a:t>
            </a:r>
          </a:p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Usable and intuitive</a:t>
            </a:r>
          </a:p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Investing in our future</a:t>
            </a:r>
          </a:p>
          <a:p>
            <a:pPr marL="457200" indent="-457200" algn="l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Unfettered freedom to evolve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68" y="6590793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128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 uiExpand="1" build="p"/>
      <p:bldP spid="1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" y="9791"/>
            <a:ext cx="9117891" cy="6838418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1733" y="2644170"/>
            <a:ext cx="6954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accent2">
                    <a:lumMod val="75000"/>
                  </a:schemeClr>
                </a:solidFill>
              </a:rPr>
              <a:t>Questions?</a:t>
            </a:r>
            <a:endParaRPr lang="en-GB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07503" y="188640"/>
            <a:ext cx="89122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B3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Change for the better </a:t>
            </a: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GB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7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brightnessContrast bright="48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57" y="99388"/>
            <a:ext cx="3252842" cy="348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542" y="303805"/>
            <a:ext cx="914245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And to share …</a:t>
            </a:r>
            <a:endParaRPr lang="en-GB" sz="3600" b="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 rot="20399372">
            <a:off x="388718" y="993136"/>
            <a:ext cx="30927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Why?</a:t>
            </a:r>
            <a:endParaRPr lang="en-US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729384">
            <a:off x="6046227" y="649560"/>
            <a:ext cx="26224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How?</a:t>
            </a:r>
            <a:endParaRPr lang="en-US" sz="8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21354673">
            <a:off x="2946613" y="1421901"/>
            <a:ext cx="38892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alibri" panose="020F0502020204030204" pitchFamily="34" charset="0"/>
              </a:rPr>
              <a:t>Success?</a:t>
            </a:r>
            <a:endParaRPr lang="en-US" sz="8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rot="909294">
            <a:off x="5466333" y="2689364"/>
            <a:ext cx="29492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Failure?</a:t>
            </a:r>
            <a:endParaRPr lang="en-US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rot="20975303">
            <a:off x="463189" y="2767280"/>
            <a:ext cx="33142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alibri" panose="020F0502020204030204" pitchFamily="34" charset="0"/>
              </a:rPr>
              <a:t>Better?</a:t>
            </a:r>
            <a:endParaRPr lang="en-US" sz="8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725982">
            <a:off x="3741401" y="3165881"/>
            <a:ext cx="28230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Worse?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5366" y="5575126"/>
            <a:ext cx="88932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What do the users think!</a:t>
            </a:r>
            <a:endParaRPr lang="en-US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87010"/>
            <a:ext cx="1507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started thinking</a:t>
            </a:r>
          </a:p>
        </p:txBody>
      </p:sp>
      <p:sp>
        <p:nvSpPr>
          <p:cNvPr id="13" name="Rectangle 12"/>
          <p:cNvSpPr/>
          <p:nvPr/>
        </p:nvSpPr>
        <p:spPr>
          <a:xfrm rot="690858">
            <a:off x="823639" y="4431279"/>
            <a:ext cx="384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alibri" panose="020F0502020204030204" pitchFamily="34" charset="0"/>
              </a:rPr>
              <a:t>Advantages?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0542909">
            <a:off x="4738856" y="4399039"/>
            <a:ext cx="3820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Disadvantages?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32" grpId="0"/>
      <p:bldP spid="34" grpId="0"/>
      <p:bldP spid="35" grpId="0"/>
      <p:bldP spid="36" grpId="0"/>
      <p:bldP spid="37" grpId="0"/>
      <p:bldP spid="3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803613"/>
            <a:ext cx="1307384" cy="124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42" y="303805"/>
            <a:ext cx="914245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What started us thinking about change?…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46" y="6587010"/>
            <a:ext cx="1768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Packages, good bad ugly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51" y="1514137"/>
            <a:ext cx="2749035" cy="18295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90335" y="990917"/>
            <a:ext cx="607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Long in the tooth 3</a:t>
            </a:r>
            <a:r>
              <a:rPr lang="en-GB" sz="2800" b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rd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party system….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7379" y="6185131"/>
            <a:ext cx="339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Expensively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obsolete: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06" y="2189100"/>
            <a:ext cx="4273804" cy="31198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7402" y="155452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designed by committee,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evolved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by committee:</a:t>
            </a:r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4044" y="305287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“Curates Egg”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82" y="4351906"/>
            <a:ext cx="2489209" cy="165117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400" y="4798366"/>
            <a:ext cx="2084286" cy="178864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5203905"/>
            <a:ext cx="390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Captures not captivates: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77493"/>
            <a:ext cx="2376753" cy="14095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6841" y="5177493"/>
            <a:ext cx="6621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Switching providers unappealing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– severe limitations of choice, 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Ingrained monopolistic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attitudes, expensive round trip!: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algn="l"/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79" y="5063790"/>
            <a:ext cx="2261257" cy="14095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364" y="5203905"/>
            <a:ext cx="6621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Shown our metal, providing solutions ahead of them (never) becoming available from our supplier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- beating them at their own game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algn="l"/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862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3" grpId="0"/>
      <p:bldP spid="9" grpId="0"/>
      <p:bldP spid="9" grpId="1"/>
      <p:bldP spid="8" grpId="0"/>
      <p:bldP spid="16" grpId="0"/>
      <p:bldP spid="14" grpId="0"/>
      <p:bldP spid="14" grpId="1"/>
      <p:bldP spid="18" grpId="0"/>
      <p:bldP spid="18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42" y="303805"/>
            <a:ext cx="914245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sz="3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Packages: Good, </a:t>
            </a:r>
            <a:r>
              <a:rPr lang="en-GB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Bad</a:t>
            </a:r>
            <a:r>
              <a:rPr lang="en-GB" sz="3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GB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Ugly</a:t>
            </a:r>
            <a:r>
              <a:rPr lang="en-GB" sz="3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?…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5449" y="6576070"/>
            <a:ext cx="8819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Why write?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98668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Off the peg …</a:t>
            </a:r>
          </a:p>
          <a:p>
            <a:pPr algn="l"/>
            <a:r>
              <a:rPr lang="en-GB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more </a:t>
            </a:r>
            <a:r>
              <a:rPr lang="en-GB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likely best available fit rather than </a:t>
            </a:r>
            <a:r>
              <a:rPr lang="en-GB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exact fit</a:t>
            </a:r>
            <a:endParaRPr lang="en-GB" sz="2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41" y="934624"/>
            <a:ext cx="1287938" cy="128793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311" y="4979624"/>
            <a:ext cx="2194350" cy="1432312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4902" y="5500223"/>
            <a:ext cx="18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Always Expensive!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189" y="4422731"/>
            <a:ext cx="1683833" cy="2222661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72927" y="4961157"/>
            <a:ext cx="1964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O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pen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rchitecture</a:t>
            </a:r>
          </a:p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averse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1312" y="2440531"/>
            <a:ext cx="9013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Enshrine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conventional/Received 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Wisdom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67" y="2414307"/>
            <a:ext cx="2652509" cy="188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4" y="2985432"/>
            <a:ext cx="4695602" cy="17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0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956" y="875148"/>
            <a:ext cx="2093314" cy="160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42" y="303805"/>
            <a:ext cx="914245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sz="3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Write your own – why?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96" y="6590793"/>
            <a:ext cx="1075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Why not write!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040" y="2175759"/>
            <a:ext cx="2354846" cy="141290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63687" y="1052736"/>
            <a:ext cx="428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100% the way you want 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2620603"/>
            <a:ext cx="637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No one else to win over to have it your way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3857779"/>
            <a:ext cx="55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The only limit is your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imagination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655" y="3284984"/>
            <a:ext cx="2747916" cy="15457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1657" y="4462953"/>
            <a:ext cx="8702227" cy="2040869"/>
            <a:chOff x="353629" y="4549924"/>
            <a:chExt cx="8702227" cy="204086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3629" y="4549924"/>
              <a:ext cx="2304257" cy="2040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470559" y="5348308"/>
              <a:ext cx="65852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Change it to suit yourself, </a:t>
              </a:r>
              <a:r>
                <a:rPr lang="en-GB" sz="28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in the ways that suit you, when </a:t>
              </a:r>
              <a:r>
                <a:rPr lang="en-GB" sz="2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it suits </a:t>
              </a:r>
              <a:r>
                <a:rPr lang="en-GB" sz="28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you!</a:t>
              </a:r>
              <a:endPara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01497" y="5308748"/>
            <a:ext cx="445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…. 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Not for the faint-hearted!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1829">
            <a:off x="600694" y="4234591"/>
            <a:ext cx="2425465" cy="242546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5047317"/>
            <a:ext cx="18533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BUT! </a:t>
            </a:r>
            <a:endParaRPr lang="en-GB" sz="6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3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093" y="1026912"/>
            <a:ext cx="2232248" cy="15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42" y="303805"/>
            <a:ext cx="914245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sz="3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Write your own – why you might not!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17" y="6590793"/>
            <a:ext cx="1154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Why not </a:t>
            </a:r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write2!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59" y="2385872"/>
            <a:ext cx="2592288" cy="137958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1828" y="1196752"/>
            <a:ext cx="4105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Finding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the 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creative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talent,</a:t>
            </a:r>
          </a:p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keeping 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the creative talent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5569" y="2848186"/>
            <a:ext cx="574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Mastery of a very particular science!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0051" y="4321501"/>
            <a:ext cx="44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Containing wild Ideas!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2496" y="3458362"/>
            <a:ext cx="2676566" cy="1979223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023" y="4821792"/>
            <a:ext cx="2772851" cy="180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84281" y="5651839"/>
            <a:ext cx="377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Still </a:t>
            </a:r>
            <a:r>
              <a:rPr lang="en-GB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ain’t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cheap!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75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503" y="926817"/>
            <a:ext cx="2959536" cy="158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42" y="303805"/>
            <a:ext cx="914245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sz="3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Write your own – why you might not</a:t>
            </a:r>
            <a:r>
              <a:rPr lang="en-GB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! (Pt II)</a:t>
            </a:r>
            <a:endParaRPr lang="en-GB" sz="3600" b="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30" y="6590793"/>
            <a:ext cx="1140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Our credentials</a:t>
            </a:r>
          </a:p>
          <a:p>
            <a:endParaRPr lang="en-GB" sz="1100" b="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98" y="1896518"/>
            <a:ext cx="2334726" cy="17096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3608" y="1196752"/>
            <a:ext cx="469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All alone on a wide, wide Sea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5020" y="2636912"/>
            <a:ext cx="574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Risk Appetite – Staid but also SAFE!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647" y="5235847"/>
            <a:ext cx="5427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Are your design team trend setters or dedicated followers of fashion?!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98" y="4848720"/>
            <a:ext cx="2893463" cy="1728362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579" y="3378513"/>
            <a:ext cx="2533879" cy="180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9941" y="3806415"/>
            <a:ext cx="567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Risk Appetite – elevated exposure to ‘run over by a bus theory’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2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545" y="828809"/>
            <a:ext cx="2587674" cy="14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569913" y="6866878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C3254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FC325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3254"/>
                </a:solidFill>
                <a:latin typeface="Arial" charset="0"/>
              </a:defRPr>
            </a:lvl9pPr>
          </a:lstStyle>
          <a:p>
            <a:pPr algn="l"/>
            <a:r>
              <a:rPr lang="en-GB" sz="1400" b="0">
                <a:solidFill>
                  <a:srgbClr val="FFD59A"/>
                </a:solidFill>
              </a:rPr>
              <a:t>skills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42" y="303805"/>
            <a:ext cx="914245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sz="3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Write your own – our credentials!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" y="6590793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Cart horse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5" y="3645025"/>
            <a:ext cx="2016223" cy="1593578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1494" y="1089528"/>
            <a:ext cx="670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Own development capability since 2002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034" y="3887075"/>
            <a:ext cx="704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Large, home grown software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portfolio: Mobile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, e-trading,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Contractor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Lettings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Website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2839" y="2216269"/>
            <a:ext cx="5317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… part of strong in-house ICT team with </a:t>
            </a:r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strong reputation</a:t>
            </a:r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, confidence</a:t>
            </a:r>
          </a:p>
          <a:p>
            <a:pPr algn="l"/>
            <a:r>
              <a:rPr lang="en-GB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Up to Board level</a:t>
            </a:r>
            <a:endParaRPr lang="en-GB" sz="2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73" y="2167844"/>
            <a:ext cx="2594423" cy="1459363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73" y="5013177"/>
            <a:ext cx="1974050" cy="1368152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5776" y="5478509"/>
            <a:ext cx="649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Successes in commercial exploitation  of IP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77" y="6028047"/>
            <a:ext cx="1259632" cy="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28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9" grpId="0"/>
    </p:bldLst>
  </p:timing>
</p:sld>
</file>

<file path=ppt/theme/theme1.xml><?xml version="1.0" encoding="utf-8"?>
<a:theme xmlns:a="http://schemas.openxmlformats.org/drawingml/2006/main" name="handeworkbiz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7237"/>
      </a:accent1>
      <a:accent2>
        <a:srgbClr val="333399"/>
      </a:accent2>
      <a:accent3>
        <a:srgbClr val="FFFFFF"/>
      </a:accent3>
      <a:accent4>
        <a:srgbClr val="000000"/>
      </a:accent4>
      <a:accent5>
        <a:srgbClr val="FABCAE"/>
      </a:accent5>
      <a:accent6>
        <a:srgbClr val="2D2D8A"/>
      </a:accent6>
      <a:hlink>
        <a:srgbClr val="009999"/>
      </a:hlink>
      <a:folHlink>
        <a:srgbClr val="99CC00"/>
      </a:folHlink>
    </a:clrScheme>
    <a:fontScheme name="handeworkbi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C32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C32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ndeworkbi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eworkbi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eworkbi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eworkbi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eworkbi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eworkbi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eworkbi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eworkbi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eworkbi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eworkbi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eworkbi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eworkbi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255647</TotalTime>
  <Words>1670</Words>
  <Application>Microsoft Office PowerPoint</Application>
  <PresentationFormat>On-screen Show (4:3)</PresentationFormat>
  <Paragraphs>343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handeworkbiz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once in a lifetime opportunity!</vt:lpstr>
      <vt:lpstr>What is the scariest thing when designing something new?</vt:lpstr>
      <vt:lpstr>Outgoing bought-in solution- evolution or mutation?</vt:lpstr>
      <vt:lpstr>PowerPoint Presentation</vt:lpstr>
      <vt:lpstr>PowerPoint Presentation</vt:lpstr>
      <vt:lpstr>Systems Thinking!</vt:lpstr>
      <vt:lpstr>Systems Thinking!</vt:lpstr>
      <vt:lpstr>Systems Thinking!</vt:lpstr>
      <vt:lpstr>Innovative design and technically up to date</vt:lpstr>
      <vt:lpstr>Innovative design and technically up to date</vt:lpstr>
      <vt:lpstr>Innovative design and technically up to date </vt:lpstr>
      <vt:lpstr>Before and After!</vt:lpstr>
      <vt:lpstr>PowerPoint Presentation</vt:lpstr>
    </vt:vector>
  </TitlesOfParts>
  <Company>ʦꀀʢ列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Growth &amp; Marketing Discussion Paper</dc:title>
  <dc:creator>Steve Lilley</dc:creator>
  <cp:lastModifiedBy>Alastair Tweedie</cp:lastModifiedBy>
  <cp:revision>1574</cp:revision>
  <dcterms:created xsi:type="dcterms:W3CDTF">2004-04-08T13:36:15Z</dcterms:created>
  <dcterms:modified xsi:type="dcterms:W3CDTF">2017-03-14T08:24:07Z</dcterms:modified>
</cp:coreProperties>
</file>