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96" r:id="rId6"/>
    <p:sldMasterId id="2147483708" r:id="rId7"/>
  </p:sldMasterIdLst>
  <p:notesMasterIdLst>
    <p:notesMasterId r:id="rId41"/>
  </p:notesMasterIdLst>
  <p:sldIdLst>
    <p:sldId id="257" r:id="rId8"/>
    <p:sldId id="258" r:id="rId9"/>
    <p:sldId id="259" r:id="rId10"/>
    <p:sldId id="260" r:id="rId11"/>
    <p:sldId id="261" r:id="rId12"/>
    <p:sldId id="276" r:id="rId13"/>
    <p:sldId id="277" r:id="rId14"/>
    <p:sldId id="278" r:id="rId15"/>
    <p:sldId id="302" r:id="rId16"/>
    <p:sldId id="304" r:id="rId17"/>
    <p:sldId id="294" r:id="rId18"/>
    <p:sldId id="305" r:id="rId19"/>
    <p:sldId id="306" r:id="rId20"/>
    <p:sldId id="299" r:id="rId21"/>
    <p:sldId id="307" r:id="rId22"/>
    <p:sldId id="310" r:id="rId23"/>
    <p:sldId id="292" r:id="rId24"/>
    <p:sldId id="283" r:id="rId25"/>
    <p:sldId id="309" r:id="rId26"/>
    <p:sldId id="293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70" autoAdjust="0"/>
  </p:normalViewPr>
  <p:slideViewPr>
    <p:cSldViewPr>
      <p:cViewPr varScale="1">
        <p:scale>
          <a:sx n="105" d="100"/>
          <a:sy n="105" d="100"/>
        </p:scale>
        <p:origin x="177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247B5-9A5E-44B9-87BD-B992C4CB827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996A897-3633-4376-8FDF-4EA86390E40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600" dirty="0" smtClean="0"/>
            <a:t>I’m in Chaos</a:t>
          </a:r>
          <a:endParaRPr lang="en-GB" sz="1600" dirty="0"/>
        </a:p>
      </dgm:t>
    </dgm:pt>
    <dgm:pt modelId="{61146EB0-3FFD-4DF1-BE6B-C366CCB5A7CB}" type="parTrans" cxnId="{6C1A2985-F1D2-49A2-9673-0DE68AB253DA}">
      <dgm:prSet/>
      <dgm:spPr/>
      <dgm:t>
        <a:bodyPr/>
        <a:lstStyle/>
        <a:p>
          <a:endParaRPr lang="en-GB"/>
        </a:p>
      </dgm:t>
    </dgm:pt>
    <dgm:pt modelId="{558C83B3-7B45-488C-AE1A-9FC53C5A1CDC}" type="sibTrans" cxnId="{6C1A2985-F1D2-49A2-9673-0DE68AB253DA}">
      <dgm:prSet/>
      <dgm:spPr/>
      <dgm:t>
        <a:bodyPr/>
        <a:lstStyle/>
        <a:p>
          <a:endParaRPr lang="en-GB"/>
        </a:p>
      </dgm:t>
    </dgm:pt>
    <dgm:pt modelId="{2DDE786D-7F55-4DC2-A469-38808F3E1DE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2400" dirty="0" smtClean="0"/>
            <a:t>I need some help</a:t>
          </a:r>
          <a:endParaRPr lang="en-GB" sz="2400" dirty="0"/>
        </a:p>
      </dgm:t>
    </dgm:pt>
    <dgm:pt modelId="{611EF0F6-F815-4465-94F3-20F995A8A9CF}" type="parTrans" cxnId="{B0091878-814F-4270-9952-F1326164F368}">
      <dgm:prSet/>
      <dgm:spPr/>
      <dgm:t>
        <a:bodyPr/>
        <a:lstStyle/>
        <a:p>
          <a:endParaRPr lang="en-GB"/>
        </a:p>
      </dgm:t>
    </dgm:pt>
    <dgm:pt modelId="{FE6A4CF0-FC9E-4DB6-871D-31F49E49819F}" type="sibTrans" cxnId="{B0091878-814F-4270-9952-F1326164F368}">
      <dgm:prSet/>
      <dgm:spPr/>
      <dgm:t>
        <a:bodyPr/>
        <a:lstStyle/>
        <a:p>
          <a:endParaRPr lang="en-GB"/>
        </a:p>
      </dgm:t>
    </dgm:pt>
    <dgm:pt modelId="{8ED49B9A-390F-422E-8D07-6E6D9FD4C8C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4800" dirty="0" smtClean="0"/>
            <a:t>I’m ok</a:t>
          </a:r>
          <a:endParaRPr lang="en-GB" sz="4800" dirty="0"/>
        </a:p>
      </dgm:t>
    </dgm:pt>
    <dgm:pt modelId="{5918FEE3-43BF-416C-8C9B-BCF09742FBC8}" type="parTrans" cxnId="{4D730A25-4181-4995-84AD-F90C8ADB49CC}">
      <dgm:prSet/>
      <dgm:spPr/>
      <dgm:t>
        <a:bodyPr/>
        <a:lstStyle/>
        <a:p>
          <a:endParaRPr lang="en-GB"/>
        </a:p>
      </dgm:t>
    </dgm:pt>
    <dgm:pt modelId="{D819AB04-A54A-4656-A3FC-8B8EE7E1082F}" type="sibTrans" cxnId="{4D730A25-4181-4995-84AD-F90C8ADB49CC}">
      <dgm:prSet/>
      <dgm:spPr/>
      <dgm:t>
        <a:bodyPr/>
        <a:lstStyle/>
        <a:p>
          <a:endParaRPr lang="en-GB"/>
        </a:p>
      </dgm:t>
    </dgm:pt>
    <dgm:pt modelId="{F8221BAE-3C17-4205-8B2A-8AC24AD18340}" type="pres">
      <dgm:prSet presAssocID="{5EE247B5-9A5E-44B9-87BD-B992C4CB8271}" presName="Name0" presStyleCnt="0">
        <dgm:presLayoutVars>
          <dgm:dir/>
          <dgm:animLvl val="lvl"/>
          <dgm:resizeHandles val="exact"/>
        </dgm:presLayoutVars>
      </dgm:prSet>
      <dgm:spPr/>
    </dgm:pt>
    <dgm:pt modelId="{252022BE-0B61-4EA6-9B84-9680D0A00986}" type="pres">
      <dgm:prSet presAssocID="{6996A897-3633-4376-8FDF-4EA86390E403}" presName="Name8" presStyleCnt="0"/>
      <dgm:spPr/>
    </dgm:pt>
    <dgm:pt modelId="{F4B4DF40-024C-488A-A589-A181E495E7E8}" type="pres">
      <dgm:prSet presAssocID="{6996A897-3633-4376-8FDF-4EA86390E40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57B028-4856-4ED4-A664-9E8467E55A33}" type="pres">
      <dgm:prSet presAssocID="{6996A897-3633-4376-8FDF-4EA86390E4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07152A-F901-4BAF-8119-8ABE8CEAA443}" type="pres">
      <dgm:prSet presAssocID="{2DDE786D-7F55-4DC2-A469-38808F3E1DE9}" presName="Name8" presStyleCnt="0"/>
      <dgm:spPr/>
    </dgm:pt>
    <dgm:pt modelId="{AD2B84A9-A78D-4AA8-9507-23A4D6C57C9A}" type="pres">
      <dgm:prSet presAssocID="{2DDE786D-7F55-4DC2-A469-38808F3E1DE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1E527F-596F-47EC-B7FC-4387B24A5818}" type="pres">
      <dgm:prSet presAssocID="{2DDE786D-7F55-4DC2-A469-38808F3E1D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2B1E8-3FCC-4769-96E6-CC7155A82754}" type="pres">
      <dgm:prSet presAssocID="{8ED49B9A-390F-422E-8D07-6E6D9FD4C8C4}" presName="Name8" presStyleCnt="0"/>
      <dgm:spPr/>
    </dgm:pt>
    <dgm:pt modelId="{5300D85A-D412-4826-AC19-FAF7B47B8305}" type="pres">
      <dgm:prSet presAssocID="{8ED49B9A-390F-422E-8D07-6E6D9FD4C8C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4491E2-07FF-4649-9174-964E12ED9C9F}" type="pres">
      <dgm:prSet presAssocID="{8ED49B9A-390F-422E-8D07-6E6D9FD4C8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57A329-F437-47C1-8ED9-7840B6BB682D}" type="presOf" srcId="{8ED49B9A-390F-422E-8D07-6E6D9FD4C8C4}" destId="{FE4491E2-07FF-4649-9174-964E12ED9C9F}" srcOrd="1" destOrd="0" presId="urn:microsoft.com/office/officeart/2005/8/layout/pyramid1"/>
    <dgm:cxn modelId="{6C1A2985-F1D2-49A2-9673-0DE68AB253DA}" srcId="{5EE247B5-9A5E-44B9-87BD-B992C4CB8271}" destId="{6996A897-3633-4376-8FDF-4EA86390E403}" srcOrd="0" destOrd="0" parTransId="{61146EB0-3FFD-4DF1-BE6B-C366CCB5A7CB}" sibTransId="{558C83B3-7B45-488C-AE1A-9FC53C5A1CDC}"/>
    <dgm:cxn modelId="{B0091878-814F-4270-9952-F1326164F368}" srcId="{5EE247B5-9A5E-44B9-87BD-B992C4CB8271}" destId="{2DDE786D-7F55-4DC2-A469-38808F3E1DE9}" srcOrd="1" destOrd="0" parTransId="{611EF0F6-F815-4465-94F3-20F995A8A9CF}" sibTransId="{FE6A4CF0-FC9E-4DB6-871D-31F49E49819F}"/>
    <dgm:cxn modelId="{4D730A25-4181-4995-84AD-F90C8ADB49CC}" srcId="{5EE247B5-9A5E-44B9-87BD-B992C4CB8271}" destId="{8ED49B9A-390F-422E-8D07-6E6D9FD4C8C4}" srcOrd="2" destOrd="0" parTransId="{5918FEE3-43BF-416C-8C9B-BCF09742FBC8}" sibTransId="{D819AB04-A54A-4656-A3FC-8B8EE7E1082F}"/>
    <dgm:cxn modelId="{764ECCDB-72FA-4F53-BC54-460B5F24205C}" type="presOf" srcId="{2DDE786D-7F55-4DC2-A469-38808F3E1DE9}" destId="{AD2B84A9-A78D-4AA8-9507-23A4D6C57C9A}" srcOrd="0" destOrd="0" presId="urn:microsoft.com/office/officeart/2005/8/layout/pyramid1"/>
    <dgm:cxn modelId="{E27D3D07-02DA-4704-B1EC-4D47DE014797}" type="presOf" srcId="{5EE247B5-9A5E-44B9-87BD-B992C4CB8271}" destId="{F8221BAE-3C17-4205-8B2A-8AC24AD18340}" srcOrd="0" destOrd="0" presId="urn:microsoft.com/office/officeart/2005/8/layout/pyramid1"/>
    <dgm:cxn modelId="{BEBFC3C5-9B4E-468D-B8B8-4A9E9F85A9D1}" type="presOf" srcId="{6996A897-3633-4376-8FDF-4EA86390E403}" destId="{F4B4DF40-024C-488A-A589-A181E495E7E8}" srcOrd="0" destOrd="0" presId="urn:microsoft.com/office/officeart/2005/8/layout/pyramid1"/>
    <dgm:cxn modelId="{F2F30E82-8674-4627-A092-7D2FDE78D99E}" type="presOf" srcId="{8ED49B9A-390F-422E-8D07-6E6D9FD4C8C4}" destId="{5300D85A-D412-4826-AC19-FAF7B47B8305}" srcOrd="0" destOrd="0" presId="urn:microsoft.com/office/officeart/2005/8/layout/pyramid1"/>
    <dgm:cxn modelId="{6D99A7CE-55B1-49FC-B9B4-FDFBBC534C07}" type="presOf" srcId="{2DDE786D-7F55-4DC2-A469-38808F3E1DE9}" destId="{D31E527F-596F-47EC-B7FC-4387B24A5818}" srcOrd="1" destOrd="0" presId="urn:microsoft.com/office/officeart/2005/8/layout/pyramid1"/>
    <dgm:cxn modelId="{33545672-000D-4EA2-BF49-1CEEEFD8D383}" type="presOf" srcId="{6996A897-3633-4376-8FDF-4EA86390E403}" destId="{8C57B028-4856-4ED4-A664-9E8467E55A33}" srcOrd="1" destOrd="0" presId="urn:microsoft.com/office/officeart/2005/8/layout/pyramid1"/>
    <dgm:cxn modelId="{E0A29584-7DE6-4E02-829C-61BEC3E82696}" type="presParOf" srcId="{F8221BAE-3C17-4205-8B2A-8AC24AD18340}" destId="{252022BE-0B61-4EA6-9B84-9680D0A00986}" srcOrd="0" destOrd="0" presId="urn:microsoft.com/office/officeart/2005/8/layout/pyramid1"/>
    <dgm:cxn modelId="{6A314E66-BD49-43A4-9863-06AB5C5F808B}" type="presParOf" srcId="{252022BE-0B61-4EA6-9B84-9680D0A00986}" destId="{F4B4DF40-024C-488A-A589-A181E495E7E8}" srcOrd="0" destOrd="0" presId="urn:microsoft.com/office/officeart/2005/8/layout/pyramid1"/>
    <dgm:cxn modelId="{C678DD22-B6C5-4822-8325-077333E04B88}" type="presParOf" srcId="{252022BE-0B61-4EA6-9B84-9680D0A00986}" destId="{8C57B028-4856-4ED4-A664-9E8467E55A33}" srcOrd="1" destOrd="0" presId="urn:microsoft.com/office/officeart/2005/8/layout/pyramid1"/>
    <dgm:cxn modelId="{95266D7C-50A7-4126-8C6D-8C9A3F81E018}" type="presParOf" srcId="{F8221BAE-3C17-4205-8B2A-8AC24AD18340}" destId="{EF07152A-F901-4BAF-8119-8ABE8CEAA443}" srcOrd="1" destOrd="0" presId="urn:microsoft.com/office/officeart/2005/8/layout/pyramid1"/>
    <dgm:cxn modelId="{30AE623E-D7AC-46A3-9C25-4F68309E7593}" type="presParOf" srcId="{EF07152A-F901-4BAF-8119-8ABE8CEAA443}" destId="{AD2B84A9-A78D-4AA8-9507-23A4D6C57C9A}" srcOrd="0" destOrd="0" presId="urn:microsoft.com/office/officeart/2005/8/layout/pyramid1"/>
    <dgm:cxn modelId="{CE0B8456-5873-4FFE-BC28-9DD272EB4604}" type="presParOf" srcId="{EF07152A-F901-4BAF-8119-8ABE8CEAA443}" destId="{D31E527F-596F-47EC-B7FC-4387B24A5818}" srcOrd="1" destOrd="0" presId="urn:microsoft.com/office/officeart/2005/8/layout/pyramid1"/>
    <dgm:cxn modelId="{148E7BC2-2BA9-457A-8F73-B450D16D5A53}" type="presParOf" srcId="{F8221BAE-3C17-4205-8B2A-8AC24AD18340}" destId="{AB82B1E8-3FCC-4769-96E6-CC7155A82754}" srcOrd="2" destOrd="0" presId="urn:microsoft.com/office/officeart/2005/8/layout/pyramid1"/>
    <dgm:cxn modelId="{0FBB8F81-8F93-49F0-9504-A296CE8CA30F}" type="presParOf" srcId="{AB82B1E8-3FCC-4769-96E6-CC7155A82754}" destId="{5300D85A-D412-4826-AC19-FAF7B47B8305}" srcOrd="0" destOrd="0" presId="urn:microsoft.com/office/officeart/2005/8/layout/pyramid1"/>
    <dgm:cxn modelId="{CF94C608-D04A-4024-A1BF-A64302B47A4C}" type="presParOf" srcId="{AB82B1E8-3FCC-4769-96E6-CC7155A82754}" destId="{FE4491E2-07FF-4649-9174-964E12ED9C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4DF40-024C-488A-A589-A181E495E7E8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I’m in Chaos</a:t>
          </a:r>
          <a:endParaRPr lang="en-GB" sz="1600" kern="1200" dirty="0"/>
        </a:p>
      </dsp:txBody>
      <dsp:txXfrm>
        <a:off x="2743200" y="0"/>
        <a:ext cx="2743199" cy="1508654"/>
      </dsp:txXfrm>
    </dsp:sp>
    <dsp:sp modelId="{AD2B84A9-A78D-4AA8-9507-23A4D6C57C9A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 need some help</a:t>
          </a:r>
          <a:endParaRPr lang="en-GB" sz="2400" kern="1200" dirty="0"/>
        </a:p>
      </dsp:txBody>
      <dsp:txXfrm>
        <a:off x="2331720" y="1508654"/>
        <a:ext cx="3566160" cy="1508654"/>
      </dsp:txXfrm>
    </dsp:sp>
    <dsp:sp modelId="{5300D85A-D412-4826-AC19-FAF7B47B8305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I’m ok</a:t>
          </a:r>
          <a:endParaRPr lang="en-GB" sz="4800" kern="1200" dirty="0"/>
        </a:p>
      </dsp:txBody>
      <dsp:txXfrm>
        <a:off x="1440179" y="3017308"/>
        <a:ext cx="5349240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E0867-5F72-43D8-9A04-EBE6E77105D1}" type="datetimeFigureOut">
              <a:rPr lang="en-GB" smtClean="0"/>
              <a:t>02/03/2017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D8A50-F0D8-4458-9FD5-0A468FE69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Creating bespoke software is always a challenge; working with the business, the in-house IT department and a external IT supplier can be time consuming and frustrating. At Wales and West, the business wanted a unique solution to monitor resident’s needs and outcomes. Although based on a standard model, its requirements meant that an off-the-shelf application wasn’t suitable. They also wanted it integrated into Microsoft Dynamics. Join us and find out how we got on...</a:t>
            </a:r>
          </a:p>
          <a:p>
            <a:r>
              <a:rPr lang="en-GB" b="1" dirty="0" smtClean="0"/>
              <a:t>Wednesday 8</a:t>
            </a:r>
            <a:r>
              <a:rPr lang="en-GB" b="1" baseline="30000" dirty="0" smtClean="0"/>
              <a:t>th</a:t>
            </a:r>
            <a:r>
              <a:rPr lang="en-GB" b="1" dirty="0" smtClean="0"/>
              <a:t> March 12:15 Exeter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50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1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7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specification including hardware requirements (always </a:t>
            </a:r>
            <a:r>
              <a:rPr lang="en-GB" baseline="0" smtClean="0"/>
              <a:t>a laugh), agree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3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Supplier started work and got quite far until…</a:t>
            </a:r>
          </a:p>
          <a:p>
            <a:r>
              <a:rPr lang="en-GB" dirty="0" smtClean="0"/>
              <a:t>Business had a change of heart so back to design and specification, </a:t>
            </a:r>
          </a:p>
          <a:p>
            <a:r>
              <a:rPr lang="en-GB" dirty="0" smtClean="0"/>
              <a:t>So this made some of the work obsolete and increased costs within the project as supplier already had a contract, so variations were expensive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03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Repeat steps</a:t>
            </a:r>
          </a:p>
          <a:p>
            <a:r>
              <a:rPr lang="en-GB" dirty="0" smtClean="0"/>
              <a:t>Much</a:t>
            </a:r>
            <a:r>
              <a:rPr lang="en-GB" baseline="0" dirty="0" smtClean="0"/>
              <a:t> more difficult negotiation this time on cost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86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Code made</a:t>
            </a:r>
          </a:p>
          <a:p>
            <a:r>
              <a:rPr lang="en-GB" dirty="0" smtClean="0"/>
              <a:t>System</a:t>
            </a:r>
            <a:r>
              <a:rPr lang="en-GB" baseline="0" dirty="0" smtClean="0"/>
              <a:t> tested by supplier (hopefully)</a:t>
            </a:r>
          </a:p>
          <a:p>
            <a:r>
              <a:rPr lang="en-GB" baseline="0" dirty="0" smtClean="0"/>
              <a:t>New server environment built to supplier specification</a:t>
            </a:r>
          </a:p>
          <a:p>
            <a:r>
              <a:rPr lang="en-GB" baseline="0" dirty="0" smtClean="0"/>
              <a:t>Application installed, second attempt as forgot to bring the right USB stick the first time! </a:t>
            </a:r>
            <a:r>
              <a:rPr lang="en-GB" baseline="0" dirty="0" err="1" smtClean="0"/>
              <a:t>Grrrrrrrrrrrrrrrrr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9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Integration Testing – Does it work in our environment – Not compatible with IE11, Doesn’t render correctly on tablets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UAT – Pilot</a:t>
            </a:r>
          </a:p>
          <a:p>
            <a:r>
              <a:rPr lang="en-GB" dirty="0" smtClean="0"/>
              <a:t>Expand UAT</a:t>
            </a:r>
          </a:p>
          <a:p>
            <a:r>
              <a:rPr lang="en-GB" dirty="0" smtClean="0"/>
              <a:t>Feedback to supplier</a:t>
            </a:r>
          </a:p>
          <a:p>
            <a:r>
              <a:rPr lang="en-GB" dirty="0" smtClean="0"/>
              <a:t>Agree remedial 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30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assume the supplier will come to site –</a:t>
            </a:r>
            <a:r>
              <a:rPr lang="en-GB" baseline="0" dirty="0" smtClean="0"/>
              <a:t> they would rather work remotely</a:t>
            </a:r>
          </a:p>
          <a:p>
            <a:r>
              <a:rPr lang="en-GB" baseline="0" dirty="0" smtClean="0"/>
              <a:t>Try and build in easy upgrades to functionality by anticipating future business requirements</a:t>
            </a:r>
          </a:p>
          <a:p>
            <a:r>
              <a:rPr lang="en-GB" baseline="0" dirty="0" smtClean="0"/>
              <a:t>Look to discount future work, often companies will do this when trying to sign a contract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46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5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Grid for input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98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Outcome Star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58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Alternative </a:t>
            </a:r>
            <a:r>
              <a:rPr lang="en-GB" dirty="0" err="1" smtClean="0"/>
              <a:t>grpah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8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00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8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Best practice tells us there are 6 stages to the software development cycle, they are all painful!</a:t>
            </a:r>
          </a:p>
          <a:p>
            <a:r>
              <a:rPr lang="en-GB" dirty="0" smtClean="0"/>
              <a:t>How</a:t>
            </a:r>
            <a:r>
              <a:rPr lang="en-GB" baseline="0" dirty="0" smtClean="0"/>
              <a:t> many in the room have commissioned a third party to right bespoke software?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5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doesn’t always go to plan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2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 better to tell you the requirements than the business, so here is Sue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1B5-1B12-48AD-A24E-60C95CA0C4C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3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15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0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2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 Pres 0412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4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EFC73-014F-430E-A012-E7787818C1F8}" type="datetimeFigureOut">
              <a:rPr lang="en-GB">
                <a:solidFill>
                  <a:prstClr val="black"/>
                </a:solidFill>
              </a:rPr>
              <a:pPr/>
              <a:t>02/03/2017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42807-A4E3-483F-ADDC-03D883F9240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1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EFC73-014F-430E-A012-E7787818C1F8}" type="datetimeFigureOut">
              <a:rPr lang="en-GB">
                <a:solidFill>
                  <a:prstClr val="black"/>
                </a:solidFill>
              </a:rPr>
              <a:pPr/>
              <a:t>02/03/2017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42807-A4E3-483F-ADDC-03D883F9240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1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P Pres 0412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3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714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0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0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35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75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75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EFC73-014F-430E-A012-E7787818C1F8}" type="datetimeFigureOut">
              <a:rPr lang="en-GB">
                <a:solidFill>
                  <a:prstClr val="black"/>
                </a:solidFill>
              </a:rPr>
              <a:pPr/>
              <a:t>02/03/2017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42807-A4E3-483F-ADDC-03D883F9240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80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8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94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61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6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66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6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EFC73-014F-430E-A012-E7787818C1F8}" type="datetimeFigureOut">
              <a:rPr lang="en-GB">
                <a:solidFill>
                  <a:prstClr val="black"/>
                </a:solidFill>
              </a:rPr>
              <a:pPr/>
              <a:t>02/03/2017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42807-A4E3-483F-ADDC-03D883F9240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96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2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2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A678-44AE-4E90-8AB0-423EC6B5E91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8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9035-7AC0-40E5-922A-32CFA204F2F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5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BFBE-B751-4BCF-BDFB-577A94ADEB5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40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7E2F-A384-45D5-936A-0DD3216140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7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9029-26D1-48BA-8E24-9FBADC0F71E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1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11B7-1BA2-49C9-A244-D4F272CDF0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1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EFC73-014F-430E-A012-E7787818C1F8}" type="datetimeFigureOut">
              <a:rPr lang="en-GB">
                <a:solidFill>
                  <a:prstClr val="black"/>
                </a:solidFill>
              </a:rPr>
              <a:pPr/>
              <a:t>02/03/2017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42807-A4E3-483F-ADDC-03D883F9240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80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709D-655C-4201-99F9-D68E429C2EE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59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EE49-03C7-4F43-A7E4-CE6442E713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3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41C-2239-4D12-AAFC-83F7C18A228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5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D7BC-65F5-4D73-9A9B-ED9840148DA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5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B5F7-BCBF-40A7-8D6C-8028E68492CD}" type="datetime1">
              <a:rPr lang="en-US"/>
              <a:pPr/>
              <a:t>3/2/2017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B3E58-8724-4590-A754-CE4FA16EADA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01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EFC73-014F-430E-A012-E7787818C1F8}" type="datetimeFigureOut">
              <a:rPr lang="en-GB">
                <a:solidFill>
                  <a:prstClr val="black"/>
                </a:solidFill>
              </a:rPr>
              <a:pPr/>
              <a:t>02/03/2017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42807-A4E3-483F-ADDC-03D883F9240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EFC73-014F-430E-A012-E7787818C1F8}" type="datetimeFigureOut">
              <a:rPr lang="en-GB">
                <a:solidFill>
                  <a:prstClr val="black"/>
                </a:solidFill>
              </a:rPr>
              <a:pPr/>
              <a:t>02/03/2017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42807-A4E3-483F-ADDC-03D883F9240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6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EFC73-014F-430E-A012-E7787818C1F8}" type="datetimeFigureOut">
              <a:rPr lang="en-GB">
                <a:solidFill>
                  <a:prstClr val="black"/>
                </a:solidFill>
              </a:rPr>
              <a:pPr/>
              <a:t>02/03/2017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42807-A4E3-483F-ADDC-03D883F9240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9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EFC73-014F-430E-A012-E7787818C1F8}" type="datetimeFigureOut">
              <a:rPr lang="en-GB">
                <a:solidFill>
                  <a:prstClr val="black"/>
                </a:solidFill>
              </a:rPr>
              <a:pPr/>
              <a:t>02/03/2017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42807-A4E3-483F-ADDC-03D883F9240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9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1EFC73-014F-430E-A012-E7787818C1F8}" type="datetimeFigureOut">
              <a:rPr lang="en-GB">
                <a:solidFill>
                  <a:prstClr val="black"/>
                </a:solidFill>
              </a:rPr>
              <a:pPr/>
              <a:t>02/03/2017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42807-A4E3-483F-ADDC-03D883F9240F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9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PP Pres 04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8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0" descr="PP Pres 04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62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5799" y="1447919"/>
            <a:ext cx="7772039" cy="106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799" y="2666880"/>
            <a:ext cx="7772039" cy="3504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9pPr>
          </a:lstStyle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5"/>
            <a:r>
              <a:rPr lang="en-GB"/>
              <a:t>Sixth Outline Level</a:t>
            </a:r>
          </a:p>
          <a:p>
            <a:pPr lvl="6"/>
            <a:r>
              <a:rPr lang="en-GB"/>
              <a:t>Seventh Outline Level</a:t>
            </a:r>
          </a:p>
          <a:p>
            <a:pPr lvl="7"/>
            <a:r>
              <a:rPr lang="en-GB"/>
              <a:t>Eighth Outline Level</a:t>
            </a:r>
          </a:p>
          <a:p>
            <a:pPr lvl="0"/>
            <a:r>
              <a:rPr lang="en-GB"/>
              <a:t>Ninth Outline LevelClick to edit Master text styles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  <a:p>
            <a:pPr lvl="0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8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 Bold" pitchFamily="18"/>
          <a:ea typeface="ＭＳ Ｐゴシック" pitchFamily="2"/>
          <a:cs typeface="Lucida Sans" pitchFamily="2"/>
        </a:defRPr>
      </a:lvl1pPr>
    </p:titleStyle>
    <p:bodyStyle>
      <a:lvl1pPr lvl="0">
        <a:buSzPct val="45000"/>
        <a:buFont typeface="StarSymbol"/>
        <a:buChar char="●"/>
        <a:tabLst/>
        <a:defRPr lang="en-GB" sz="2800" b="0" i="0" u="none" strike="noStrike" spc="0">
          <a:solidFill>
            <a:srgbClr val="000000"/>
          </a:solidFill>
          <a:latin typeface="Calibri" pitchFamily="18"/>
          <a:ea typeface="ＭＳ Ｐゴシック" pitchFamily="2"/>
        </a:defRPr>
      </a:lvl1pPr>
      <a:lvl2pPr lvl="1">
        <a:buSzPct val="75000"/>
        <a:buFont typeface="StarSymbol"/>
        <a:buChar char="–"/>
        <a:tabLst/>
        <a:defRPr lang="en-GB" sz="2800" b="0" i="0" u="none" strike="noStrike" spc="0">
          <a:solidFill>
            <a:srgbClr val="000000"/>
          </a:solidFill>
          <a:latin typeface="Calibri" pitchFamily="18"/>
          <a:ea typeface="ＭＳ Ｐゴシック" pitchFamily="2"/>
        </a:defRPr>
      </a:lvl2pPr>
      <a:lvl3pPr lvl="2">
        <a:buSzPct val="45000"/>
        <a:buFont typeface="StarSymbol"/>
        <a:buChar char="●"/>
        <a:tabLst/>
        <a:defRPr lang="en-GB" sz="2800" b="0" i="0" u="none" strike="noStrike" spc="0">
          <a:solidFill>
            <a:srgbClr val="000000"/>
          </a:solidFill>
          <a:latin typeface="Calibri" pitchFamily="18"/>
          <a:ea typeface="ＭＳ Ｐゴシック" pitchFamily="2"/>
        </a:defRPr>
      </a:lvl3pPr>
      <a:lvl4pPr lvl="3">
        <a:buSzPct val="75000"/>
        <a:buFont typeface="StarSymbol"/>
        <a:buChar char="–"/>
        <a:tabLst/>
        <a:defRPr lang="en-GB" sz="2800" b="0" i="0" u="none" strike="noStrike" spc="0">
          <a:solidFill>
            <a:srgbClr val="000000"/>
          </a:solidFill>
          <a:latin typeface="Calibri" pitchFamily="18"/>
          <a:ea typeface="ＭＳ Ｐゴシック" pitchFamily="2"/>
        </a:defRPr>
      </a:lvl4pPr>
      <a:lvl5pPr lvl="4">
        <a:buSzPct val="45000"/>
        <a:buFont typeface="StarSymbol"/>
        <a:buChar char="●"/>
        <a:tabLst/>
        <a:defRPr lang="en-GB" sz="2800" b="0" i="0" u="none" strike="noStrike" spc="0">
          <a:solidFill>
            <a:srgbClr val="000000"/>
          </a:solidFill>
          <a:latin typeface="Calibri" pitchFamily="18"/>
          <a:ea typeface="ＭＳ Ｐゴシック" pitchFamily="2"/>
        </a:defRPr>
      </a:lvl5pPr>
      <a:lvl6pPr lvl="5">
        <a:buSzPct val="45000"/>
        <a:buFont typeface="StarSymbol"/>
        <a:buChar char="●"/>
        <a:tabLst/>
        <a:defRPr lang="en-GB" sz="2800" b="0" i="0" u="none" strike="noStrike" spc="0">
          <a:solidFill>
            <a:srgbClr val="000000"/>
          </a:solidFill>
          <a:latin typeface="Calibri" pitchFamily="18"/>
          <a:ea typeface="ＭＳ Ｐゴシック" pitchFamily="2"/>
        </a:defRPr>
      </a:lvl6pPr>
      <a:lvl7pPr lvl="6">
        <a:buSzPct val="45000"/>
        <a:buFont typeface="StarSymbol"/>
        <a:buChar char="●"/>
        <a:tabLst/>
        <a:defRPr lang="en-GB" sz="2800" b="0" i="0" u="none" strike="noStrike" spc="0">
          <a:solidFill>
            <a:srgbClr val="000000"/>
          </a:solidFill>
          <a:latin typeface="Calibri" pitchFamily="18"/>
          <a:ea typeface="ＭＳ Ｐゴシック" pitchFamily="2"/>
        </a:defRPr>
      </a:lvl7pPr>
      <a:lvl8pPr lvl="7">
        <a:buSzPct val="45000"/>
        <a:buFont typeface="StarSymbol"/>
        <a:buChar char="●"/>
        <a:tabLst/>
        <a:defRPr lang="en-GB" sz="2800" b="0" i="0" u="none" strike="noStrike" spc="0">
          <a:solidFill>
            <a:srgbClr val="000000"/>
          </a:solidFill>
          <a:latin typeface="Calibri" pitchFamily="18"/>
          <a:ea typeface="ＭＳ Ｐゴシック" pitchFamily="2"/>
        </a:defRPr>
      </a:lvl8pPr>
      <a:lvl9pPr marL="343080" marR="0" lvl="0" indent="-342720" algn="l" rtl="0" hangingPunct="1">
        <a:spcBef>
          <a:spcPts val="558"/>
        </a:spcBef>
        <a:spcAft>
          <a:spcPts val="0"/>
        </a:spcAft>
        <a:buNone/>
        <a:tabLst/>
        <a:defRPr lang="en-GB" sz="2800" b="0" i="0" u="none" strike="noStrike" spc="0">
          <a:solidFill>
            <a:srgbClr val="000000"/>
          </a:solidFill>
          <a:latin typeface="Calibri" pitchFamily="18"/>
          <a:ea typeface="ＭＳ Ｐゴシック" pitchFamily="2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5"/>
            <a:r>
              <a:rPr lang="en-GB"/>
              <a:t>Sixth Outline Level</a:t>
            </a:r>
          </a:p>
          <a:p>
            <a:pPr lvl="6"/>
            <a:r>
              <a:rPr lang="en-GB"/>
              <a:t>Seventh Outline Level</a:t>
            </a:r>
          </a:p>
          <a:p>
            <a:pPr lvl="7"/>
            <a:r>
              <a:rPr lang="en-GB"/>
              <a:t>Eighth Outline Level</a:t>
            </a:r>
          </a:p>
          <a:p>
            <a:pPr lvl="0"/>
            <a:r>
              <a:rPr lang="en-GB"/>
              <a:t>Ninth Outline LevelClick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fld id="{F5A3B5F7-BCBF-40A7-8D6C-8028E68492CD}" type="datetime1">
              <a:rPr lang="en-US" smtClean="0"/>
              <a:pPr/>
              <a:t>3/2/2017</a:t>
            </a:fld>
            <a:endParaRPr smtClean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fld id="{024D3E41-FB44-4746-8009-46F7A056097F}" type="slidenum">
              <a:rPr smtClean="0"/>
              <a:pPr/>
              <a:t>‹#›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48020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1pPr>
    </p:titleStyle>
    <p:bodyStyle>
      <a:lvl1pPr lvl="0">
        <a:buSzPct val="45000"/>
        <a:buFont typeface="StarSymbol"/>
        <a:buChar char="●"/>
        <a:tabLst/>
        <a:defRPr lang="en-GB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en-GB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en-GB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en-GB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en-GB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en-GB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en-GB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en-GB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en-GB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7332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Richard Troote, Head of ICT</a:t>
            </a:r>
          </a:p>
          <a:p>
            <a:endParaRPr lang="en-GB" b="1" dirty="0">
              <a:solidFill>
                <a:prstClr val="white"/>
              </a:solidFill>
            </a:endParaRPr>
          </a:p>
          <a:p>
            <a:r>
              <a:rPr lang="en-US" b="1" dirty="0">
                <a:solidFill>
                  <a:prstClr val="white"/>
                </a:solidFill>
              </a:rPr>
              <a:t>Sue Dickinson: Systems Thinking Facilitator 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9269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prstClr val="white"/>
                </a:solidFill>
              </a:rPr>
              <a:t>Creating bespoke software</a:t>
            </a:r>
          </a:p>
        </p:txBody>
      </p:sp>
    </p:spTree>
    <p:extLst>
      <p:ext uri="{BB962C8B-B14F-4D97-AF65-F5344CB8AC3E}">
        <p14:creationId xmlns:p14="http://schemas.microsoft.com/office/powerpoint/2010/main" val="18717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61" y="908720"/>
            <a:ext cx="7056784" cy="1066320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weren’t  so good at  meeting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person …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92" y="1975040"/>
            <a:ext cx="7990294" cy="4110991"/>
          </a:xfrm>
        </p:spPr>
        <p:txBody>
          <a:bodyPr/>
          <a:lstStyle/>
          <a:p>
            <a:pPr marL="342900" indent="-342900" hangingPunct="0">
              <a:lnSpc>
                <a:spcPct val="150000"/>
              </a:lnSpc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procedures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whatever the </a:t>
            </a:r>
            <a:r>
              <a:rPr lang="en-GB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circumstances</a:t>
            </a:r>
          </a:p>
          <a:p>
            <a:pPr marL="342900" indent="-342900" hangingPunct="0">
              <a:lnSpc>
                <a:spcPct val="150000"/>
              </a:lnSpc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forms</a:t>
            </a:r>
          </a:p>
          <a:p>
            <a:pPr marL="342900" indent="-342900" hangingPunct="0">
              <a:lnSpc>
                <a:spcPct val="150000"/>
              </a:lnSpc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Lengthy Support plans  (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 over 55 needs  support …)!!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hangingPunct="0">
              <a:lnSpc>
                <a:spcPct val="150000"/>
              </a:lnSpc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Packs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unwanted information</a:t>
            </a:r>
          </a:p>
          <a:p>
            <a:pPr marL="342900" indent="-342900" hangingPunct="0">
              <a:lnSpc>
                <a:spcPct val="150000"/>
              </a:lnSpc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influences and barriers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hangingPunct="0">
              <a:buNone/>
            </a:pPr>
            <a:endParaRPr lang="en-GB" sz="2000" dirty="0" smtClean="0">
              <a:latin typeface="Calibri" pitchFamily="34"/>
              <a:ea typeface="Microsoft YaHei" pitchFamily="2"/>
            </a:endParaRPr>
          </a:p>
          <a:p>
            <a:pPr marL="342900" indent="-342900" hangingPunct="0"/>
            <a:endParaRPr lang="en-GB" sz="2000" dirty="0">
              <a:latin typeface="Calibri" pitchFamily="34"/>
              <a:ea typeface="Microsoft YaHei" pitchFamily="2"/>
            </a:endParaRPr>
          </a:p>
          <a:p>
            <a:pPr marL="0" indent="0" algn="ctr" hangingPunct="0">
              <a:buNone/>
            </a:pPr>
            <a:r>
              <a:rPr lang="en-GB" sz="2000" dirty="0" smtClean="0">
                <a:latin typeface="Calibri" pitchFamily="34"/>
                <a:ea typeface="Microsoft YaHei" pitchFamily="2"/>
              </a:rPr>
              <a:t>Everyone got treated the same!</a:t>
            </a:r>
          </a:p>
          <a:p>
            <a:pPr marL="0" lvl="0" indent="0" hangingPunct="0">
              <a:buNone/>
            </a:pPr>
            <a:endParaRPr lang="en-GB" sz="2400" dirty="0">
              <a:latin typeface="Calibri" pitchFamily="34"/>
              <a:ea typeface="Microsoft YaHei" pitchFamily="2"/>
            </a:endParaRP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88613"/>
            <a:ext cx="1635571" cy="236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4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89834"/>
            <a:ext cx="7200800" cy="1143000"/>
          </a:xfrm>
        </p:spPr>
        <p:txBody>
          <a:bodyPr/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worked in silo’s – we didn’t always share information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15" y="3140968"/>
            <a:ext cx="1639069" cy="16390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096528" cy="40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2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9552" y="1412776"/>
            <a:ext cx="8229240" cy="148495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following customer journeys, we found that we were often not fixing the right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58926" y="4850448"/>
            <a:ext cx="1856054" cy="18560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512" y="3861048"/>
            <a:ext cx="884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we experimented and tried something radical!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60000" y="1152360"/>
            <a:ext cx="7772039" cy="8636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tried having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conversation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11640" y="2564999"/>
            <a:ext cx="7772039" cy="216684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ＭＳ Ｐゴシック"/>
                <a:cs typeface="Lucida Sans" pitchFamily="2"/>
              </a:defRPr>
            </a:lvl9pPr>
          </a:lstStyle>
          <a:p>
            <a:pPr marL="343080" lvl="0" indent="-342720">
              <a:spcBef>
                <a:spcPts val="558"/>
              </a:spcBef>
              <a:spcAft>
                <a:spcPts val="0"/>
              </a:spcAft>
              <a:buNone/>
            </a:pPr>
            <a:endParaRPr lang="en-GB" dirty="0">
              <a:latin typeface="Calibri" pitchFamily="18"/>
              <a:ea typeface="ＭＳ Ｐゴシック" pitchFamily="2"/>
            </a:endParaRPr>
          </a:p>
          <a:p>
            <a:pPr marL="343080" lvl="0" indent="-342720">
              <a:spcBef>
                <a:spcPts val="558"/>
              </a:spcBef>
              <a:spcAft>
                <a:spcPts val="0"/>
              </a:spcAft>
              <a:buNone/>
            </a:pPr>
            <a:endParaRPr lang="en-GB" dirty="0">
              <a:latin typeface="Calibri" pitchFamily="18"/>
              <a:ea typeface="ＭＳ Ｐゴシック" pitchFamily="2"/>
            </a:endParaRPr>
          </a:p>
          <a:p>
            <a:pPr marL="343080" lvl="0" indent="-342720" algn="ctr">
              <a:spcBef>
                <a:spcPts val="558"/>
              </a:spcBef>
              <a:spcAft>
                <a:spcPts val="0"/>
              </a:spcAft>
              <a:buNone/>
            </a:pPr>
            <a:endParaRPr lang="en-GB" dirty="0">
              <a:latin typeface="Calibri" pitchFamily="18"/>
              <a:ea typeface="ＭＳ Ｐゴシック" pitchFamily="2"/>
            </a:endParaRPr>
          </a:p>
          <a:p>
            <a:pPr marL="343080" lvl="0" indent="-342720" algn="ctr">
              <a:spcBef>
                <a:spcPts val="558"/>
              </a:spcBef>
              <a:spcAft>
                <a:spcPts val="0"/>
              </a:spcAft>
              <a:buNone/>
            </a:pPr>
            <a:endParaRPr lang="en-GB" dirty="0">
              <a:latin typeface="Calibri" pitchFamily="18"/>
              <a:ea typeface="ＭＳ Ｐゴシック" pitchFamily="2"/>
            </a:endParaRPr>
          </a:p>
          <a:p>
            <a:pPr marL="343080" lvl="0" indent="-342720" algn="ctr">
              <a:spcBef>
                <a:spcPts val="558"/>
              </a:spcBef>
              <a:spcAft>
                <a:spcPts val="0"/>
              </a:spcAft>
              <a:buNone/>
            </a:pPr>
            <a:endParaRPr lang="en-GB" dirty="0">
              <a:latin typeface="Calibri" pitchFamily="18"/>
              <a:ea typeface="ＭＳ Ｐゴシック" pitchFamily="2"/>
            </a:endParaRPr>
          </a:p>
          <a:p>
            <a:pPr marL="343080" lvl="0" indent="-342720" algn="ctr">
              <a:spcBef>
                <a:spcPts val="558"/>
              </a:spcBef>
              <a:spcAft>
                <a:spcPts val="0"/>
              </a:spcAft>
              <a:buNone/>
            </a:pPr>
            <a:endParaRPr lang="en-GB" sz="2400" dirty="0">
              <a:latin typeface="Calibri" pitchFamily="18"/>
              <a:ea typeface="ＭＳ Ｐゴシック" pitchFamily="2"/>
            </a:endParaRPr>
          </a:p>
          <a:p>
            <a:pPr marL="343080" lvl="0" indent="-342720" algn="ctr">
              <a:spcBef>
                <a:spcPts val="558"/>
              </a:spcBef>
              <a:spcAft>
                <a:spcPts val="0"/>
              </a:spcAft>
              <a:buNone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tried some different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3080" lvl="0" indent="-342720" algn="ctr">
              <a:spcBef>
                <a:spcPts val="558"/>
              </a:spcBef>
              <a:spcAft>
                <a:spcPts val="0"/>
              </a:spcAft>
              <a:buNone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 started listening ..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000" y="2620800"/>
            <a:ext cx="3000960" cy="21009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52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772400" cy="1066800"/>
          </a:xfrm>
        </p:spPr>
        <p:txBody>
          <a:bodyPr/>
          <a:lstStyle/>
          <a:p>
            <a:pPr algn="ctr"/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forms </a:t>
            </a:r>
            <a:b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unnecessary paperwork!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91544"/>
            <a:ext cx="3532333" cy="47158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11560" y="908720"/>
            <a:ext cx="7772400" cy="106680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guess what 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39752" y="2276872"/>
            <a:ext cx="4493440" cy="370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3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2074"/>
          </a:xfrm>
        </p:spPr>
        <p:txBody>
          <a:bodyPr/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Measures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3633531" cy="11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636912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Pyramid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 Star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692696"/>
            <a:ext cx="8229600" cy="562074"/>
          </a:xfrm>
        </p:spPr>
        <p:txBody>
          <a:bodyPr/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Pyramid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1074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5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9" b="3986"/>
          <a:stretch/>
        </p:blipFill>
        <p:spPr bwMode="auto">
          <a:xfrm>
            <a:off x="1835696" y="1713782"/>
            <a:ext cx="5130944" cy="459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932040" y="476672"/>
            <a:ext cx="2376264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Bradley Hand ITC" pitchFamily="66" charset="0"/>
              </a:rPr>
              <a:t>I can’t pay my rent </a:t>
            </a:r>
            <a:r>
              <a:rPr lang="en-GB" sz="1600" dirty="0" smtClean="0">
                <a:solidFill>
                  <a:schemeClr val="tx1"/>
                </a:solidFill>
                <a:latin typeface="Bradley Hand ITC" pitchFamily="66" charset="0"/>
              </a:rPr>
              <a:t>(I have a drink problem, I need help to stop)</a:t>
            </a:r>
            <a:endParaRPr lang="en-GB" sz="1600" b="1" dirty="0">
              <a:latin typeface="Bradley Hand ITC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825824">
            <a:off x="6462417" y="2695657"/>
            <a:ext cx="1800200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radley Hand ITC" pitchFamily="66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20640975" flipH="1">
            <a:off x="435044" y="804968"/>
            <a:ext cx="1886743" cy="15268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radley Hand ITC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 rot="17451258" flipH="1">
            <a:off x="139492" y="4009050"/>
            <a:ext cx="2088232" cy="19442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radley Hand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2887580"/>
            <a:ext cx="11521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600" b="1" dirty="0" smtClean="0">
                <a:solidFill>
                  <a:schemeClr val="bg1"/>
                </a:solidFill>
                <a:latin typeface="Bradley Hand ITC" pitchFamily="66" charset="0"/>
              </a:rPr>
              <a:t>Can you come and talk to me</a:t>
            </a:r>
            <a:r>
              <a:rPr lang="en-GB" sz="1600" dirty="0" smtClean="0">
                <a:solidFill>
                  <a:schemeClr val="bg1"/>
                </a:solidFill>
                <a:latin typeface="Bradley Hand ITC" pitchFamily="66" charset="0"/>
              </a:rPr>
              <a:t>? </a:t>
            </a:r>
            <a:r>
              <a:rPr lang="en-GB" sz="1600" dirty="0">
                <a:latin typeface="Bradley Hand ITC" pitchFamily="66" charset="0"/>
              </a:rPr>
              <a:t>(</a:t>
            </a:r>
            <a:r>
              <a:rPr lang="en-GB" sz="1600" dirty="0" smtClean="0">
                <a:latin typeface="Bradley Hand ITC" pitchFamily="66" charset="0"/>
              </a:rPr>
              <a:t>I am lonely)</a:t>
            </a:r>
            <a:endParaRPr lang="en-GB" sz="1600" dirty="0">
              <a:latin typeface="Bradley Hand ITC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060" y="4183635"/>
            <a:ext cx="1618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>
                <a:solidFill>
                  <a:prstClr val="white"/>
                </a:solidFill>
                <a:latin typeface="Bradley Hand ITC" pitchFamily="66" charset="0"/>
              </a:rPr>
              <a:t>I</a:t>
            </a:r>
            <a:r>
              <a:rPr lang="en-GB" sz="1600" dirty="0" smtClean="0">
                <a:solidFill>
                  <a:prstClr val="white"/>
                </a:solidFill>
                <a:latin typeface="Bradley Hand ITC" pitchFamily="66" charset="0"/>
              </a:rPr>
              <a:t> </a:t>
            </a:r>
            <a:r>
              <a:rPr lang="en-GB" sz="1600" dirty="0">
                <a:solidFill>
                  <a:prstClr val="white"/>
                </a:solidFill>
                <a:latin typeface="Bradley Hand ITC" pitchFamily="66" charset="0"/>
              </a:rPr>
              <a:t>want to complain about the repairs </a:t>
            </a:r>
            <a:r>
              <a:rPr lang="en-GB" sz="1600" dirty="0" smtClean="0">
                <a:solidFill>
                  <a:prstClr val="white"/>
                </a:solidFill>
                <a:latin typeface="Bradley Hand ITC" pitchFamily="66" charset="0"/>
              </a:rPr>
              <a:t>again </a:t>
            </a:r>
            <a:r>
              <a:rPr lang="en-GB" sz="1600" dirty="0" smtClean="0">
                <a:latin typeface="Bradley Hand ITC" pitchFamily="66" charset="0"/>
              </a:rPr>
              <a:t>(No one is listening to what I really want)</a:t>
            </a:r>
            <a:endParaRPr lang="en-GB" sz="1600" dirty="0">
              <a:latin typeface="Bradley Hand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338" y="864943"/>
            <a:ext cx="1501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b="1" dirty="0" smtClean="0">
                <a:solidFill>
                  <a:prstClr val="white"/>
                </a:solidFill>
                <a:latin typeface="Bradley Hand ITC" pitchFamily="66" charset="0"/>
              </a:rPr>
              <a:t>Can I have a transfer? </a:t>
            </a:r>
            <a:r>
              <a:rPr lang="en-GB" sz="1600" dirty="0" smtClean="0">
                <a:latin typeface="Bradley Hand ITC" pitchFamily="66" charset="0"/>
              </a:rPr>
              <a:t>(I don’t feel safe, everyone is out to get me)</a:t>
            </a:r>
            <a:endParaRPr lang="en-GB" sz="1600" dirty="0">
              <a:latin typeface="Bradley Hand ITC" pitchFamily="66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5400000">
            <a:off x="6027814" y="4388643"/>
            <a:ext cx="2122640" cy="25985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radley Hand IT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5224" y="4780137"/>
            <a:ext cx="1987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b="1" dirty="0" smtClean="0">
                <a:solidFill>
                  <a:prstClr val="white"/>
                </a:solidFill>
                <a:latin typeface="Bradley Hand ITC" pitchFamily="66" charset="0"/>
              </a:rPr>
              <a:t>Can </a:t>
            </a:r>
            <a:r>
              <a:rPr lang="en-GB" sz="1600" b="1" dirty="0">
                <a:solidFill>
                  <a:prstClr val="white"/>
                </a:solidFill>
                <a:latin typeface="Bradley Hand ITC" pitchFamily="66" charset="0"/>
              </a:rPr>
              <a:t>I apply for a </a:t>
            </a:r>
            <a:r>
              <a:rPr lang="en-GB" sz="1600" b="1" dirty="0" smtClean="0">
                <a:solidFill>
                  <a:prstClr val="white"/>
                </a:solidFill>
                <a:latin typeface="Bradley Hand ITC" pitchFamily="66" charset="0"/>
              </a:rPr>
              <a:t>property with you</a:t>
            </a:r>
            <a:r>
              <a:rPr lang="en-GB" dirty="0" smtClean="0">
                <a:solidFill>
                  <a:prstClr val="white"/>
                </a:solidFill>
                <a:latin typeface="Bradley Hand ITC" pitchFamily="66" charset="0"/>
              </a:rPr>
              <a:t>? </a:t>
            </a:r>
            <a:r>
              <a:rPr lang="en-GB" sz="1600" dirty="0" smtClean="0">
                <a:latin typeface="Bradley Hand ITC" pitchFamily="66" charset="0"/>
              </a:rPr>
              <a:t>(I would prefer to stay where I am but I am having problems with the neighbours)</a:t>
            </a:r>
            <a:endParaRPr lang="en-GB" sz="1600" dirty="0">
              <a:latin typeface="Bradley Hand ITC" pitchFamily="66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627784" y="30689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3153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8" y="3897924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33" y="5287719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42" y="4809708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>
            <a:stCxn id="18" idx="1"/>
            <a:endCxn id="4104" idx="3"/>
          </p:cNvCxnSpPr>
          <p:nvPr/>
        </p:nvCxnSpPr>
        <p:spPr>
          <a:xfrm flipV="1">
            <a:off x="2648875" y="2348878"/>
            <a:ext cx="2742647" cy="741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4105" idx="2"/>
          </p:cNvCxnSpPr>
          <p:nvPr/>
        </p:nvCxnSpPr>
        <p:spPr>
          <a:xfrm>
            <a:off x="5391522" y="2348878"/>
            <a:ext cx="398321" cy="172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106" idx="0"/>
            <a:endCxn id="4105" idx="2"/>
          </p:cNvCxnSpPr>
          <p:nvPr/>
        </p:nvCxnSpPr>
        <p:spPr>
          <a:xfrm flipV="1">
            <a:off x="5195358" y="4069374"/>
            <a:ext cx="594485" cy="1218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106" idx="0"/>
            <a:endCxn id="4107" idx="1"/>
          </p:cNvCxnSpPr>
          <p:nvPr/>
        </p:nvCxnSpPr>
        <p:spPr>
          <a:xfrm flipH="1" flipV="1">
            <a:off x="2528342" y="4895433"/>
            <a:ext cx="2667016" cy="392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107" idx="0"/>
            <a:endCxn id="18" idx="0"/>
          </p:cNvCxnSpPr>
          <p:nvPr/>
        </p:nvCxnSpPr>
        <p:spPr>
          <a:xfrm flipV="1">
            <a:off x="2614067" y="3068960"/>
            <a:ext cx="85725" cy="174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39552" y="2276872"/>
            <a:ext cx="8229240" cy="2264712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endParaRPr lang="en-GB" sz="2800" dirty="0" smtClean="0">
              <a:latin typeface="Arial" pitchFamily="18"/>
            </a:endParaRPr>
          </a:p>
          <a:p>
            <a:pPr marL="0" lvl="0" indent="0" algn="ctr" hangingPunct="0">
              <a:buNone/>
            </a:pP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Presenting demand is often a 'symptom' of something else;   to categorise it  could have resulted in fixing the wrong problem</a:t>
            </a:r>
            <a:endParaRPr lang="en-GB" sz="2800" dirty="0" smtClean="0">
              <a:latin typeface="Arial" pitchFamily="18"/>
            </a:endParaRPr>
          </a:p>
          <a:p>
            <a:pPr marL="0" lvl="0" indent="0" algn="ctr" hangingPunct="0">
              <a:buNone/>
            </a:pPr>
            <a:endParaRPr lang="en-GB" sz="2800" dirty="0">
              <a:latin typeface="Arial" pitchFamily="1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992849" cy="154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4608512" cy="5469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4509120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Founded 1965</a:t>
            </a:r>
          </a:p>
          <a:p>
            <a:endParaRPr lang="en-GB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 758 Properties in Wales</a:t>
            </a:r>
          </a:p>
          <a:p>
            <a:endParaRPr lang="en-GB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New Properties on site</a:t>
            </a:r>
          </a:p>
          <a:p>
            <a:endParaRPr lang="en-GB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650 Staff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40466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 of Operation</a:t>
            </a:r>
          </a:p>
        </p:txBody>
      </p:sp>
    </p:spTree>
    <p:extLst>
      <p:ext uri="{BB962C8B-B14F-4D97-AF65-F5344CB8AC3E}">
        <p14:creationId xmlns:p14="http://schemas.microsoft.com/office/powerpoint/2010/main" val="2786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2088232"/>
          </a:xfrm>
        </p:spPr>
        <p:txBody>
          <a:bodyPr/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trialling the outcome star on paper, we went to our IT department and asked them if they could help us make it work better …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15481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9792" y="90872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2 -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118"/>
            <a:ext cx="2016224" cy="2029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70892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 what the business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wireframes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resources to deliver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36" y="4546839"/>
            <a:ext cx="2376264" cy="23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11760" y="76470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3 - Design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708920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Specification document (</a:t>
            </a:r>
            <a:r>
              <a:rPr lang="en-GB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hardware requirements</a:t>
            </a: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Quotation/negotiation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Agreed specification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29" y="4840847"/>
            <a:ext cx="3925271" cy="2017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9118"/>
            <a:ext cx="2016224" cy="20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56904" y="7647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4 – Implementation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61653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So…… Back to Step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118"/>
            <a:ext cx="2016224" cy="2029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708920"/>
            <a:ext cx="86409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Testing </a:t>
            </a:r>
          </a:p>
          <a:p>
            <a:r>
              <a:rPr lang="en-GB" sz="2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(does the software look like the specification document)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hardware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 beta version for UAT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5098651"/>
            <a:ext cx="2339752" cy="175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11760" y="76470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3 - Design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708920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Specification document (</a:t>
            </a:r>
            <a:r>
              <a:rPr lang="en-GB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hardware requirements</a:t>
            </a: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Quotation/negotiation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Agreed specification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729" y="4840847"/>
            <a:ext cx="3925271" cy="2017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9118"/>
            <a:ext cx="2016224" cy="2029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635" y="3717032"/>
            <a:ext cx="934761" cy="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56904" y="7647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4 – Implementation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118"/>
            <a:ext cx="2016224" cy="2029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708920"/>
            <a:ext cx="86409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Testing </a:t>
            </a:r>
          </a:p>
          <a:p>
            <a:r>
              <a:rPr lang="en-GB" sz="2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(does the software look like the specification document)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hardware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 beta version for UAT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5098651"/>
            <a:ext cx="2339752" cy="1759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7044" y="147520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again….</a:t>
            </a:r>
          </a:p>
        </p:txBody>
      </p:sp>
    </p:spTree>
    <p:extLst>
      <p:ext uri="{BB962C8B-B14F-4D97-AF65-F5344CB8AC3E}">
        <p14:creationId xmlns:p14="http://schemas.microsoft.com/office/powerpoint/2010/main" val="25073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91028" y="3474599"/>
            <a:ext cx="500771" cy="409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39" y="2668312"/>
            <a:ext cx="1276350" cy="40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60701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5 – Testing and Integration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9118"/>
            <a:ext cx="2016224" cy="20298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2336536"/>
            <a:ext cx="187220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 anchorCtr="1"/>
          <a:lstStyle/>
          <a:p>
            <a:pPr algn="ctr"/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 testing</a:t>
            </a: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0031" y="3950514"/>
            <a:ext cx="187220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 anchorCtr="1"/>
          <a:lstStyle/>
          <a:p>
            <a:pPr algn="ctr"/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to Supplier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0031" y="5589240"/>
            <a:ext cx="187220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 anchorCtr="1"/>
          <a:lstStyle/>
          <a:p>
            <a:pPr algn="ctr"/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 remedial actions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0170" y="2335195"/>
            <a:ext cx="187220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 anchorCtr="1"/>
          <a:lstStyle/>
          <a:p>
            <a:pPr algn="ctr"/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 UAT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681" y="2653422"/>
            <a:ext cx="1276350" cy="409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1430">
            <a:off x="2507138" y="3648941"/>
            <a:ext cx="1276350" cy="409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30031" y="2354153"/>
            <a:ext cx="187220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 anchorCtr="1"/>
          <a:lstStyle/>
          <a:p>
            <a:pPr algn="ctr"/>
            <a:r>
              <a:rPr lang="en-GB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UAT - Pilot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33002" y="5091702"/>
            <a:ext cx="500771" cy="409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90583">
            <a:off x="5993832" y="3781692"/>
            <a:ext cx="1276350" cy="409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941" y="5296489"/>
            <a:ext cx="2342059" cy="15447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6138" y="5546875"/>
            <a:ext cx="187220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 anchorCtr="1"/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Recode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0336" y="4232324"/>
            <a:ext cx="2016223" cy="4095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771799" y="5846141"/>
            <a:ext cx="1035057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60701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6 – Maintenance/Change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636912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you have agreed procedures for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and anticipate requirements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 a fixed rate or discount rate for enhancements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118"/>
            <a:ext cx="2016224" cy="2029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752603"/>
            <a:ext cx="2029713" cy="21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9087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it looks like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web App embedded into MS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 integrated with Resident/Property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 to deliver future requires, we hope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28" y="5157192"/>
            <a:ext cx="2688531" cy="155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84784"/>
            <a:ext cx="8496944" cy="5135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8448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Resident Name</a:t>
            </a:r>
          </a:p>
          <a:p>
            <a:r>
              <a:rPr lang="en-GB" dirty="0">
                <a:solidFill>
                  <a:prstClr val="black"/>
                </a:solidFill>
              </a:rPr>
              <a:t>Property Address</a:t>
            </a:r>
          </a:p>
        </p:txBody>
      </p:sp>
    </p:spTree>
    <p:extLst>
      <p:ext uri="{BB962C8B-B14F-4D97-AF65-F5344CB8AC3E}">
        <p14:creationId xmlns:p14="http://schemas.microsoft.com/office/powerpoint/2010/main" val="37444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844824"/>
            <a:ext cx="4606681" cy="4637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7647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Bespoke 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2838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08720"/>
            <a:ext cx="4754769" cy="549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338" y="1628800"/>
            <a:ext cx="3371494" cy="47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6672"/>
            <a:ext cx="5262365" cy="60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134076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 Learned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2420888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the business signs off on the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a robust specification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 firm milestones to check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 implementation process in advance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 problems and cost over runs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06119" cy="19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060848"/>
            <a:ext cx="6082957" cy="35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09574"/>
            <a:ext cx="8784976" cy="47559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7647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can be the reality……</a:t>
            </a:r>
          </a:p>
        </p:txBody>
      </p:sp>
    </p:spTree>
    <p:extLst>
      <p:ext uri="{BB962C8B-B14F-4D97-AF65-F5344CB8AC3E}">
        <p14:creationId xmlns:p14="http://schemas.microsoft.com/office/powerpoint/2010/main" val="35021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7647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Stage 1 – Planning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2492896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the business want?</a:t>
            </a:r>
          </a:p>
          <a:p>
            <a:endParaRPr lang="en-GB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does it have to be different?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3415"/>
            <a:ext cx="2808312" cy="20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048672" cy="1152128"/>
          </a:xfrm>
        </p:spPr>
        <p:txBody>
          <a:bodyPr/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 Thinking </a:t>
            </a:r>
            <a:b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(Vanguard)</a:t>
            </a:r>
            <a:endParaRPr lang="en-GB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rules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break the law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first, then pull I.T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91" y="5445224"/>
            <a:ext cx="1988009" cy="130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9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571184" cy="648072"/>
          </a:xfrm>
        </p:spPr>
        <p:txBody>
          <a:bodyPr/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Tenancy Sustainability Journey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446"/>
            <a:ext cx="8229600" cy="233712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 with the customer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765029" cy="2155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4940194" cy="1143000"/>
          </a:xfrm>
        </p:spPr>
        <p:txBody>
          <a:bodyPr/>
          <a:lstStyle/>
          <a:p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had to understand</a:t>
            </a:r>
            <a:b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customer perspective 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we here to do?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our applicants/Residents asking for (demand)</a:t>
            </a:r>
          </a:p>
          <a:p>
            <a:pPr marL="0" indent="0">
              <a:buNone/>
            </a:pP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Matters?</a:t>
            </a:r>
          </a:p>
          <a:p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right problem to fix?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20" y="5234161"/>
            <a:ext cx="2386880" cy="162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43608" y="1700808"/>
            <a:ext cx="6984776" cy="2115304"/>
          </a:xfrm>
          <a:prstGeom prst="rect">
            <a:avLst/>
          </a:prstGeo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decided to follow some customer journeys to see what our system looked like from their perspective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00118" y="5151905"/>
            <a:ext cx="3024096" cy="1706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7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duction take 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 Bold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2EC906C06084C9089275BA57223D3" ma:contentTypeVersion="0" ma:contentTypeDescription="Create a new document." ma:contentTypeScope="" ma:versionID="72aab5dc861b459c5cc3e4f3b08114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B33CBA-AC40-428E-9231-7F79C0242185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928681-6047-49DE-9656-016E852A9E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DED68B-81FB-4256-839F-7407AB2BE1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951</Words>
  <Application>Microsoft Office PowerPoint</Application>
  <PresentationFormat>On-screen Show (4:3)</PresentationFormat>
  <Paragraphs>196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Microsoft YaHei</vt:lpstr>
      <vt:lpstr>ＭＳ Ｐゴシック</vt:lpstr>
      <vt:lpstr>Arial</vt:lpstr>
      <vt:lpstr>Bradley Hand ITC</vt:lpstr>
      <vt:lpstr>Calibri</vt:lpstr>
      <vt:lpstr>Calibri Bold</vt:lpstr>
      <vt:lpstr>Lucida Sans</vt:lpstr>
      <vt:lpstr>Lucida Sans Unicode</vt:lpstr>
      <vt:lpstr>StarSymbol</vt:lpstr>
      <vt:lpstr>Tahoma</vt:lpstr>
      <vt:lpstr>Times New Roman</vt:lpstr>
      <vt:lpstr>Verdana</vt:lpstr>
      <vt:lpstr>WWH</vt:lpstr>
      <vt:lpstr>Introduction take 2</vt:lpstr>
      <vt:lpstr>Default 3</vt:lpstr>
      <vt:lpstr>Default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Systems Thinking  (Vanguard)</vt:lpstr>
      <vt:lpstr>Our Tenancy Sustainability Journey</vt:lpstr>
      <vt:lpstr>We had to understand from the customer perspective </vt:lpstr>
      <vt:lpstr>We decided to follow some customer journeys to see what our system looked like from their perspective</vt:lpstr>
      <vt:lpstr>We weren’t  so good at  meeting the person …</vt:lpstr>
      <vt:lpstr>We worked in silo’s – we didn’t always share information</vt:lpstr>
      <vt:lpstr>By following customer journeys, we found that we were often not fixing the right problem</vt:lpstr>
      <vt:lpstr>We tried having a conversation</vt:lpstr>
      <vt:lpstr>No forms  no unnecessary paperwork!</vt:lpstr>
      <vt:lpstr>And guess what ...</vt:lpstr>
      <vt:lpstr>Measures</vt:lpstr>
      <vt:lpstr>Pyramid </vt:lpstr>
      <vt:lpstr>PowerPoint Presentation</vt:lpstr>
      <vt:lpstr>PowerPoint Presentation</vt:lpstr>
      <vt:lpstr>After trialling the outcome star on paper, we went to our IT department and asked them if they could help us make it work better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Dickinson</dc:creator>
  <cp:lastModifiedBy>Richard Troote</cp:lastModifiedBy>
  <cp:revision>58</cp:revision>
  <dcterms:created xsi:type="dcterms:W3CDTF">2017-02-24T09:54:40Z</dcterms:created>
  <dcterms:modified xsi:type="dcterms:W3CDTF">2017-03-02T17:39:46Z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0x01010080A2EC906C06084C9089275BA57223D3</vt:lpwstr>
  </property>
</Properties>
</file>