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5" r:id="rId5"/>
    <p:sldId id="272" r:id="rId6"/>
    <p:sldId id="273" r:id="rId7"/>
    <p:sldId id="277" r:id="rId8"/>
    <p:sldId id="269" r:id="rId9"/>
    <p:sldId id="285" r:id="rId10"/>
    <p:sldId id="283" r:id="rId11"/>
    <p:sldId id="288" r:id="rId12"/>
    <p:sldId id="289" r:id="rId13"/>
    <p:sldId id="278" r:id="rId14"/>
    <p:sldId id="266" r:id="rId15"/>
    <p:sldId id="267" r:id="rId16"/>
    <p:sldId id="281" r:id="rId17"/>
    <p:sldId id="291" r:id="rId18"/>
    <p:sldId id="292" r:id="rId19"/>
    <p:sldId id="293" r:id="rId20"/>
    <p:sldId id="290" r:id="rId21"/>
    <p:sldId id="280" r:id="rId22"/>
    <p:sldId id="276" r:id="rId23"/>
    <p:sldId id="287" r:id="rId24"/>
    <p:sldId id="295" r:id="rId25"/>
    <p:sldId id="275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B6ADD247-D60F-466D-9753-2BDB43853587}">
          <p14:sldIdLst>
            <p14:sldId id="265"/>
            <p14:sldId id="272"/>
            <p14:sldId id="273"/>
            <p14:sldId id="277"/>
            <p14:sldId id="269"/>
            <p14:sldId id="285"/>
            <p14:sldId id="283"/>
            <p14:sldId id="288"/>
            <p14:sldId id="289"/>
            <p14:sldId id="278"/>
            <p14:sldId id="266"/>
            <p14:sldId id="267"/>
            <p14:sldId id="281"/>
            <p14:sldId id="291"/>
            <p14:sldId id="292"/>
            <p14:sldId id="293"/>
            <p14:sldId id="290"/>
            <p14:sldId id="280"/>
            <p14:sldId id="276"/>
            <p14:sldId id="287"/>
            <p14:sldId id="295"/>
            <p14:sldId id="275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6C5"/>
    <a:srgbClr val="9900CC"/>
    <a:srgbClr val="898989"/>
    <a:srgbClr val="B2B3B2"/>
    <a:srgbClr val="00B3E3"/>
    <a:srgbClr val="00FF00"/>
    <a:srgbClr val="6B3EB4"/>
    <a:srgbClr val="660066"/>
    <a:srgbClr val="E7E6E6"/>
    <a:srgbClr val="6C3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8" autoAdjust="0"/>
    <p:restoredTop sz="94509" autoAdjust="0"/>
  </p:normalViewPr>
  <p:slideViewPr>
    <p:cSldViewPr snapToGrid="0">
      <p:cViewPr varScale="1">
        <p:scale>
          <a:sx n="122" d="100"/>
          <a:sy n="122" d="100"/>
        </p:scale>
        <p:origin x="1548" y="90"/>
      </p:cViewPr>
      <p:guideLst/>
    </p:cSldViewPr>
  </p:slideViewPr>
  <p:outlineViewPr>
    <p:cViewPr>
      <p:scale>
        <a:sx n="33" d="100"/>
        <a:sy n="33" d="100"/>
      </p:scale>
      <p:origin x="0" y="-58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3AD8E-08E5-4A86-B4B4-887865C3EBB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4F0F49-76E7-4ECF-A209-D435854580D3}">
      <dgm:prSet phldrT="[Text]" phldr="1"/>
      <dgm:spPr>
        <a:noFill/>
      </dgm:spPr>
      <dgm:t>
        <a:bodyPr/>
        <a:lstStyle/>
        <a:p>
          <a:endParaRPr lang="en-GB"/>
        </a:p>
      </dgm:t>
    </dgm:pt>
    <dgm:pt modelId="{45F5686D-1D25-4C2A-A94C-365B3E7F4E5B}" type="parTrans" cxnId="{8B13B5BD-FA64-4DB0-9C81-E9E0DE454BD4}">
      <dgm:prSet/>
      <dgm:spPr/>
      <dgm:t>
        <a:bodyPr/>
        <a:lstStyle/>
        <a:p>
          <a:endParaRPr lang="en-GB"/>
        </a:p>
      </dgm:t>
    </dgm:pt>
    <dgm:pt modelId="{CD6FA9B7-B59F-4DE0-A1CE-BCFF7E0AD814}" type="sibTrans" cxnId="{8B13B5BD-FA64-4DB0-9C81-E9E0DE454BD4}">
      <dgm:prSet/>
      <dgm:spPr/>
      <dgm:t>
        <a:bodyPr/>
        <a:lstStyle/>
        <a:p>
          <a:endParaRPr lang="en-GB"/>
        </a:p>
      </dgm:t>
    </dgm:pt>
    <dgm:pt modelId="{5F8DBCA7-BB51-4334-934E-C6F291D96C09}">
      <dgm:prSet phldrT="[Text]"/>
      <dgm:spPr/>
      <dgm:t>
        <a:bodyPr anchor="t"/>
        <a:lstStyle/>
        <a:p>
          <a:r>
            <a:rPr lang="en-GB" b="1" dirty="0" smtClean="0"/>
            <a:t>Rent Mid-Market</a:t>
          </a:r>
          <a:endParaRPr lang="en-GB" b="1" dirty="0"/>
        </a:p>
      </dgm:t>
    </dgm:pt>
    <dgm:pt modelId="{16F185E9-B0EC-4FED-8A45-E1B91A0008F3}" type="parTrans" cxnId="{79B31B72-6092-4801-8228-0927C03D6B99}">
      <dgm:prSet/>
      <dgm:spPr/>
      <dgm:t>
        <a:bodyPr/>
        <a:lstStyle/>
        <a:p>
          <a:endParaRPr lang="en-GB"/>
        </a:p>
      </dgm:t>
    </dgm:pt>
    <dgm:pt modelId="{815E010A-ADC0-4508-B56A-CE70379C0102}" type="sibTrans" cxnId="{79B31B72-6092-4801-8228-0927C03D6B99}">
      <dgm:prSet/>
      <dgm:spPr/>
      <dgm:t>
        <a:bodyPr/>
        <a:lstStyle/>
        <a:p>
          <a:endParaRPr lang="en-GB"/>
        </a:p>
      </dgm:t>
    </dgm:pt>
    <dgm:pt modelId="{147A313E-CF98-4828-A8CB-2C64DF76D031}">
      <dgm:prSet phldrT="[Text]"/>
      <dgm:spPr/>
      <dgm:t>
        <a:bodyPr anchor="t"/>
        <a:lstStyle/>
        <a:p>
          <a:r>
            <a:rPr lang="en-GB" dirty="0" smtClean="0"/>
            <a:t>Retirement</a:t>
          </a:r>
          <a:endParaRPr lang="en-GB" dirty="0"/>
        </a:p>
      </dgm:t>
    </dgm:pt>
    <dgm:pt modelId="{68033704-CF6E-44AE-94F3-B32EC45FFA32}" type="parTrans" cxnId="{80C75A08-44A9-40A2-9C5D-F832B8B068ED}">
      <dgm:prSet/>
      <dgm:spPr/>
      <dgm:t>
        <a:bodyPr/>
        <a:lstStyle/>
        <a:p>
          <a:endParaRPr lang="en-GB"/>
        </a:p>
      </dgm:t>
    </dgm:pt>
    <dgm:pt modelId="{05D21C4E-545A-4227-AA71-97F8576A88F3}" type="sibTrans" cxnId="{80C75A08-44A9-40A2-9C5D-F832B8B068ED}">
      <dgm:prSet/>
      <dgm:spPr/>
      <dgm:t>
        <a:bodyPr/>
        <a:lstStyle/>
        <a:p>
          <a:endParaRPr lang="en-GB"/>
        </a:p>
      </dgm:t>
    </dgm:pt>
    <dgm:pt modelId="{8D2736F1-D803-4A73-AA0E-68D2ED62B912}">
      <dgm:prSet phldrT="[Text]"/>
      <dgm:spPr/>
      <dgm:t>
        <a:bodyPr anchor="t"/>
        <a:lstStyle/>
        <a:p>
          <a:r>
            <a:rPr lang="en-GB" b="1" dirty="0" smtClean="0"/>
            <a:t>Rent Affordable</a:t>
          </a:r>
          <a:endParaRPr lang="en-GB" b="1" dirty="0"/>
        </a:p>
      </dgm:t>
    </dgm:pt>
    <dgm:pt modelId="{35A3C77A-C8AF-4509-9A16-BD362A84FEFC}" type="parTrans" cxnId="{9378A133-2C8B-4442-8A60-A6FF9B7AF1F1}">
      <dgm:prSet/>
      <dgm:spPr/>
      <dgm:t>
        <a:bodyPr/>
        <a:lstStyle/>
        <a:p>
          <a:endParaRPr lang="en-GB"/>
        </a:p>
      </dgm:t>
    </dgm:pt>
    <dgm:pt modelId="{5BB6A521-4876-443F-A5F7-861DE4BBA78A}" type="sibTrans" cxnId="{9378A133-2C8B-4442-8A60-A6FF9B7AF1F1}">
      <dgm:prSet/>
      <dgm:spPr/>
      <dgm:t>
        <a:bodyPr/>
        <a:lstStyle/>
        <a:p>
          <a:endParaRPr lang="en-GB"/>
        </a:p>
      </dgm:t>
    </dgm:pt>
    <dgm:pt modelId="{F65FF433-D908-4033-9BD9-10845BE99D16}">
      <dgm:prSet/>
      <dgm:spPr/>
      <dgm:t>
        <a:bodyPr anchor="t"/>
        <a:lstStyle/>
        <a:p>
          <a:r>
            <a:rPr lang="en-GB" b="1" dirty="0" smtClean="0"/>
            <a:t>Buy Affordable</a:t>
          </a:r>
          <a:endParaRPr lang="en-GB" b="1" dirty="0"/>
        </a:p>
      </dgm:t>
    </dgm:pt>
    <dgm:pt modelId="{BAC6EC23-C751-42F6-AC9D-0EF4A1C07D48}" type="parTrans" cxnId="{661BC0F4-83F5-4A99-B31F-185A5B0AD221}">
      <dgm:prSet/>
      <dgm:spPr/>
      <dgm:t>
        <a:bodyPr/>
        <a:lstStyle/>
        <a:p>
          <a:endParaRPr lang="en-GB"/>
        </a:p>
      </dgm:t>
    </dgm:pt>
    <dgm:pt modelId="{770D6C5C-B4D5-47F6-8600-F2F768DB64F7}" type="sibTrans" cxnId="{661BC0F4-83F5-4A99-B31F-185A5B0AD221}">
      <dgm:prSet/>
      <dgm:spPr/>
      <dgm:t>
        <a:bodyPr/>
        <a:lstStyle/>
        <a:p>
          <a:endParaRPr lang="en-GB"/>
        </a:p>
      </dgm:t>
    </dgm:pt>
    <dgm:pt modelId="{14F4C38B-E94F-4C0C-BA3B-AE29210B69CA}">
      <dgm:prSet/>
      <dgm:spPr/>
      <dgm:t>
        <a:bodyPr anchor="t"/>
        <a:lstStyle/>
        <a:p>
          <a:r>
            <a:rPr lang="en-GB" b="1" dirty="0" smtClean="0"/>
            <a:t>Buy Mid-Market</a:t>
          </a:r>
          <a:endParaRPr lang="en-GB" b="1" dirty="0"/>
        </a:p>
      </dgm:t>
    </dgm:pt>
    <dgm:pt modelId="{10B62A25-AAAD-45A0-8FFC-9BD42186F052}" type="parTrans" cxnId="{11FB408F-F7F7-4CFA-9DC7-F42E5D13EFE7}">
      <dgm:prSet/>
      <dgm:spPr/>
      <dgm:t>
        <a:bodyPr/>
        <a:lstStyle/>
        <a:p>
          <a:endParaRPr lang="en-GB"/>
        </a:p>
      </dgm:t>
    </dgm:pt>
    <dgm:pt modelId="{0CD62281-A07D-46F9-A82B-F38CCA192F5D}" type="sibTrans" cxnId="{11FB408F-F7F7-4CFA-9DC7-F42E5D13EFE7}">
      <dgm:prSet/>
      <dgm:spPr/>
      <dgm:t>
        <a:bodyPr/>
        <a:lstStyle/>
        <a:p>
          <a:endParaRPr lang="en-GB"/>
        </a:p>
      </dgm:t>
    </dgm:pt>
    <dgm:pt modelId="{B416D2C4-35E4-4399-9315-8B9EC2794B4B}">
      <dgm:prSet/>
      <dgm:spPr/>
      <dgm:t>
        <a:bodyPr anchor="t"/>
        <a:lstStyle/>
        <a:p>
          <a:r>
            <a:rPr lang="en-GB" b="1" dirty="0" smtClean="0"/>
            <a:t>Student</a:t>
          </a:r>
          <a:endParaRPr lang="en-GB" b="1" dirty="0"/>
        </a:p>
      </dgm:t>
    </dgm:pt>
    <dgm:pt modelId="{EC3BA1FC-3C6A-4041-B921-CA2407C681DB}" type="parTrans" cxnId="{3E3E605B-DEB9-42A0-AA04-30899CBBB799}">
      <dgm:prSet/>
      <dgm:spPr/>
      <dgm:t>
        <a:bodyPr/>
        <a:lstStyle/>
        <a:p>
          <a:endParaRPr lang="en-GB"/>
        </a:p>
      </dgm:t>
    </dgm:pt>
    <dgm:pt modelId="{83DB0715-4823-4804-957A-34FE580FC255}" type="sibTrans" cxnId="{3E3E605B-DEB9-42A0-AA04-30899CBBB799}">
      <dgm:prSet/>
      <dgm:spPr/>
      <dgm:t>
        <a:bodyPr/>
        <a:lstStyle/>
        <a:p>
          <a:endParaRPr lang="en-GB"/>
        </a:p>
      </dgm:t>
    </dgm:pt>
    <dgm:pt modelId="{63764E6A-C855-4360-AC69-785D74EB2369}">
      <dgm:prSet/>
      <dgm:spPr/>
      <dgm:t>
        <a:bodyPr anchor="t"/>
        <a:lstStyle/>
        <a:p>
          <a:r>
            <a:rPr lang="en-GB" b="1" dirty="0" smtClean="0"/>
            <a:t>Downsize</a:t>
          </a:r>
          <a:endParaRPr lang="en-GB" b="1" dirty="0"/>
        </a:p>
      </dgm:t>
    </dgm:pt>
    <dgm:pt modelId="{33F5FD0B-18BF-4A1A-B556-255DF5AC61FF}" type="parTrans" cxnId="{1A3BA82E-1D69-4443-B71C-DB121720BB6D}">
      <dgm:prSet/>
      <dgm:spPr/>
      <dgm:t>
        <a:bodyPr/>
        <a:lstStyle/>
        <a:p>
          <a:endParaRPr lang="en-GB"/>
        </a:p>
      </dgm:t>
    </dgm:pt>
    <dgm:pt modelId="{546C6185-9A03-440B-9B99-C0001AD07081}" type="sibTrans" cxnId="{1A3BA82E-1D69-4443-B71C-DB121720BB6D}">
      <dgm:prSet/>
      <dgm:spPr/>
      <dgm:t>
        <a:bodyPr/>
        <a:lstStyle/>
        <a:p>
          <a:endParaRPr lang="en-GB"/>
        </a:p>
      </dgm:t>
    </dgm:pt>
    <dgm:pt modelId="{F3227323-7BAD-40AC-9D61-91FBD5A79930}">
      <dgm:prSet/>
      <dgm:spPr/>
      <dgm:t>
        <a:bodyPr anchor="t"/>
        <a:lstStyle/>
        <a:p>
          <a:r>
            <a:rPr lang="en-GB" b="1" dirty="0" smtClean="0"/>
            <a:t>Supported Living</a:t>
          </a:r>
          <a:endParaRPr lang="en-GB" b="1" dirty="0"/>
        </a:p>
      </dgm:t>
    </dgm:pt>
    <dgm:pt modelId="{0982BC35-9754-43AE-9A02-C2B4C0DA6B95}" type="parTrans" cxnId="{6AC2C425-EFBB-4A67-A7ED-F1ACE94433C2}">
      <dgm:prSet/>
      <dgm:spPr/>
      <dgm:t>
        <a:bodyPr/>
        <a:lstStyle/>
        <a:p>
          <a:endParaRPr lang="en-GB"/>
        </a:p>
      </dgm:t>
    </dgm:pt>
    <dgm:pt modelId="{890183DD-F62B-4909-B76A-EC6498E88E0E}" type="sibTrans" cxnId="{6AC2C425-EFBB-4A67-A7ED-F1ACE94433C2}">
      <dgm:prSet/>
      <dgm:spPr/>
      <dgm:t>
        <a:bodyPr/>
        <a:lstStyle/>
        <a:p>
          <a:endParaRPr lang="en-GB"/>
        </a:p>
      </dgm:t>
    </dgm:pt>
    <dgm:pt modelId="{24B0ED16-AF38-4BBB-93B8-67AB554050C8}" type="pres">
      <dgm:prSet presAssocID="{78E3AD8E-08E5-4A86-B4B4-887865C3EB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432A86-10EF-492E-902C-F7CD7B673CB5}" type="pres">
      <dgm:prSet presAssocID="{644F0F49-76E7-4ECF-A209-D435854580D3}" presName="centerShape" presStyleLbl="node0" presStyleIdx="0" presStyleCnt="1" custScaleX="45671" custScaleY="31772"/>
      <dgm:spPr/>
      <dgm:t>
        <a:bodyPr/>
        <a:lstStyle/>
        <a:p>
          <a:endParaRPr lang="en-GB"/>
        </a:p>
      </dgm:t>
    </dgm:pt>
    <dgm:pt modelId="{5418BEBA-1CCF-4770-AF7C-F3F5B11DD894}" type="pres">
      <dgm:prSet presAssocID="{5F8DBCA7-BB51-4334-934E-C6F291D96C0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3FAE32-D1C4-4061-BB95-33EB64BEC060}" type="pres">
      <dgm:prSet presAssocID="{5F8DBCA7-BB51-4334-934E-C6F291D96C09}" presName="dummy" presStyleCnt="0"/>
      <dgm:spPr/>
    </dgm:pt>
    <dgm:pt modelId="{FC85F7ED-3D29-4C43-805C-59F5B483A3FE}" type="pres">
      <dgm:prSet presAssocID="{815E010A-ADC0-4508-B56A-CE70379C0102}" presName="sibTrans" presStyleLbl="sibTrans2D1" presStyleIdx="0" presStyleCnt="8"/>
      <dgm:spPr/>
      <dgm:t>
        <a:bodyPr/>
        <a:lstStyle/>
        <a:p>
          <a:endParaRPr lang="en-GB"/>
        </a:p>
      </dgm:t>
    </dgm:pt>
    <dgm:pt modelId="{DEE0DEA3-5887-4FEB-9C97-55289E683CC8}" type="pres">
      <dgm:prSet presAssocID="{F65FF433-D908-4033-9BD9-10845BE99D1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5E73E9-CB41-48B9-BC64-67726458F947}" type="pres">
      <dgm:prSet presAssocID="{F65FF433-D908-4033-9BD9-10845BE99D16}" presName="dummy" presStyleCnt="0"/>
      <dgm:spPr/>
    </dgm:pt>
    <dgm:pt modelId="{635636DA-931E-4B22-B253-49549F3B1619}" type="pres">
      <dgm:prSet presAssocID="{770D6C5C-B4D5-47F6-8600-F2F768DB64F7}" presName="sibTrans" presStyleLbl="sibTrans2D1" presStyleIdx="1" presStyleCnt="8"/>
      <dgm:spPr/>
      <dgm:t>
        <a:bodyPr/>
        <a:lstStyle/>
        <a:p>
          <a:endParaRPr lang="en-GB"/>
        </a:p>
      </dgm:t>
    </dgm:pt>
    <dgm:pt modelId="{38A3C072-10FB-41BA-9F00-8647D19BC9C4}" type="pres">
      <dgm:prSet presAssocID="{14F4C38B-E94F-4C0C-BA3B-AE29210B69C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F3B20D-9572-4B6F-BED7-0AC6AB64B8D8}" type="pres">
      <dgm:prSet presAssocID="{14F4C38B-E94F-4C0C-BA3B-AE29210B69CA}" presName="dummy" presStyleCnt="0"/>
      <dgm:spPr/>
    </dgm:pt>
    <dgm:pt modelId="{FBD8EAF7-D64B-4DCC-BA4B-7C0FCDB7B302}" type="pres">
      <dgm:prSet presAssocID="{0CD62281-A07D-46F9-A82B-F38CCA192F5D}" presName="sibTrans" presStyleLbl="sibTrans2D1" presStyleIdx="2" presStyleCnt="8"/>
      <dgm:spPr/>
      <dgm:t>
        <a:bodyPr/>
        <a:lstStyle/>
        <a:p>
          <a:endParaRPr lang="en-GB"/>
        </a:p>
      </dgm:t>
    </dgm:pt>
    <dgm:pt modelId="{FC7396EA-B033-471E-A68A-909841F3BF38}" type="pres">
      <dgm:prSet presAssocID="{B416D2C4-35E4-4399-9315-8B9EC2794B4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5947B9-F574-4290-9288-3D42CDB9B6C5}" type="pres">
      <dgm:prSet presAssocID="{B416D2C4-35E4-4399-9315-8B9EC2794B4B}" presName="dummy" presStyleCnt="0"/>
      <dgm:spPr/>
    </dgm:pt>
    <dgm:pt modelId="{34409A75-CE25-4178-84A0-318BCBF16E4F}" type="pres">
      <dgm:prSet presAssocID="{83DB0715-4823-4804-957A-34FE580FC255}" presName="sibTrans" presStyleLbl="sibTrans2D1" presStyleIdx="3" presStyleCnt="8"/>
      <dgm:spPr/>
      <dgm:t>
        <a:bodyPr/>
        <a:lstStyle/>
        <a:p>
          <a:endParaRPr lang="en-GB"/>
        </a:p>
      </dgm:t>
    </dgm:pt>
    <dgm:pt modelId="{F3F3F13F-8D9C-4099-9B15-AF4B6DA7657C}" type="pres">
      <dgm:prSet presAssocID="{63764E6A-C855-4360-AC69-785D74EB236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B163E-7A8C-4CD5-8BEE-7D71020146D8}" type="pres">
      <dgm:prSet presAssocID="{63764E6A-C855-4360-AC69-785D74EB2369}" presName="dummy" presStyleCnt="0"/>
      <dgm:spPr/>
    </dgm:pt>
    <dgm:pt modelId="{246F996A-30A4-4EAB-B37F-6B89A2BE499D}" type="pres">
      <dgm:prSet presAssocID="{546C6185-9A03-440B-9B99-C0001AD07081}" presName="sibTrans" presStyleLbl="sibTrans2D1" presStyleIdx="4" presStyleCnt="8"/>
      <dgm:spPr/>
      <dgm:t>
        <a:bodyPr/>
        <a:lstStyle/>
        <a:p>
          <a:endParaRPr lang="en-GB"/>
        </a:p>
      </dgm:t>
    </dgm:pt>
    <dgm:pt modelId="{D554B0C9-ECAE-4913-BBC6-549DAA7A2FDE}" type="pres">
      <dgm:prSet presAssocID="{147A313E-CF98-4828-A8CB-2C64DF76D03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4250CA-4C92-4E5F-85F6-DC440CA938C6}" type="pres">
      <dgm:prSet presAssocID="{147A313E-CF98-4828-A8CB-2C64DF76D031}" presName="dummy" presStyleCnt="0"/>
      <dgm:spPr/>
    </dgm:pt>
    <dgm:pt modelId="{FBB4787B-9681-45BD-9E50-623B80DDEC6C}" type="pres">
      <dgm:prSet presAssocID="{05D21C4E-545A-4227-AA71-97F8576A88F3}" presName="sibTrans" presStyleLbl="sibTrans2D1" presStyleIdx="5" presStyleCnt="8"/>
      <dgm:spPr/>
      <dgm:t>
        <a:bodyPr/>
        <a:lstStyle/>
        <a:p>
          <a:endParaRPr lang="en-GB"/>
        </a:p>
      </dgm:t>
    </dgm:pt>
    <dgm:pt modelId="{71DF75D8-4E84-46C8-A4C2-D87430F53E74}" type="pres">
      <dgm:prSet presAssocID="{F3227323-7BAD-40AC-9D61-91FBD5A7993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72BFBB-BFCF-452A-9E5C-B7D8B3D4200E}" type="pres">
      <dgm:prSet presAssocID="{F3227323-7BAD-40AC-9D61-91FBD5A79930}" presName="dummy" presStyleCnt="0"/>
      <dgm:spPr/>
    </dgm:pt>
    <dgm:pt modelId="{B7D5F4D5-12EC-4328-8F35-CF7150BF7CA0}" type="pres">
      <dgm:prSet presAssocID="{890183DD-F62B-4909-B76A-EC6498E88E0E}" presName="sibTrans" presStyleLbl="sibTrans2D1" presStyleIdx="6" presStyleCnt="8"/>
      <dgm:spPr/>
      <dgm:t>
        <a:bodyPr/>
        <a:lstStyle/>
        <a:p>
          <a:endParaRPr lang="en-GB"/>
        </a:p>
      </dgm:t>
    </dgm:pt>
    <dgm:pt modelId="{0B2CAFE8-821A-4451-979E-BD94B495E5F1}" type="pres">
      <dgm:prSet presAssocID="{8D2736F1-D803-4A73-AA0E-68D2ED62B91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6BBEBD-6560-4FCA-B0AF-79D2CE7F1226}" type="pres">
      <dgm:prSet presAssocID="{8D2736F1-D803-4A73-AA0E-68D2ED62B912}" presName="dummy" presStyleCnt="0"/>
      <dgm:spPr/>
    </dgm:pt>
    <dgm:pt modelId="{6B3C37B1-31B6-40F9-AE23-73E5E8B4E506}" type="pres">
      <dgm:prSet presAssocID="{5BB6A521-4876-443F-A5F7-861DE4BBA78A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6AC2C425-EFBB-4A67-A7ED-F1ACE94433C2}" srcId="{644F0F49-76E7-4ECF-A209-D435854580D3}" destId="{F3227323-7BAD-40AC-9D61-91FBD5A79930}" srcOrd="6" destOrd="0" parTransId="{0982BC35-9754-43AE-9A02-C2B4C0DA6B95}" sibTransId="{890183DD-F62B-4909-B76A-EC6498E88E0E}"/>
    <dgm:cxn modelId="{0B110ECD-53E6-4E24-ADB5-EFDB2BBE2B2B}" type="presOf" srcId="{83DB0715-4823-4804-957A-34FE580FC255}" destId="{34409A75-CE25-4178-84A0-318BCBF16E4F}" srcOrd="0" destOrd="0" presId="urn:microsoft.com/office/officeart/2005/8/layout/radial6"/>
    <dgm:cxn modelId="{DFB89EF7-86DC-4D7C-9AD9-CA1895773D64}" type="presOf" srcId="{0CD62281-A07D-46F9-A82B-F38CCA192F5D}" destId="{FBD8EAF7-D64B-4DCC-BA4B-7C0FCDB7B302}" srcOrd="0" destOrd="0" presId="urn:microsoft.com/office/officeart/2005/8/layout/radial6"/>
    <dgm:cxn modelId="{1A3BA82E-1D69-4443-B71C-DB121720BB6D}" srcId="{644F0F49-76E7-4ECF-A209-D435854580D3}" destId="{63764E6A-C855-4360-AC69-785D74EB2369}" srcOrd="4" destOrd="0" parTransId="{33F5FD0B-18BF-4A1A-B556-255DF5AC61FF}" sibTransId="{546C6185-9A03-440B-9B99-C0001AD07081}"/>
    <dgm:cxn modelId="{3FC05BB1-EBE0-4B9D-B87E-2EDD41D106E9}" type="presOf" srcId="{F3227323-7BAD-40AC-9D61-91FBD5A79930}" destId="{71DF75D8-4E84-46C8-A4C2-D87430F53E74}" srcOrd="0" destOrd="0" presId="urn:microsoft.com/office/officeart/2005/8/layout/radial6"/>
    <dgm:cxn modelId="{661BC0F4-83F5-4A99-B31F-185A5B0AD221}" srcId="{644F0F49-76E7-4ECF-A209-D435854580D3}" destId="{F65FF433-D908-4033-9BD9-10845BE99D16}" srcOrd="1" destOrd="0" parTransId="{BAC6EC23-C751-42F6-AC9D-0EF4A1C07D48}" sibTransId="{770D6C5C-B4D5-47F6-8600-F2F768DB64F7}"/>
    <dgm:cxn modelId="{11FB408F-F7F7-4CFA-9DC7-F42E5D13EFE7}" srcId="{644F0F49-76E7-4ECF-A209-D435854580D3}" destId="{14F4C38B-E94F-4C0C-BA3B-AE29210B69CA}" srcOrd="2" destOrd="0" parTransId="{10B62A25-AAAD-45A0-8FFC-9BD42186F052}" sibTransId="{0CD62281-A07D-46F9-A82B-F38CCA192F5D}"/>
    <dgm:cxn modelId="{79B31B72-6092-4801-8228-0927C03D6B99}" srcId="{644F0F49-76E7-4ECF-A209-D435854580D3}" destId="{5F8DBCA7-BB51-4334-934E-C6F291D96C09}" srcOrd="0" destOrd="0" parTransId="{16F185E9-B0EC-4FED-8A45-E1B91A0008F3}" sibTransId="{815E010A-ADC0-4508-B56A-CE70379C0102}"/>
    <dgm:cxn modelId="{9378A133-2C8B-4442-8A60-A6FF9B7AF1F1}" srcId="{644F0F49-76E7-4ECF-A209-D435854580D3}" destId="{8D2736F1-D803-4A73-AA0E-68D2ED62B912}" srcOrd="7" destOrd="0" parTransId="{35A3C77A-C8AF-4509-9A16-BD362A84FEFC}" sibTransId="{5BB6A521-4876-443F-A5F7-861DE4BBA78A}"/>
    <dgm:cxn modelId="{F060EA6E-BD61-46AF-B8FF-71E0E9F2D57B}" type="presOf" srcId="{78E3AD8E-08E5-4A86-B4B4-887865C3EBB3}" destId="{24B0ED16-AF38-4BBB-93B8-67AB554050C8}" srcOrd="0" destOrd="0" presId="urn:microsoft.com/office/officeart/2005/8/layout/radial6"/>
    <dgm:cxn modelId="{EF38956F-3EB8-4866-AB88-3460EDBBD197}" type="presOf" srcId="{546C6185-9A03-440B-9B99-C0001AD07081}" destId="{246F996A-30A4-4EAB-B37F-6B89A2BE499D}" srcOrd="0" destOrd="0" presId="urn:microsoft.com/office/officeart/2005/8/layout/radial6"/>
    <dgm:cxn modelId="{A0A2C101-8C06-45CA-AB4C-8141486A90CD}" type="presOf" srcId="{147A313E-CF98-4828-A8CB-2C64DF76D031}" destId="{D554B0C9-ECAE-4913-BBC6-549DAA7A2FDE}" srcOrd="0" destOrd="0" presId="urn:microsoft.com/office/officeart/2005/8/layout/radial6"/>
    <dgm:cxn modelId="{45F79877-3981-4C76-8EFF-C6519508CD18}" type="presOf" srcId="{5BB6A521-4876-443F-A5F7-861DE4BBA78A}" destId="{6B3C37B1-31B6-40F9-AE23-73E5E8B4E506}" srcOrd="0" destOrd="0" presId="urn:microsoft.com/office/officeart/2005/8/layout/radial6"/>
    <dgm:cxn modelId="{EE2AB7B3-2027-43B7-8B78-264181F92BB1}" type="presOf" srcId="{815E010A-ADC0-4508-B56A-CE70379C0102}" destId="{FC85F7ED-3D29-4C43-805C-59F5B483A3FE}" srcOrd="0" destOrd="0" presId="urn:microsoft.com/office/officeart/2005/8/layout/radial6"/>
    <dgm:cxn modelId="{C61F20DD-8EA6-4FB2-8538-2B8EF1401766}" type="presOf" srcId="{644F0F49-76E7-4ECF-A209-D435854580D3}" destId="{73432A86-10EF-492E-902C-F7CD7B673CB5}" srcOrd="0" destOrd="0" presId="urn:microsoft.com/office/officeart/2005/8/layout/radial6"/>
    <dgm:cxn modelId="{76A1B5C4-DF95-4E1C-88D1-8FD8A2A59A57}" type="presOf" srcId="{770D6C5C-B4D5-47F6-8600-F2F768DB64F7}" destId="{635636DA-931E-4B22-B253-49549F3B1619}" srcOrd="0" destOrd="0" presId="urn:microsoft.com/office/officeart/2005/8/layout/radial6"/>
    <dgm:cxn modelId="{74F2E732-1D78-4B56-896C-806890965FCE}" type="presOf" srcId="{63764E6A-C855-4360-AC69-785D74EB2369}" destId="{F3F3F13F-8D9C-4099-9B15-AF4B6DA7657C}" srcOrd="0" destOrd="0" presId="urn:microsoft.com/office/officeart/2005/8/layout/radial6"/>
    <dgm:cxn modelId="{80C75A08-44A9-40A2-9C5D-F832B8B068ED}" srcId="{644F0F49-76E7-4ECF-A209-D435854580D3}" destId="{147A313E-CF98-4828-A8CB-2C64DF76D031}" srcOrd="5" destOrd="0" parTransId="{68033704-CF6E-44AE-94F3-B32EC45FFA32}" sibTransId="{05D21C4E-545A-4227-AA71-97F8576A88F3}"/>
    <dgm:cxn modelId="{8B13B5BD-FA64-4DB0-9C81-E9E0DE454BD4}" srcId="{78E3AD8E-08E5-4A86-B4B4-887865C3EBB3}" destId="{644F0F49-76E7-4ECF-A209-D435854580D3}" srcOrd="0" destOrd="0" parTransId="{45F5686D-1D25-4C2A-A94C-365B3E7F4E5B}" sibTransId="{CD6FA9B7-B59F-4DE0-A1CE-BCFF7E0AD814}"/>
    <dgm:cxn modelId="{A004FDB6-5571-4846-9B37-92BC35211F7A}" type="presOf" srcId="{B416D2C4-35E4-4399-9315-8B9EC2794B4B}" destId="{FC7396EA-B033-471E-A68A-909841F3BF38}" srcOrd="0" destOrd="0" presId="urn:microsoft.com/office/officeart/2005/8/layout/radial6"/>
    <dgm:cxn modelId="{DD89F046-BB27-4023-90A2-C905AF454780}" type="presOf" srcId="{14F4C38B-E94F-4C0C-BA3B-AE29210B69CA}" destId="{38A3C072-10FB-41BA-9F00-8647D19BC9C4}" srcOrd="0" destOrd="0" presId="urn:microsoft.com/office/officeart/2005/8/layout/radial6"/>
    <dgm:cxn modelId="{CBDF54B6-C615-4D4D-B639-9266C01F0765}" type="presOf" srcId="{F65FF433-D908-4033-9BD9-10845BE99D16}" destId="{DEE0DEA3-5887-4FEB-9C97-55289E683CC8}" srcOrd="0" destOrd="0" presId="urn:microsoft.com/office/officeart/2005/8/layout/radial6"/>
    <dgm:cxn modelId="{3E3E605B-DEB9-42A0-AA04-30899CBBB799}" srcId="{644F0F49-76E7-4ECF-A209-D435854580D3}" destId="{B416D2C4-35E4-4399-9315-8B9EC2794B4B}" srcOrd="3" destOrd="0" parTransId="{EC3BA1FC-3C6A-4041-B921-CA2407C681DB}" sibTransId="{83DB0715-4823-4804-957A-34FE580FC255}"/>
    <dgm:cxn modelId="{FD6B73CF-939F-4200-8DBE-5997578D58B3}" type="presOf" srcId="{5F8DBCA7-BB51-4334-934E-C6F291D96C09}" destId="{5418BEBA-1CCF-4770-AF7C-F3F5B11DD894}" srcOrd="0" destOrd="0" presId="urn:microsoft.com/office/officeart/2005/8/layout/radial6"/>
    <dgm:cxn modelId="{2972F014-AF80-4D59-B246-7D8267D54D3A}" type="presOf" srcId="{890183DD-F62B-4909-B76A-EC6498E88E0E}" destId="{B7D5F4D5-12EC-4328-8F35-CF7150BF7CA0}" srcOrd="0" destOrd="0" presId="urn:microsoft.com/office/officeart/2005/8/layout/radial6"/>
    <dgm:cxn modelId="{D42A575E-A26C-4CED-9BE7-BDF732EADF88}" type="presOf" srcId="{8D2736F1-D803-4A73-AA0E-68D2ED62B912}" destId="{0B2CAFE8-821A-4451-979E-BD94B495E5F1}" srcOrd="0" destOrd="0" presId="urn:microsoft.com/office/officeart/2005/8/layout/radial6"/>
    <dgm:cxn modelId="{1B1BAD48-41CF-41E4-89B6-984D845ABDB8}" type="presOf" srcId="{05D21C4E-545A-4227-AA71-97F8576A88F3}" destId="{FBB4787B-9681-45BD-9E50-623B80DDEC6C}" srcOrd="0" destOrd="0" presId="urn:microsoft.com/office/officeart/2005/8/layout/radial6"/>
    <dgm:cxn modelId="{83F6F27F-2382-4697-AB5C-F34145EF49BC}" type="presParOf" srcId="{24B0ED16-AF38-4BBB-93B8-67AB554050C8}" destId="{73432A86-10EF-492E-902C-F7CD7B673CB5}" srcOrd="0" destOrd="0" presId="urn:microsoft.com/office/officeart/2005/8/layout/radial6"/>
    <dgm:cxn modelId="{2E5135B7-C2DC-4A3E-99D6-97D8BA201754}" type="presParOf" srcId="{24B0ED16-AF38-4BBB-93B8-67AB554050C8}" destId="{5418BEBA-1CCF-4770-AF7C-F3F5B11DD894}" srcOrd="1" destOrd="0" presId="urn:microsoft.com/office/officeart/2005/8/layout/radial6"/>
    <dgm:cxn modelId="{7B044292-1C95-4886-93C3-EBC0E67D34AB}" type="presParOf" srcId="{24B0ED16-AF38-4BBB-93B8-67AB554050C8}" destId="{033FAE32-D1C4-4061-BB95-33EB64BEC060}" srcOrd="2" destOrd="0" presId="urn:microsoft.com/office/officeart/2005/8/layout/radial6"/>
    <dgm:cxn modelId="{7FDA78E3-B584-4ED2-B1C3-478666E55588}" type="presParOf" srcId="{24B0ED16-AF38-4BBB-93B8-67AB554050C8}" destId="{FC85F7ED-3D29-4C43-805C-59F5B483A3FE}" srcOrd="3" destOrd="0" presId="urn:microsoft.com/office/officeart/2005/8/layout/radial6"/>
    <dgm:cxn modelId="{DF6E5413-AC59-4E89-85E5-585029FE2EC6}" type="presParOf" srcId="{24B0ED16-AF38-4BBB-93B8-67AB554050C8}" destId="{DEE0DEA3-5887-4FEB-9C97-55289E683CC8}" srcOrd="4" destOrd="0" presId="urn:microsoft.com/office/officeart/2005/8/layout/radial6"/>
    <dgm:cxn modelId="{ADC5A8D6-B97F-4226-8778-920F93D51FB0}" type="presParOf" srcId="{24B0ED16-AF38-4BBB-93B8-67AB554050C8}" destId="{915E73E9-CB41-48B9-BC64-67726458F947}" srcOrd="5" destOrd="0" presId="urn:microsoft.com/office/officeart/2005/8/layout/radial6"/>
    <dgm:cxn modelId="{ACEA3612-F0DB-4998-9DDE-4D5FBD974CDC}" type="presParOf" srcId="{24B0ED16-AF38-4BBB-93B8-67AB554050C8}" destId="{635636DA-931E-4B22-B253-49549F3B1619}" srcOrd="6" destOrd="0" presId="urn:microsoft.com/office/officeart/2005/8/layout/radial6"/>
    <dgm:cxn modelId="{566AA544-7DA9-425F-839B-3B62A899DB9B}" type="presParOf" srcId="{24B0ED16-AF38-4BBB-93B8-67AB554050C8}" destId="{38A3C072-10FB-41BA-9F00-8647D19BC9C4}" srcOrd="7" destOrd="0" presId="urn:microsoft.com/office/officeart/2005/8/layout/radial6"/>
    <dgm:cxn modelId="{7C2D54F4-C3ED-4196-82AD-0B4D99833BDC}" type="presParOf" srcId="{24B0ED16-AF38-4BBB-93B8-67AB554050C8}" destId="{40F3B20D-9572-4B6F-BED7-0AC6AB64B8D8}" srcOrd="8" destOrd="0" presId="urn:microsoft.com/office/officeart/2005/8/layout/radial6"/>
    <dgm:cxn modelId="{79415C91-B226-46D1-B4B7-1A3A31F94CA7}" type="presParOf" srcId="{24B0ED16-AF38-4BBB-93B8-67AB554050C8}" destId="{FBD8EAF7-D64B-4DCC-BA4B-7C0FCDB7B302}" srcOrd="9" destOrd="0" presId="urn:microsoft.com/office/officeart/2005/8/layout/radial6"/>
    <dgm:cxn modelId="{DB95EDD4-C8FB-4DDA-BD89-FDC827587E10}" type="presParOf" srcId="{24B0ED16-AF38-4BBB-93B8-67AB554050C8}" destId="{FC7396EA-B033-471E-A68A-909841F3BF38}" srcOrd="10" destOrd="0" presId="urn:microsoft.com/office/officeart/2005/8/layout/radial6"/>
    <dgm:cxn modelId="{3D44FBBA-DA4D-499A-896A-041EFFB482D0}" type="presParOf" srcId="{24B0ED16-AF38-4BBB-93B8-67AB554050C8}" destId="{C85947B9-F574-4290-9288-3D42CDB9B6C5}" srcOrd="11" destOrd="0" presId="urn:microsoft.com/office/officeart/2005/8/layout/radial6"/>
    <dgm:cxn modelId="{14F170D3-F994-4DE0-9A6A-FB4D0C3CA26B}" type="presParOf" srcId="{24B0ED16-AF38-4BBB-93B8-67AB554050C8}" destId="{34409A75-CE25-4178-84A0-318BCBF16E4F}" srcOrd="12" destOrd="0" presId="urn:microsoft.com/office/officeart/2005/8/layout/radial6"/>
    <dgm:cxn modelId="{8DAED064-8F54-4630-86C5-6D180F1BFCFC}" type="presParOf" srcId="{24B0ED16-AF38-4BBB-93B8-67AB554050C8}" destId="{F3F3F13F-8D9C-4099-9B15-AF4B6DA7657C}" srcOrd="13" destOrd="0" presId="urn:microsoft.com/office/officeart/2005/8/layout/radial6"/>
    <dgm:cxn modelId="{474D55A8-9663-442E-9EAC-59F10914DB56}" type="presParOf" srcId="{24B0ED16-AF38-4BBB-93B8-67AB554050C8}" destId="{53AB163E-7A8C-4CD5-8BEE-7D71020146D8}" srcOrd="14" destOrd="0" presId="urn:microsoft.com/office/officeart/2005/8/layout/radial6"/>
    <dgm:cxn modelId="{37D5D970-EDC2-43CE-8EF8-D2FC9FA55887}" type="presParOf" srcId="{24B0ED16-AF38-4BBB-93B8-67AB554050C8}" destId="{246F996A-30A4-4EAB-B37F-6B89A2BE499D}" srcOrd="15" destOrd="0" presId="urn:microsoft.com/office/officeart/2005/8/layout/radial6"/>
    <dgm:cxn modelId="{39580743-F5CA-4B41-B429-8DF3DB1DE52C}" type="presParOf" srcId="{24B0ED16-AF38-4BBB-93B8-67AB554050C8}" destId="{D554B0C9-ECAE-4913-BBC6-549DAA7A2FDE}" srcOrd="16" destOrd="0" presId="urn:microsoft.com/office/officeart/2005/8/layout/radial6"/>
    <dgm:cxn modelId="{13F4774F-6FA4-4D98-AC7E-9EF4FFD45FAD}" type="presParOf" srcId="{24B0ED16-AF38-4BBB-93B8-67AB554050C8}" destId="{AC4250CA-4C92-4E5F-85F6-DC440CA938C6}" srcOrd="17" destOrd="0" presId="urn:microsoft.com/office/officeart/2005/8/layout/radial6"/>
    <dgm:cxn modelId="{3D43BEFF-6E30-4295-8FD1-06E59A0BAB0E}" type="presParOf" srcId="{24B0ED16-AF38-4BBB-93B8-67AB554050C8}" destId="{FBB4787B-9681-45BD-9E50-623B80DDEC6C}" srcOrd="18" destOrd="0" presId="urn:microsoft.com/office/officeart/2005/8/layout/radial6"/>
    <dgm:cxn modelId="{4F590255-4BB0-466A-8510-A0DC41E48D15}" type="presParOf" srcId="{24B0ED16-AF38-4BBB-93B8-67AB554050C8}" destId="{71DF75D8-4E84-46C8-A4C2-D87430F53E74}" srcOrd="19" destOrd="0" presId="urn:microsoft.com/office/officeart/2005/8/layout/radial6"/>
    <dgm:cxn modelId="{3D4FC37A-BBFF-4970-AB59-ADE913981A7D}" type="presParOf" srcId="{24B0ED16-AF38-4BBB-93B8-67AB554050C8}" destId="{2372BFBB-BFCF-452A-9E5C-B7D8B3D4200E}" srcOrd="20" destOrd="0" presId="urn:microsoft.com/office/officeart/2005/8/layout/radial6"/>
    <dgm:cxn modelId="{59BC1F05-8AF9-47A0-AE2B-0783AA5F43DD}" type="presParOf" srcId="{24B0ED16-AF38-4BBB-93B8-67AB554050C8}" destId="{B7D5F4D5-12EC-4328-8F35-CF7150BF7CA0}" srcOrd="21" destOrd="0" presId="urn:microsoft.com/office/officeart/2005/8/layout/radial6"/>
    <dgm:cxn modelId="{2F8CCD9C-BE09-4EF4-BAAC-11131CE75FAE}" type="presParOf" srcId="{24B0ED16-AF38-4BBB-93B8-67AB554050C8}" destId="{0B2CAFE8-821A-4451-979E-BD94B495E5F1}" srcOrd="22" destOrd="0" presId="urn:microsoft.com/office/officeart/2005/8/layout/radial6"/>
    <dgm:cxn modelId="{CE0E1F11-05B3-400E-9E0C-88073CEBB42D}" type="presParOf" srcId="{24B0ED16-AF38-4BBB-93B8-67AB554050C8}" destId="{A46BBEBD-6560-4FCA-B0AF-79D2CE7F1226}" srcOrd="23" destOrd="0" presId="urn:microsoft.com/office/officeart/2005/8/layout/radial6"/>
    <dgm:cxn modelId="{57AEBA17-8CA0-4DC4-9A56-222464D85835}" type="presParOf" srcId="{24B0ED16-AF38-4BBB-93B8-67AB554050C8}" destId="{6B3C37B1-31B6-40F9-AE23-73E5E8B4E506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3AD8E-08E5-4A86-B4B4-887865C3EBB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8DBCA7-BB51-4334-934E-C6F291D96C09}">
      <dgm:prSet phldrT="[Text]" custT="1"/>
      <dgm:spPr/>
      <dgm:t>
        <a:bodyPr anchor="t"/>
        <a:lstStyle/>
        <a:p>
          <a:pPr algn="ctr"/>
          <a:r>
            <a:rPr lang="en-GB" sz="1100" b="1" dirty="0" smtClean="0"/>
            <a:t>Manage</a:t>
          </a:r>
          <a:endParaRPr lang="en-GB" sz="1100" b="1" dirty="0"/>
        </a:p>
      </dgm:t>
    </dgm:pt>
    <dgm:pt modelId="{16F185E9-B0EC-4FED-8A45-E1B91A0008F3}" type="parTrans" cxnId="{79B31B72-6092-4801-8228-0927C03D6B99}">
      <dgm:prSet/>
      <dgm:spPr/>
      <dgm:t>
        <a:bodyPr/>
        <a:lstStyle/>
        <a:p>
          <a:pPr algn="ctr"/>
          <a:endParaRPr lang="en-GB" sz="1100" b="1"/>
        </a:p>
      </dgm:t>
    </dgm:pt>
    <dgm:pt modelId="{815E010A-ADC0-4508-B56A-CE70379C0102}" type="sibTrans" cxnId="{79B31B72-6092-4801-8228-0927C03D6B99}">
      <dgm:prSet/>
      <dgm:spPr/>
      <dgm:t>
        <a:bodyPr/>
        <a:lstStyle/>
        <a:p>
          <a:pPr algn="ctr"/>
          <a:endParaRPr lang="en-GB" sz="1100" b="1"/>
        </a:p>
      </dgm:t>
    </dgm:pt>
    <dgm:pt modelId="{147A313E-CF98-4828-A8CB-2C64DF76D031}">
      <dgm:prSet phldrT="[Text]" custT="1"/>
      <dgm:spPr/>
      <dgm:t>
        <a:bodyPr anchor="t"/>
        <a:lstStyle/>
        <a:p>
          <a:pPr algn="ctr"/>
          <a:r>
            <a:rPr lang="en-GB" sz="1100" b="1" dirty="0" smtClean="0"/>
            <a:t>Repairs</a:t>
          </a:r>
          <a:endParaRPr lang="en-GB" sz="1100" b="1" dirty="0"/>
        </a:p>
      </dgm:t>
    </dgm:pt>
    <dgm:pt modelId="{68033704-CF6E-44AE-94F3-B32EC45FFA32}" type="parTrans" cxnId="{80C75A08-44A9-40A2-9C5D-F832B8B068ED}">
      <dgm:prSet/>
      <dgm:spPr/>
      <dgm:t>
        <a:bodyPr/>
        <a:lstStyle/>
        <a:p>
          <a:pPr algn="ctr"/>
          <a:endParaRPr lang="en-GB" sz="1100" b="1"/>
        </a:p>
      </dgm:t>
    </dgm:pt>
    <dgm:pt modelId="{05D21C4E-545A-4227-AA71-97F8576A88F3}" type="sibTrans" cxnId="{80C75A08-44A9-40A2-9C5D-F832B8B068ED}">
      <dgm:prSet/>
      <dgm:spPr/>
      <dgm:t>
        <a:bodyPr/>
        <a:lstStyle/>
        <a:p>
          <a:pPr algn="ctr"/>
          <a:endParaRPr lang="en-GB" sz="1100" b="1"/>
        </a:p>
      </dgm:t>
    </dgm:pt>
    <dgm:pt modelId="{8D2736F1-D803-4A73-AA0E-68D2ED62B912}">
      <dgm:prSet phldrT="[Text]" custT="1"/>
      <dgm:spPr/>
      <dgm:t>
        <a:bodyPr anchor="t"/>
        <a:lstStyle/>
        <a:p>
          <a:pPr algn="ctr"/>
          <a:r>
            <a:rPr lang="en-GB" sz="1100" b="1" dirty="0" smtClean="0"/>
            <a:t>Own</a:t>
          </a:r>
          <a:endParaRPr lang="en-GB" sz="1100" b="1" dirty="0"/>
        </a:p>
      </dgm:t>
    </dgm:pt>
    <dgm:pt modelId="{35A3C77A-C8AF-4509-9A16-BD362A84FEFC}" type="parTrans" cxnId="{9378A133-2C8B-4442-8A60-A6FF9B7AF1F1}">
      <dgm:prSet/>
      <dgm:spPr/>
      <dgm:t>
        <a:bodyPr/>
        <a:lstStyle/>
        <a:p>
          <a:pPr algn="ctr"/>
          <a:endParaRPr lang="en-GB" sz="1100" b="1"/>
        </a:p>
      </dgm:t>
    </dgm:pt>
    <dgm:pt modelId="{5BB6A521-4876-443F-A5F7-861DE4BBA78A}" type="sibTrans" cxnId="{9378A133-2C8B-4442-8A60-A6FF9B7AF1F1}">
      <dgm:prSet/>
      <dgm:spPr/>
      <dgm:t>
        <a:bodyPr/>
        <a:lstStyle/>
        <a:p>
          <a:pPr algn="ctr"/>
          <a:endParaRPr lang="en-GB" sz="1100" b="1"/>
        </a:p>
      </dgm:t>
    </dgm:pt>
    <dgm:pt modelId="{14F4C38B-E94F-4C0C-BA3B-AE29210B69CA}">
      <dgm:prSet custT="1"/>
      <dgm:spPr/>
      <dgm:t>
        <a:bodyPr lIns="0" rIns="0" anchor="t"/>
        <a:lstStyle/>
        <a:p>
          <a:pPr algn="ctr"/>
          <a:r>
            <a:rPr lang="en-GB" sz="1100" b="1" dirty="0" smtClean="0"/>
            <a:t>Voids</a:t>
          </a:r>
          <a:endParaRPr lang="en-GB" sz="1100" b="1" dirty="0"/>
        </a:p>
      </dgm:t>
    </dgm:pt>
    <dgm:pt modelId="{10B62A25-AAAD-45A0-8FFC-9BD42186F052}" type="parTrans" cxnId="{11FB408F-F7F7-4CFA-9DC7-F42E5D13EFE7}">
      <dgm:prSet/>
      <dgm:spPr/>
      <dgm:t>
        <a:bodyPr/>
        <a:lstStyle/>
        <a:p>
          <a:pPr algn="ctr"/>
          <a:endParaRPr lang="en-GB" sz="1100" b="1"/>
        </a:p>
      </dgm:t>
    </dgm:pt>
    <dgm:pt modelId="{0CD62281-A07D-46F9-A82B-F38CCA192F5D}" type="sibTrans" cxnId="{11FB408F-F7F7-4CFA-9DC7-F42E5D13EFE7}">
      <dgm:prSet/>
      <dgm:spPr/>
      <dgm:t>
        <a:bodyPr/>
        <a:lstStyle/>
        <a:p>
          <a:pPr algn="ctr"/>
          <a:endParaRPr lang="en-GB" sz="1100" b="1"/>
        </a:p>
      </dgm:t>
    </dgm:pt>
    <dgm:pt modelId="{B416D2C4-35E4-4399-9315-8B9EC2794B4B}">
      <dgm:prSet custT="1"/>
      <dgm:spPr/>
      <dgm:t>
        <a:bodyPr anchor="t"/>
        <a:lstStyle/>
        <a:p>
          <a:pPr algn="ctr"/>
          <a:r>
            <a:rPr lang="en-GB" sz="1100" b="1" dirty="0" smtClean="0"/>
            <a:t>Yield</a:t>
          </a:r>
          <a:endParaRPr lang="en-GB" sz="1100" b="1" dirty="0"/>
        </a:p>
      </dgm:t>
    </dgm:pt>
    <dgm:pt modelId="{EC3BA1FC-3C6A-4041-B921-CA2407C681DB}" type="parTrans" cxnId="{3E3E605B-DEB9-42A0-AA04-30899CBBB799}">
      <dgm:prSet/>
      <dgm:spPr/>
      <dgm:t>
        <a:bodyPr/>
        <a:lstStyle/>
        <a:p>
          <a:pPr algn="ctr"/>
          <a:endParaRPr lang="en-GB" sz="1100" b="1"/>
        </a:p>
      </dgm:t>
    </dgm:pt>
    <dgm:pt modelId="{83DB0715-4823-4804-957A-34FE580FC255}" type="sibTrans" cxnId="{3E3E605B-DEB9-42A0-AA04-30899CBBB799}">
      <dgm:prSet/>
      <dgm:spPr/>
      <dgm:t>
        <a:bodyPr/>
        <a:lstStyle/>
        <a:p>
          <a:pPr algn="ctr"/>
          <a:endParaRPr lang="en-GB" sz="1100" b="1"/>
        </a:p>
      </dgm:t>
    </dgm:pt>
    <dgm:pt modelId="{63764E6A-C855-4360-AC69-785D74EB2369}">
      <dgm:prSet custT="1"/>
      <dgm:spPr/>
      <dgm:t>
        <a:bodyPr anchor="t"/>
        <a:lstStyle/>
        <a:p>
          <a:pPr algn="ctr"/>
          <a:r>
            <a:rPr lang="en-GB" sz="1100" b="1" dirty="0" smtClean="0"/>
            <a:t>Location</a:t>
          </a:r>
          <a:endParaRPr lang="en-GB" sz="1100" b="1" dirty="0"/>
        </a:p>
      </dgm:t>
    </dgm:pt>
    <dgm:pt modelId="{33F5FD0B-18BF-4A1A-B556-255DF5AC61FF}" type="parTrans" cxnId="{1A3BA82E-1D69-4443-B71C-DB121720BB6D}">
      <dgm:prSet/>
      <dgm:spPr/>
      <dgm:t>
        <a:bodyPr/>
        <a:lstStyle/>
        <a:p>
          <a:pPr algn="ctr"/>
          <a:endParaRPr lang="en-GB" sz="1100" b="1"/>
        </a:p>
      </dgm:t>
    </dgm:pt>
    <dgm:pt modelId="{546C6185-9A03-440B-9B99-C0001AD07081}" type="sibTrans" cxnId="{1A3BA82E-1D69-4443-B71C-DB121720BB6D}">
      <dgm:prSet/>
      <dgm:spPr/>
      <dgm:t>
        <a:bodyPr/>
        <a:lstStyle/>
        <a:p>
          <a:pPr algn="ctr"/>
          <a:endParaRPr lang="en-GB" sz="1100" b="1"/>
        </a:p>
      </dgm:t>
    </dgm:pt>
    <dgm:pt modelId="{F3227323-7BAD-40AC-9D61-91FBD5A79930}">
      <dgm:prSet custT="1"/>
      <dgm:spPr/>
      <dgm:t>
        <a:bodyPr lIns="0" rIns="0" anchor="t"/>
        <a:lstStyle/>
        <a:p>
          <a:pPr algn="ctr"/>
          <a:r>
            <a:rPr lang="en-GB" sz="1100" b="1" dirty="0" smtClean="0"/>
            <a:t>Major Works</a:t>
          </a:r>
          <a:endParaRPr lang="en-GB" sz="1100" b="1" dirty="0"/>
        </a:p>
      </dgm:t>
    </dgm:pt>
    <dgm:pt modelId="{0982BC35-9754-43AE-9A02-C2B4C0DA6B95}" type="parTrans" cxnId="{6AC2C425-EFBB-4A67-A7ED-F1ACE94433C2}">
      <dgm:prSet/>
      <dgm:spPr/>
      <dgm:t>
        <a:bodyPr/>
        <a:lstStyle/>
        <a:p>
          <a:pPr algn="ctr"/>
          <a:endParaRPr lang="en-GB" sz="1100" b="1"/>
        </a:p>
      </dgm:t>
    </dgm:pt>
    <dgm:pt modelId="{890183DD-F62B-4909-B76A-EC6498E88E0E}" type="sibTrans" cxnId="{6AC2C425-EFBB-4A67-A7ED-F1ACE94433C2}">
      <dgm:prSet/>
      <dgm:spPr/>
      <dgm:t>
        <a:bodyPr/>
        <a:lstStyle/>
        <a:p>
          <a:pPr algn="ctr"/>
          <a:endParaRPr lang="en-GB" sz="1100" b="1"/>
        </a:p>
      </dgm:t>
    </dgm:pt>
    <dgm:pt modelId="{73FA37C6-4D79-4CAC-890E-D7325B83EE9A}">
      <dgm:prSet custT="1"/>
      <dgm:spPr/>
      <dgm:t>
        <a:bodyPr anchor="t"/>
        <a:lstStyle/>
        <a:p>
          <a:pPr algn="ctr"/>
          <a:r>
            <a:rPr lang="en-GB" sz="1100" b="1" dirty="0" smtClean="0"/>
            <a:t>Disposal</a:t>
          </a:r>
          <a:endParaRPr lang="en-GB" sz="1100" b="1" dirty="0"/>
        </a:p>
      </dgm:t>
    </dgm:pt>
    <dgm:pt modelId="{E5D95B3D-EE93-4BDD-BCF7-AAE3E13C8D9A}" type="parTrans" cxnId="{EC789552-599C-4EB0-A717-C5626E7239F6}">
      <dgm:prSet/>
      <dgm:spPr/>
      <dgm:t>
        <a:bodyPr/>
        <a:lstStyle/>
        <a:p>
          <a:pPr algn="ctr"/>
          <a:endParaRPr lang="en-GB" sz="1100" b="1"/>
        </a:p>
      </dgm:t>
    </dgm:pt>
    <dgm:pt modelId="{6A4992F3-8044-4713-A6E6-8A427B6BEFDD}" type="sibTrans" cxnId="{EC789552-599C-4EB0-A717-C5626E7239F6}">
      <dgm:prSet/>
      <dgm:spPr/>
      <dgm:t>
        <a:bodyPr/>
        <a:lstStyle/>
        <a:p>
          <a:pPr algn="ctr"/>
          <a:endParaRPr lang="en-GB" sz="1100" b="1"/>
        </a:p>
      </dgm:t>
    </dgm:pt>
    <dgm:pt modelId="{1721E4DF-0A6E-43E8-A2E6-9737907FB8EA}">
      <dgm:prSet custT="1"/>
      <dgm:spPr/>
      <dgm:t>
        <a:bodyPr anchor="t"/>
        <a:lstStyle/>
        <a:p>
          <a:pPr algn="ctr"/>
          <a:r>
            <a:rPr lang="en-GB" sz="1100" b="1" dirty="0" smtClean="0"/>
            <a:t>Invest</a:t>
          </a:r>
          <a:endParaRPr lang="en-GB" sz="1100" b="1" dirty="0"/>
        </a:p>
      </dgm:t>
    </dgm:pt>
    <dgm:pt modelId="{FBA4ECC4-23CB-4195-9CF6-FC52BCD76054}" type="parTrans" cxnId="{2EBDA8C8-872E-488D-9817-BFAE033454F2}">
      <dgm:prSet/>
      <dgm:spPr/>
      <dgm:t>
        <a:bodyPr/>
        <a:lstStyle/>
        <a:p>
          <a:pPr algn="ctr"/>
          <a:endParaRPr lang="en-GB" sz="1100" b="1"/>
        </a:p>
      </dgm:t>
    </dgm:pt>
    <dgm:pt modelId="{39B0C951-B389-484A-A8AE-F217F7AB6863}" type="sibTrans" cxnId="{2EBDA8C8-872E-488D-9817-BFAE033454F2}">
      <dgm:prSet/>
      <dgm:spPr/>
      <dgm:t>
        <a:bodyPr/>
        <a:lstStyle/>
        <a:p>
          <a:pPr algn="ctr"/>
          <a:endParaRPr lang="en-GB" sz="1100" b="1"/>
        </a:p>
      </dgm:t>
    </dgm:pt>
    <dgm:pt modelId="{644F0F49-76E7-4ECF-A209-D435854580D3}">
      <dgm:prSet phldrT="[Text]" phldr="1" custT="1"/>
      <dgm:spPr>
        <a:noFill/>
      </dgm:spPr>
      <dgm:t>
        <a:bodyPr/>
        <a:lstStyle/>
        <a:p>
          <a:pPr algn="ctr"/>
          <a:endParaRPr lang="en-GB" sz="1100" b="1"/>
        </a:p>
      </dgm:t>
    </dgm:pt>
    <dgm:pt modelId="{CD6FA9B7-B59F-4DE0-A1CE-BCFF7E0AD814}" type="sibTrans" cxnId="{8B13B5BD-FA64-4DB0-9C81-E9E0DE454BD4}">
      <dgm:prSet/>
      <dgm:spPr/>
      <dgm:t>
        <a:bodyPr/>
        <a:lstStyle/>
        <a:p>
          <a:pPr algn="ctr"/>
          <a:endParaRPr lang="en-GB" sz="1100" b="1"/>
        </a:p>
      </dgm:t>
    </dgm:pt>
    <dgm:pt modelId="{45F5686D-1D25-4C2A-A94C-365B3E7F4E5B}" type="parTrans" cxnId="{8B13B5BD-FA64-4DB0-9C81-E9E0DE454BD4}">
      <dgm:prSet/>
      <dgm:spPr/>
      <dgm:t>
        <a:bodyPr/>
        <a:lstStyle/>
        <a:p>
          <a:pPr algn="ctr"/>
          <a:endParaRPr lang="en-GB" sz="1100" b="1"/>
        </a:p>
      </dgm:t>
    </dgm:pt>
    <dgm:pt modelId="{24B0ED16-AF38-4BBB-93B8-67AB554050C8}" type="pres">
      <dgm:prSet presAssocID="{78E3AD8E-08E5-4A86-B4B4-887865C3EB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432A86-10EF-492E-902C-F7CD7B673CB5}" type="pres">
      <dgm:prSet presAssocID="{644F0F49-76E7-4ECF-A209-D435854580D3}" presName="centerShape" presStyleLbl="node0" presStyleIdx="0" presStyleCnt="1" custScaleX="45671" custScaleY="31772" custLinFactNeighborY="-22644"/>
      <dgm:spPr/>
      <dgm:t>
        <a:bodyPr/>
        <a:lstStyle/>
        <a:p>
          <a:endParaRPr lang="en-GB"/>
        </a:p>
      </dgm:t>
    </dgm:pt>
    <dgm:pt modelId="{5418BEBA-1CCF-4770-AF7C-F3F5B11DD894}" type="pres">
      <dgm:prSet presAssocID="{5F8DBCA7-BB51-4334-934E-C6F291D96C09}" presName="node" presStyleLbl="node1" presStyleIdx="0" presStyleCnt="9" custScaleX="130131" custScaleY="130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3FAE32-D1C4-4061-BB95-33EB64BEC060}" type="pres">
      <dgm:prSet presAssocID="{5F8DBCA7-BB51-4334-934E-C6F291D96C09}" presName="dummy" presStyleCnt="0"/>
      <dgm:spPr/>
    </dgm:pt>
    <dgm:pt modelId="{FC85F7ED-3D29-4C43-805C-59F5B483A3FE}" type="pres">
      <dgm:prSet presAssocID="{815E010A-ADC0-4508-B56A-CE70379C0102}" presName="sibTrans" presStyleLbl="sibTrans2D1" presStyleIdx="0" presStyleCnt="9"/>
      <dgm:spPr/>
      <dgm:t>
        <a:bodyPr/>
        <a:lstStyle/>
        <a:p>
          <a:endParaRPr lang="en-GB"/>
        </a:p>
      </dgm:t>
    </dgm:pt>
    <dgm:pt modelId="{38A3C072-10FB-41BA-9F00-8647D19BC9C4}" type="pres">
      <dgm:prSet presAssocID="{14F4C38B-E94F-4C0C-BA3B-AE29210B69CA}" presName="node" presStyleLbl="node1" presStyleIdx="1" presStyleCnt="9" custScaleX="130131" custScaleY="130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F3B20D-9572-4B6F-BED7-0AC6AB64B8D8}" type="pres">
      <dgm:prSet presAssocID="{14F4C38B-E94F-4C0C-BA3B-AE29210B69CA}" presName="dummy" presStyleCnt="0"/>
      <dgm:spPr/>
    </dgm:pt>
    <dgm:pt modelId="{FBD8EAF7-D64B-4DCC-BA4B-7C0FCDB7B302}" type="pres">
      <dgm:prSet presAssocID="{0CD62281-A07D-46F9-A82B-F38CCA192F5D}" presName="sibTrans" presStyleLbl="sibTrans2D1" presStyleIdx="1" presStyleCnt="9"/>
      <dgm:spPr/>
      <dgm:t>
        <a:bodyPr/>
        <a:lstStyle/>
        <a:p>
          <a:endParaRPr lang="en-GB"/>
        </a:p>
      </dgm:t>
    </dgm:pt>
    <dgm:pt modelId="{FC7396EA-B033-471E-A68A-909841F3BF38}" type="pres">
      <dgm:prSet presAssocID="{B416D2C4-35E4-4399-9315-8B9EC2794B4B}" presName="node" presStyleLbl="node1" presStyleIdx="2" presStyleCnt="9" custScaleX="130131" custScaleY="130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5947B9-F574-4290-9288-3D42CDB9B6C5}" type="pres">
      <dgm:prSet presAssocID="{B416D2C4-35E4-4399-9315-8B9EC2794B4B}" presName="dummy" presStyleCnt="0"/>
      <dgm:spPr/>
    </dgm:pt>
    <dgm:pt modelId="{34409A75-CE25-4178-84A0-318BCBF16E4F}" type="pres">
      <dgm:prSet presAssocID="{83DB0715-4823-4804-957A-34FE580FC255}" presName="sibTrans" presStyleLbl="sibTrans2D1" presStyleIdx="2" presStyleCnt="9"/>
      <dgm:spPr/>
      <dgm:t>
        <a:bodyPr/>
        <a:lstStyle/>
        <a:p>
          <a:endParaRPr lang="en-GB"/>
        </a:p>
      </dgm:t>
    </dgm:pt>
    <dgm:pt modelId="{83885FC2-4A2C-4EC5-9C46-F7E6A5AC13D8}" type="pres">
      <dgm:prSet presAssocID="{1721E4DF-0A6E-43E8-A2E6-9737907FB8EA}" presName="node" presStyleLbl="node1" presStyleIdx="3" presStyleCnt="9" custScaleX="130131" custScaleY="130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8E1C66-F8F9-4D20-9740-9201F0915F0F}" type="pres">
      <dgm:prSet presAssocID="{1721E4DF-0A6E-43E8-A2E6-9737907FB8EA}" presName="dummy" presStyleCnt="0"/>
      <dgm:spPr/>
    </dgm:pt>
    <dgm:pt modelId="{366BC37D-BC11-488F-964F-AFE996866C97}" type="pres">
      <dgm:prSet presAssocID="{39B0C951-B389-484A-A8AE-F217F7AB6863}" presName="sibTrans" presStyleLbl="sibTrans2D1" presStyleIdx="3" presStyleCnt="9"/>
      <dgm:spPr/>
      <dgm:t>
        <a:bodyPr/>
        <a:lstStyle/>
        <a:p>
          <a:endParaRPr lang="en-GB"/>
        </a:p>
      </dgm:t>
    </dgm:pt>
    <dgm:pt modelId="{6B084A78-EC74-4960-8D78-1069240B91E8}" type="pres">
      <dgm:prSet presAssocID="{73FA37C6-4D79-4CAC-890E-D7325B83EE9A}" presName="node" presStyleLbl="node1" presStyleIdx="4" presStyleCnt="9" custScaleX="130131" custScaleY="130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66072C-092B-4ECA-B5ED-E24F4A1222BE}" type="pres">
      <dgm:prSet presAssocID="{73FA37C6-4D79-4CAC-890E-D7325B83EE9A}" presName="dummy" presStyleCnt="0"/>
      <dgm:spPr/>
    </dgm:pt>
    <dgm:pt modelId="{CFDE842C-4F9A-4AC6-94D4-161EEB80B174}" type="pres">
      <dgm:prSet presAssocID="{6A4992F3-8044-4713-A6E6-8A427B6BEFDD}" presName="sibTrans" presStyleLbl="sibTrans2D1" presStyleIdx="4" presStyleCnt="9"/>
      <dgm:spPr/>
      <dgm:t>
        <a:bodyPr/>
        <a:lstStyle/>
        <a:p>
          <a:endParaRPr lang="en-GB"/>
        </a:p>
      </dgm:t>
    </dgm:pt>
    <dgm:pt modelId="{F3F3F13F-8D9C-4099-9B15-AF4B6DA7657C}" type="pres">
      <dgm:prSet presAssocID="{63764E6A-C855-4360-AC69-785D74EB2369}" presName="node" presStyleLbl="node1" presStyleIdx="5" presStyleCnt="9" custScaleX="130131" custScaleY="130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B163E-7A8C-4CD5-8BEE-7D71020146D8}" type="pres">
      <dgm:prSet presAssocID="{63764E6A-C855-4360-AC69-785D74EB2369}" presName="dummy" presStyleCnt="0"/>
      <dgm:spPr/>
    </dgm:pt>
    <dgm:pt modelId="{246F996A-30A4-4EAB-B37F-6B89A2BE499D}" type="pres">
      <dgm:prSet presAssocID="{546C6185-9A03-440B-9B99-C0001AD07081}" presName="sibTrans" presStyleLbl="sibTrans2D1" presStyleIdx="5" presStyleCnt="9"/>
      <dgm:spPr/>
      <dgm:t>
        <a:bodyPr/>
        <a:lstStyle/>
        <a:p>
          <a:endParaRPr lang="en-GB"/>
        </a:p>
      </dgm:t>
    </dgm:pt>
    <dgm:pt modelId="{D554B0C9-ECAE-4913-BBC6-549DAA7A2FDE}" type="pres">
      <dgm:prSet presAssocID="{147A313E-CF98-4828-A8CB-2C64DF76D031}" presName="node" presStyleLbl="node1" presStyleIdx="6" presStyleCnt="9" custScaleX="130131" custScaleY="130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4250CA-4C92-4E5F-85F6-DC440CA938C6}" type="pres">
      <dgm:prSet presAssocID="{147A313E-CF98-4828-A8CB-2C64DF76D031}" presName="dummy" presStyleCnt="0"/>
      <dgm:spPr/>
    </dgm:pt>
    <dgm:pt modelId="{FBB4787B-9681-45BD-9E50-623B80DDEC6C}" type="pres">
      <dgm:prSet presAssocID="{05D21C4E-545A-4227-AA71-97F8576A88F3}" presName="sibTrans" presStyleLbl="sibTrans2D1" presStyleIdx="6" presStyleCnt="9"/>
      <dgm:spPr/>
      <dgm:t>
        <a:bodyPr/>
        <a:lstStyle/>
        <a:p>
          <a:endParaRPr lang="en-GB"/>
        </a:p>
      </dgm:t>
    </dgm:pt>
    <dgm:pt modelId="{71DF75D8-4E84-46C8-A4C2-D87430F53E74}" type="pres">
      <dgm:prSet presAssocID="{F3227323-7BAD-40AC-9D61-91FBD5A79930}" presName="node" presStyleLbl="node1" presStyleIdx="7" presStyleCnt="9" custScaleX="130131" custScaleY="130131" custRadScaleRad="99788" custRadScaleInc="-53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72BFBB-BFCF-452A-9E5C-B7D8B3D4200E}" type="pres">
      <dgm:prSet presAssocID="{F3227323-7BAD-40AC-9D61-91FBD5A79930}" presName="dummy" presStyleCnt="0"/>
      <dgm:spPr/>
    </dgm:pt>
    <dgm:pt modelId="{B7D5F4D5-12EC-4328-8F35-CF7150BF7CA0}" type="pres">
      <dgm:prSet presAssocID="{890183DD-F62B-4909-B76A-EC6498E88E0E}" presName="sibTrans" presStyleLbl="sibTrans2D1" presStyleIdx="7" presStyleCnt="9"/>
      <dgm:spPr/>
      <dgm:t>
        <a:bodyPr/>
        <a:lstStyle/>
        <a:p>
          <a:endParaRPr lang="en-GB"/>
        </a:p>
      </dgm:t>
    </dgm:pt>
    <dgm:pt modelId="{0B2CAFE8-821A-4451-979E-BD94B495E5F1}" type="pres">
      <dgm:prSet presAssocID="{8D2736F1-D803-4A73-AA0E-68D2ED62B912}" presName="node" presStyleLbl="node1" presStyleIdx="8" presStyleCnt="9" custScaleX="130131" custScaleY="130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6BBEBD-6560-4FCA-B0AF-79D2CE7F1226}" type="pres">
      <dgm:prSet presAssocID="{8D2736F1-D803-4A73-AA0E-68D2ED62B912}" presName="dummy" presStyleCnt="0"/>
      <dgm:spPr/>
    </dgm:pt>
    <dgm:pt modelId="{6B3C37B1-31B6-40F9-AE23-73E5E8B4E506}" type="pres">
      <dgm:prSet presAssocID="{5BB6A521-4876-443F-A5F7-861DE4BBA78A}" presName="sibTrans" presStyleLbl="sibTrans2D1" presStyleIdx="8" presStyleCnt="9"/>
      <dgm:spPr/>
      <dgm:t>
        <a:bodyPr/>
        <a:lstStyle/>
        <a:p>
          <a:endParaRPr lang="en-GB"/>
        </a:p>
      </dgm:t>
    </dgm:pt>
  </dgm:ptLst>
  <dgm:cxnLst>
    <dgm:cxn modelId="{6AC2C425-EFBB-4A67-A7ED-F1ACE94433C2}" srcId="{644F0F49-76E7-4ECF-A209-D435854580D3}" destId="{F3227323-7BAD-40AC-9D61-91FBD5A79930}" srcOrd="7" destOrd="0" parTransId="{0982BC35-9754-43AE-9A02-C2B4C0DA6B95}" sibTransId="{890183DD-F62B-4909-B76A-EC6498E88E0E}"/>
    <dgm:cxn modelId="{B1A7E2B2-77CC-45D0-A21A-416003E987F9}" type="presOf" srcId="{39B0C951-B389-484A-A8AE-F217F7AB6863}" destId="{366BC37D-BC11-488F-964F-AFE996866C97}" srcOrd="0" destOrd="0" presId="urn:microsoft.com/office/officeart/2005/8/layout/radial6"/>
    <dgm:cxn modelId="{4FDEA867-0A90-41C9-A085-256834A4F5E5}" type="presOf" srcId="{F3227323-7BAD-40AC-9D61-91FBD5A79930}" destId="{71DF75D8-4E84-46C8-A4C2-D87430F53E74}" srcOrd="0" destOrd="0" presId="urn:microsoft.com/office/officeart/2005/8/layout/radial6"/>
    <dgm:cxn modelId="{2EBDA8C8-872E-488D-9817-BFAE033454F2}" srcId="{644F0F49-76E7-4ECF-A209-D435854580D3}" destId="{1721E4DF-0A6E-43E8-A2E6-9737907FB8EA}" srcOrd="3" destOrd="0" parTransId="{FBA4ECC4-23CB-4195-9CF6-FC52BCD76054}" sibTransId="{39B0C951-B389-484A-A8AE-F217F7AB6863}"/>
    <dgm:cxn modelId="{1A3BA82E-1D69-4443-B71C-DB121720BB6D}" srcId="{644F0F49-76E7-4ECF-A209-D435854580D3}" destId="{63764E6A-C855-4360-AC69-785D74EB2369}" srcOrd="5" destOrd="0" parTransId="{33F5FD0B-18BF-4A1A-B556-255DF5AC61FF}" sibTransId="{546C6185-9A03-440B-9B99-C0001AD07081}"/>
    <dgm:cxn modelId="{E0958516-B60A-41D2-B913-8B6573405A81}" type="presOf" srcId="{14F4C38B-E94F-4C0C-BA3B-AE29210B69CA}" destId="{38A3C072-10FB-41BA-9F00-8647D19BC9C4}" srcOrd="0" destOrd="0" presId="urn:microsoft.com/office/officeart/2005/8/layout/radial6"/>
    <dgm:cxn modelId="{AC21E764-A61F-4405-9FBD-DB1ECB2C6AF6}" type="presOf" srcId="{78E3AD8E-08E5-4A86-B4B4-887865C3EBB3}" destId="{24B0ED16-AF38-4BBB-93B8-67AB554050C8}" srcOrd="0" destOrd="0" presId="urn:microsoft.com/office/officeart/2005/8/layout/radial6"/>
    <dgm:cxn modelId="{34FFE794-2101-4C87-9986-17ED756797F4}" type="presOf" srcId="{5BB6A521-4876-443F-A5F7-861DE4BBA78A}" destId="{6B3C37B1-31B6-40F9-AE23-73E5E8B4E506}" srcOrd="0" destOrd="0" presId="urn:microsoft.com/office/officeart/2005/8/layout/radial6"/>
    <dgm:cxn modelId="{EC789552-599C-4EB0-A717-C5626E7239F6}" srcId="{644F0F49-76E7-4ECF-A209-D435854580D3}" destId="{73FA37C6-4D79-4CAC-890E-D7325B83EE9A}" srcOrd="4" destOrd="0" parTransId="{E5D95B3D-EE93-4BDD-BCF7-AAE3E13C8D9A}" sibTransId="{6A4992F3-8044-4713-A6E6-8A427B6BEFDD}"/>
    <dgm:cxn modelId="{7FCA5906-B2F7-4617-A9D2-12C361004843}" type="presOf" srcId="{8D2736F1-D803-4A73-AA0E-68D2ED62B912}" destId="{0B2CAFE8-821A-4451-979E-BD94B495E5F1}" srcOrd="0" destOrd="0" presId="urn:microsoft.com/office/officeart/2005/8/layout/radial6"/>
    <dgm:cxn modelId="{11FB408F-F7F7-4CFA-9DC7-F42E5D13EFE7}" srcId="{644F0F49-76E7-4ECF-A209-D435854580D3}" destId="{14F4C38B-E94F-4C0C-BA3B-AE29210B69CA}" srcOrd="1" destOrd="0" parTransId="{10B62A25-AAAD-45A0-8FFC-9BD42186F052}" sibTransId="{0CD62281-A07D-46F9-A82B-F38CCA192F5D}"/>
    <dgm:cxn modelId="{E93B4767-5562-49AE-825E-7BAE2D1D81DA}" type="presOf" srcId="{147A313E-CF98-4828-A8CB-2C64DF76D031}" destId="{D554B0C9-ECAE-4913-BBC6-549DAA7A2FDE}" srcOrd="0" destOrd="0" presId="urn:microsoft.com/office/officeart/2005/8/layout/radial6"/>
    <dgm:cxn modelId="{F7F1F239-788A-4E2E-B879-E36229CEAEE9}" type="presOf" srcId="{6A4992F3-8044-4713-A6E6-8A427B6BEFDD}" destId="{CFDE842C-4F9A-4AC6-94D4-161EEB80B174}" srcOrd="0" destOrd="0" presId="urn:microsoft.com/office/officeart/2005/8/layout/radial6"/>
    <dgm:cxn modelId="{B3BCC804-11F0-4A03-A359-6AFD9EA5B824}" type="presOf" srcId="{5F8DBCA7-BB51-4334-934E-C6F291D96C09}" destId="{5418BEBA-1CCF-4770-AF7C-F3F5B11DD894}" srcOrd="0" destOrd="0" presId="urn:microsoft.com/office/officeart/2005/8/layout/radial6"/>
    <dgm:cxn modelId="{79B31B72-6092-4801-8228-0927C03D6B99}" srcId="{644F0F49-76E7-4ECF-A209-D435854580D3}" destId="{5F8DBCA7-BB51-4334-934E-C6F291D96C09}" srcOrd="0" destOrd="0" parTransId="{16F185E9-B0EC-4FED-8A45-E1B91A0008F3}" sibTransId="{815E010A-ADC0-4508-B56A-CE70379C0102}"/>
    <dgm:cxn modelId="{9378A133-2C8B-4442-8A60-A6FF9B7AF1F1}" srcId="{644F0F49-76E7-4ECF-A209-D435854580D3}" destId="{8D2736F1-D803-4A73-AA0E-68D2ED62B912}" srcOrd="8" destOrd="0" parTransId="{35A3C77A-C8AF-4509-9A16-BD362A84FEFC}" sibTransId="{5BB6A521-4876-443F-A5F7-861DE4BBA78A}"/>
    <dgm:cxn modelId="{03022B88-47C5-4953-8D9B-D64A89E57077}" type="presOf" srcId="{644F0F49-76E7-4ECF-A209-D435854580D3}" destId="{73432A86-10EF-492E-902C-F7CD7B673CB5}" srcOrd="0" destOrd="0" presId="urn:microsoft.com/office/officeart/2005/8/layout/radial6"/>
    <dgm:cxn modelId="{80C75A08-44A9-40A2-9C5D-F832B8B068ED}" srcId="{644F0F49-76E7-4ECF-A209-D435854580D3}" destId="{147A313E-CF98-4828-A8CB-2C64DF76D031}" srcOrd="6" destOrd="0" parTransId="{68033704-CF6E-44AE-94F3-B32EC45FFA32}" sibTransId="{05D21C4E-545A-4227-AA71-97F8576A88F3}"/>
    <dgm:cxn modelId="{8D44231A-0696-4836-A7B1-0A75424E9D7D}" type="presOf" srcId="{546C6185-9A03-440B-9B99-C0001AD07081}" destId="{246F996A-30A4-4EAB-B37F-6B89A2BE499D}" srcOrd="0" destOrd="0" presId="urn:microsoft.com/office/officeart/2005/8/layout/radial6"/>
    <dgm:cxn modelId="{05696924-96BA-4913-8872-8145503063F8}" type="presOf" srcId="{83DB0715-4823-4804-957A-34FE580FC255}" destId="{34409A75-CE25-4178-84A0-318BCBF16E4F}" srcOrd="0" destOrd="0" presId="urn:microsoft.com/office/officeart/2005/8/layout/radial6"/>
    <dgm:cxn modelId="{8B13B5BD-FA64-4DB0-9C81-E9E0DE454BD4}" srcId="{78E3AD8E-08E5-4A86-B4B4-887865C3EBB3}" destId="{644F0F49-76E7-4ECF-A209-D435854580D3}" srcOrd="0" destOrd="0" parTransId="{45F5686D-1D25-4C2A-A94C-365B3E7F4E5B}" sibTransId="{CD6FA9B7-B59F-4DE0-A1CE-BCFF7E0AD814}"/>
    <dgm:cxn modelId="{3E3E605B-DEB9-42A0-AA04-30899CBBB799}" srcId="{644F0F49-76E7-4ECF-A209-D435854580D3}" destId="{B416D2C4-35E4-4399-9315-8B9EC2794B4B}" srcOrd="2" destOrd="0" parTransId="{EC3BA1FC-3C6A-4041-B921-CA2407C681DB}" sibTransId="{83DB0715-4823-4804-957A-34FE580FC255}"/>
    <dgm:cxn modelId="{C127565E-DA1A-4A50-BE44-D68CF3DE6CF3}" type="presOf" srcId="{73FA37C6-4D79-4CAC-890E-D7325B83EE9A}" destId="{6B084A78-EC74-4960-8D78-1069240B91E8}" srcOrd="0" destOrd="0" presId="urn:microsoft.com/office/officeart/2005/8/layout/radial6"/>
    <dgm:cxn modelId="{21CD0200-6BBF-4646-A183-180B51BB1F13}" type="presOf" srcId="{B416D2C4-35E4-4399-9315-8B9EC2794B4B}" destId="{FC7396EA-B033-471E-A68A-909841F3BF38}" srcOrd="0" destOrd="0" presId="urn:microsoft.com/office/officeart/2005/8/layout/radial6"/>
    <dgm:cxn modelId="{D5558B94-8C18-48DE-92FB-4D39B524A60C}" type="presOf" srcId="{63764E6A-C855-4360-AC69-785D74EB2369}" destId="{F3F3F13F-8D9C-4099-9B15-AF4B6DA7657C}" srcOrd="0" destOrd="0" presId="urn:microsoft.com/office/officeart/2005/8/layout/radial6"/>
    <dgm:cxn modelId="{A4B96EF6-0765-4111-AE0F-96A43E7EBE3D}" type="presOf" srcId="{05D21C4E-545A-4227-AA71-97F8576A88F3}" destId="{FBB4787B-9681-45BD-9E50-623B80DDEC6C}" srcOrd="0" destOrd="0" presId="urn:microsoft.com/office/officeart/2005/8/layout/radial6"/>
    <dgm:cxn modelId="{AD812F2F-500F-4EFE-9653-A832555381B8}" type="presOf" srcId="{1721E4DF-0A6E-43E8-A2E6-9737907FB8EA}" destId="{83885FC2-4A2C-4EC5-9C46-F7E6A5AC13D8}" srcOrd="0" destOrd="0" presId="urn:microsoft.com/office/officeart/2005/8/layout/radial6"/>
    <dgm:cxn modelId="{E4CEA503-CEFF-4E0F-966F-180E97038AEC}" type="presOf" srcId="{815E010A-ADC0-4508-B56A-CE70379C0102}" destId="{FC85F7ED-3D29-4C43-805C-59F5B483A3FE}" srcOrd="0" destOrd="0" presId="urn:microsoft.com/office/officeart/2005/8/layout/radial6"/>
    <dgm:cxn modelId="{2C6F3291-444C-4753-B23C-D9F76F42ECB2}" type="presOf" srcId="{890183DD-F62B-4909-B76A-EC6498E88E0E}" destId="{B7D5F4D5-12EC-4328-8F35-CF7150BF7CA0}" srcOrd="0" destOrd="0" presId="urn:microsoft.com/office/officeart/2005/8/layout/radial6"/>
    <dgm:cxn modelId="{01A105EC-32B9-4B65-BD82-7944DAF0F717}" type="presOf" srcId="{0CD62281-A07D-46F9-A82B-F38CCA192F5D}" destId="{FBD8EAF7-D64B-4DCC-BA4B-7C0FCDB7B302}" srcOrd="0" destOrd="0" presId="urn:microsoft.com/office/officeart/2005/8/layout/radial6"/>
    <dgm:cxn modelId="{D8B3A7A8-6D55-4021-B4A8-125BF15BD0AE}" type="presParOf" srcId="{24B0ED16-AF38-4BBB-93B8-67AB554050C8}" destId="{73432A86-10EF-492E-902C-F7CD7B673CB5}" srcOrd="0" destOrd="0" presId="urn:microsoft.com/office/officeart/2005/8/layout/radial6"/>
    <dgm:cxn modelId="{D470652C-F067-4246-8A3C-FB3E4A47163C}" type="presParOf" srcId="{24B0ED16-AF38-4BBB-93B8-67AB554050C8}" destId="{5418BEBA-1CCF-4770-AF7C-F3F5B11DD894}" srcOrd="1" destOrd="0" presId="urn:microsoft.com/office/officeart/2005/8/layout/radial6"/>
    <dgm:cxn modelId="{19B33AEC-3FDD-4379-BB1E-32CE7A0A0E40}" type="presParOf" srcId="{24B0ED16-AF38-4BBB-93B8-67AB554050C8}" destId="{033FAE32-D1C4-4061-BB95-33EB64BEC060}" srcOrd="2" destOrd="0" presId="urn:microsoft.com/office/officeart/2005/8/layout/radial6"/>
    <dgm:cxn modelId="{B73A37C5-BA06-4FBC-9AE2-EB7210C59332}" type="presParOf" srcId="{24B0ED16-AF38-4BBB-93B8-67AB554050C8}" destId="{FC85F7ED-3D29-4C43-805C-59F5B483A3FE}" srcOrd="3" destOrd="0" presId="urn:microsoft.com/office/officeart/2005/8/layout/radial6"/>
    <dgm:cxn modelId="{273813BE-A5F2-4F13-95FE-9457B275043F}" type="presParOf" srcId="{24B0ED16-AF38-4BBB-93B8-67AB554050C8}" destId="{38A3C072-10FB-41BA-9F00-8647D19BC9C4}" srcOrd="4" destOrd="0" presId="urn:microsoft.com/office/officeart/2005/8/layout/radial6"/>
    <dgm:cxn modelId="{4FBC81D9-4F2A-4D29-9FC4-2A08071AF537}" type="presParOf" srcId="{24B0ED16-AF38-4BBB-93B8-67AB554050C8}" destId="{40F3B20D-9572-4B6F-BED7-0AC6AB64B8D8}" srcOrd="5" destOrd="0" presId="urn:microsoft.com/office/officeart/2005/8/layout/radial6"/>
    <dgm:cxn modelId="{A25EF3FA-8481-4D76-AC54-847554C2D183}" type="presParOf" srcId="{24B0ED16-AF38-4BBB-93B8-67AB554050C8}" destId="{FBD8EAF7-D64B-4DCC-BA4B-7C0FCDB7B302}" srcOrd="6" destOrd="0" presId="urn:microsoft.com/office/officeart/2005/8/layout/radial6"/>
    <dgm:cxn modelId="{0A64D1EE-AA81-4B2A-885C-3C5A09605B56}" type="presParOf" srcId="{24B0ED16-AF38-4BBB-93B8-67AB554050C8}" destId="{FC7396EA-B033-471E-A68A-909841F3BF38}" srcOrd="7" destOrd="0" presId="urn:microsoft.com/office/officeart/2005/8/layout/radial6"/>
    <dgm:cxn modelId="{4BF41639-17D4-46D7-8BE4-FC7CFB37B86A}" type="presParOf" srcId="{24B0ED16-AF38-4BBB-93B8-67AB554050C8}" destId="{C85947B9-F574-4290-9288-3D42CDB9B6C5}" srcOrd="8" destOrd="0" presId="urn:microsoft.com/office/officeart/2005/8/layout/radial6"/>
    <dgm:cxn modelId="{7AD2BE40-9FB2-40F8-B599-D3C208578B24}" type="presParOf" srcId="{24B0ED16-AF38-4BBB-93B8-67AB554050C8}" destId="{34409A75-CE25-4178-84A0-318BCBF16E4F}" srcOrd="9" destOrd="0" presId="urn:microsoft.com/office/officeart/2005/8/layout/radial6"/>
    <dgm:cxn modelId="{5AB9251F-A090-4B9C-A6BA-929503EC793C}" type="presParOf" srcId="{24B0ED16-AF38-4BBB-93B8-67AB554050C8}" destId="{83885FC2-4A2C-4EC5-9C46-F7E6A5AC13D8}" srcOrd="10" destOrd="0" presId="urn:microsoft.com/office/officeart/2005/8/layout/radial6"/>
    <dgm:cxn modelId="{2B2AB169-6B5E-4210-9E70-9C33A8A04DF5}" type="presParOf" srcId="{24B0ED16-AF38-4BBB-93B8-67AB554050C8}" destId="{888E1C66-F8F9-4D20-9740-9201F0915F0F}" srcOrd="11" destOrd="0" presId="urn:microsoft.com/office/officeart/2005/8/layout/radial6"/>
    <dgm:cxn modelId="{EBD94223-4D54-4B2D-BE51-BD7F6E135671}" type="presParOf" srcId="{24B0ED16-AF38-4BBB-93B8-67AB554050C8}" destId="{366BC37D-BC11-488F-964F-AFE996866C97}" srcOrd="12" destOrd="0" presId="urn:microsoft.com/office/officeart/2005/8/layout/radial6"/>
    <dgm:cxn modelId="{CEF1DAD4-DA50-4AED-B45B-DD0C92055F28}" type="presParOf" srcId="{24B0ED16-AF38-4BBB-93B8-67AB554050C8}" destId="{6B084A78-EC74-4960-8D78-1069240B91E8}" srcOrd="13" destOrd="0" presId="urn:microsoft.com/office/officeart/2005/8/layout/radial6"/>
    <dgm:cxn modelId="{0E4B6DB5-49DB-4FF4-B392-5F37431ECD84}" type="presParOf" srcId="{24B0ED16-AF38-4BBB-93B8-67AB554050C8}" destId="{C566072C-092B-4ECA-B5ED-E24F4A1222BE}" srcOrd="14" destOrd="0" presId="urn:microsoft.com/office/officeart/2005/8/layout/radial6"/>
    <dgm:cxn modelId="{9197006F-4BBC-48DD-A352-E2E505B8B6D6}" type="presParOf" srcId="{24B0ED16-AF38-4BBB-93B8-67AB554050C8}" destId="{CFDE842C-4F9A-4AC6-94D4-161EEB80B174}" srcOrd="15" destOrd="0" presId="urn:microsoft.com/office/officeart/2005/8/layout/radial6"/>
    <dgm:cxn modelId="{5FDAD3BC-4523-4141-A68C-B09AD67525BC}" type="presParOf" srcId="{24B0ED16-AF38-4BBB-93B8-67AB554050C8}" destId="{F3F3F13F-8D9C-4099-9B15-AF4B6DA7657C}" srcOrd="16" destOrd="0" presId="urn:microsoft.com/office/officeart/2005/8/layout/radial6"/>
    <dgm:cxn modelId="{F73E613A-D384-4940-A7FF-277DF13A4000}" type="presParOf" srcId="{24B0ED16-AF38-4BBB-93B8-67AB554050C8}" destId="{53AB163E-7A8C-4CD5-8BEE-7D71020146D8}" srcOrd="17" destOrd="0" presId="urn:microsoft.com/office/officeart/2005/8/layout/radial6"/>
    <dgm:cxn modelId="{A91C6A11-4467-47D0-ACCB-4D07DFD38AA8}" type="presParOf" srcId="{24B0ED16-AF38-4BBB-93B8-67AB554050C8}" destId="{246F996A-30A4-4EAB-B37F-6B89A2BE499D}" srcOrd="18" destOrd="0" presId="urn:microsoft.com/office/officeart/2005/8/layout/radial6"/>
    <dgm:cxn modelId="{27A609BB-C84D-4E0E-8072-89FDF4563DE2}" type="presParOf" srcId="{24B0ED16-AF38-4BBB-93B8-67AB554050C8}" destId="{D554B0C9-ECAE-4913-BBC6-549DAA7A2FDE}" srcOrd="19" destOrd="0" presId="urn:microsoft.com/office/officeart/2005/8/layout/radial6"/>
    <dgm:cxn modelId="{E542D1AB-D054-4F1C-814F-971E61DFCE65}" type="presParOf" srcId="{24B0ED16-AF38-4BBB-93B8-67AB554050C8}" destId="{AC4250CA-4C92-4E5F-85F6-DC440CA938C6}" srcOrd="20" destOrd="0" presId="urn:microsoft.com/office/officeart/2005/8/layout/radial6"/>
    <dgm:cxn modelId="{70C73219-C64D-47F1-8162-F7F1F8762690}" type="presParOf" srcId="{24B0ED16-AF38-4BBB-93B8-67AB554050C8}" destId="{FBB4787B-9681-45BD-9E50-623B80DDEC6C}" srcOrd="21" destOrd="0" presId="urn:microsoft.com/office/officeart/2005/8/layout/radial6"/>
    <dgm:cxn modelId="{FAC12DDF-E0A4-464A-BD3F-7E125CE90C07}" type="presParOf" srcId="{24B0ED16-AF38-4BBB-93B8-67AB554050C8}" destId="{71DF75D8-4E84-46C8-A4C2-D87430F53E74}" srcOrd="22" destOrd="0" presId="urn:microsoft.com/office/officeart/2005/8/layout/radial6"/>
    <dgm:cxn modelId="{0198E73B-3028-41DA-8438-FE4B3B05724E}" type="presParOf" srcId="{24B0ED16-AF38-4BBB-93B8-67AB554050C8}" destId="{2372BFBB-BFCF-452A-9E5C-B7D8B3D4200E}" srcOrd="23" destOrd="0" presId="urn:microsoft.com/office/officeart/2005/8/layout/radial6"/>
    <dgm:cxn modelId="{6AE34008-4EFB-4E26-B8BB-AE8BD7342ACA}" type="presParOf" srcId="{24B0ED16-AF38-4BBB-93B8-67AB554050C8}" destId="{B7D5F4D5-12EC-4328-8F35-CF7150BF7CA0}" srcOrd="24" destOrd="0" presId="urn:microsoft.com/office/officeart/2005/8/layout/radial6"/>
    <dgm:cxn modelId="{3C606AFE-34DC-49BA-8837-75E459A593C9}" type="presParOf" srcId="{24B0ED16-AF38-4BBB-93B8-67AB554050C8}" destId="{0B2CAFE8-821A-4451-979E-BD94B495E5F1}" srcOrd="25" destOrd="0" presId="urn:microsoft.com/office/officeart/2005/8/layout/radial6"/>
    <dgm:cxn modelId="{372CF3CD-86CF-4721-BC2D-36D7E3C0482C}" type="presParOf" srcId="{24B0ED16-AF38-4BBB-93B8-67AB554050C8}" destId="{A46BBEBD-6560-4FCA-B0AF-79D2CE7F1226}" srcOrd="26" destOrd="0" presId="urn:microsoft.com/office/officeart/2005/8/layout/radial6"/>
    <dgm:cxn modelId="{A0759A78-B3DA-48BC-93F3-DC0DF6B04BCE}" type="presParOf" srcId="{24B0ED16-AF38-4BBB-93B8-67AB554050C8}" destId="{6B3C37B1-31B6-40F9-AE23-73E5E8B4E506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A4A2D-7AD5-403F-9E15-0013963CEB6D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CCE2-E919-406E-9CA7-2F06E468C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3797-BBEB-4DFE-AFFC-C106D8414B08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29D6-5562-4541-9627-08E1BB3BC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/>
              <a:t>Why are we doing this? What are our challenges? What’s the problem we are trying to solve?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are we going to do? How are we going to solve it?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does our journey look like?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will success look like?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29D6-5562-4541-9627-08E1BB3BCC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Digital Strategy embedded in the</a:t>
            </a:r>
            <a:r>
              <a:rPr lang="en-GB" baseline="0" dirty="0" smtClean="0"/>
              <a:t> business strategy – data management/strategy is not a single aim or goal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Cloud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Technology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Data Platform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29D6-5562-4541-9627-08E1BB3BCC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9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Analytics and insights to drive better products</a:t>
            </a:r>
            <a:r>
              <a:rPr lang="en-GB" baseline="0" dirty="0" smtClean="0"/>
              <a:t> and services</a:t>
            </a:r>
          </a:p>
          <a:p>
            <a:r>
              <a:rPr lang="en-GB" baseline="0" dirty="0" smtClean="0"/>
              <a:t>Driven by our internal ways of working: digitisation of the workforce ways of working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29D6-5562-4541-9627-08E1BB3BCC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4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29D6-5562-4541-9627-08E1BB3BCC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8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29D6-5562-4541-9627-08E1BB3BCC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0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29D6-5562-4541-9627-08E1BB3BCC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9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 of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0ECF5A3-8699-415B-AF67-3CF61B065860}"/>
              </a:ext>
            </a:extLst>
          </p:cNvPr>
          <p:cNvGrpSpPr/>
          <p:nvPr userDrawn="1"/>
        </p:nvGrpSpPr>
        <p:grpSpPr>
          <a:xfrm>
            <a:off x="1" y="0"/>
            <a:ext cx="9143999" cy="2838422"/>
            <a:chOff x="0" y="0"/>
            <a:chExt cx="12191999" cy="2838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395CE7A-9F57-43A3-98C6-A2603FA1603B}"/>
                </a:ext>
              </a:extLst>
            </p:cNvPr>
            <p:cNvSpPr/>
            <p:nvPr userDrawn="1"/>
          </p:nvSpPr>
          <p:spPr>
            <a:xfrm>
              <a:off x="0" y="0"/>
              <a:ext cx="12191999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3CDD7CC-6A6B-4AD1-A0E8-F63FE3F68363}"/>
                </a:ext>
              </a:extLst>
            </p:cNvPr>
            <p:cNvSpPr/>
            <p:nvPr userDrawn="1"/>
          </p:nvSpPr>
          <p:spPr>
            <a:xfrm>
              <a:off x="0" y="1266797"/>
              <a:ext cx="6096000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D065A-E20D-45EA-9529-4C04023E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2B3B2"/>
                </a:solidFill>
              </a:defRPr>
            </a:lvl1pPr>
          </a:lstStyle>
          <a:p>
            <a:fld id="{6F7F46A2-9CF5-4BD3-B112-45AA67D2B178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7634A8-7D41-4679-9D34-697D3909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2B3B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4A4B90-B886-4F85-BCDA-B1B17617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3B2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333AE677-6176-3447-9AB2-999E8515D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3561"/>
            <a:ext cx="2312987" cy="7982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CF3FCE4-E1C5-8A4A-9F39-3BC50A50CDDC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22" name="Arrow: Pentagon 20">
              <a:extLst>
                <a:ext uri="{FF2B5EF4-FFF2-40B4-BE49-F238E27FC236}">
                  <a16:creationId xmlns:a16="http://schemas.microsoft.com/office/drawing/2014/main" xmlns="" id="{D2F6B1C5-4B70-8646-8991-8462ECA093C5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xmlns="" id="{44032184-35EF-4A44-9D31-184F55F099AB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 Placeholder 14">
            <a:extLst>
              <a:ext uri="{FF2B5EF4-FFF2-40B4-BE49-F238E27FC236}">
                <a16:creationId xmlns:a16="http://schemas.microsoft.com/office/drawing/2014/main" xmlns="" id="{19F0E269-AD5A-D74F-9565-6F7C87F96F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1789313"/>
            <a:ext cx="4419601" cy="627062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xmlns="" id="{754CBECA-7DCA-1248-B373-EE110CB82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416375"/>
            <a:ext cx="4419601" cy="324803"/>
          </a:xfrm>
        </p:spPr>
        <p:txBody>
          <a:bodyPr anchor="b"/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 and Job Title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DA9934-2F4C-A34B-9F80-1BA0DAB8BF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41" y="-125836"/>
            <a:ext cx="6325159" cy="63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6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A4F-06FE-4A84-80FD-A2D35B66AFCB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5C6C555F-1A6E-481B-A622-2C3038AFE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78" y="1322774"/>
            <a:ext cx="8829079" cy="4935845"/>
          </a:xfrm>
        </p:spPr>
        <p:txBody>
          <a:bodyPr numCol="2" spcCol="360000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) Inde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F168-FBA1-4746-BEAF-29D789AA9272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960727" y="1322774"/>
            <a:ext cx="6985629" cy="4935845"/>
          </a:xfrm>
        </p:spPr>
        <p:txBody>
          <a:bodyPr numCol="1"/>
          <a:lstStyle/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 With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5EE-64BB-4191-B685-B4D798369450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xmlns="" id="{A1F9F9FA-425E-4416-B9CC-5A602A11E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78" y="1171575"/>
            <a:ext cx="4230389" cy="490876"/>
          </a:xfrm>
        </p:spPr>
        <p:txBody>
          <a:bodyPr anchor="b"/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xmlns="" id="{94AFE4B6-D17A-41DE-9B9F-2A97CD4DEA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78" y="1661196"/>
            <a:ext cx="4226123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xmlns="" id="{F1B7C099-C936-40F6-A4FA-42C0DF71B1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278" y="2883870"/>
            <a:ext cx="4230389" cy="490876"/>
          </a:xfrm>
        </p:spPr>
        <p:txBody>
          <a:bodyPr anchor="b"/>
          <a:lstStyle>
            <a:lvl1pPr>
              <a:defRPr lang="en-GB" sz="2000" b="1" kern="1200" spc="-53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1D347C19-E964-447C-9A12-3C80B673FC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278" y="3373491"/>
            <a:ext cx="4226123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xmlns="" id="{EBD8B1A2-7971-4F92-9F5D-809A0E243D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278" y="4596166"/>
            <a:ext cx="4230389" cy="490876"/>
          </a:xfrm>
        </p:spPr>
        <p:txBody>
          <a:bodyPr anchor="b"/>
          <a:lstStyle>
            <a:lvl1pPr>
              <a:defRPr lang="en-GB" sz="2000" b="1" kern="1200" spc="-53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0487A74C-618D-4D65-B6A7-07CE04C41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7278" y="5085787"/>
            <a:ext cx="4226123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xmlns="" id="{B59E791A-AF24-4274-ABEF-55ED657DDF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0571" y="1171575"/>
            <a:ext cx="4230389" cy="490876"/>
          </a:xfrm>
        </p:spPr>
        <p:txBody>
          <a:bodyPr anchor="b"/>
          <a:lstStyle>
            <a:lvl1pPr>
              <a:defRPr lang="en-GB" sz="2000" b="1" kern="1200" spc="-53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4F23E7EB-FD67-4419-933D-7B977D1EB4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60571" y="1661196"/>
            <a:ext cx="4226123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8F6C3E6B-EF1F-46C5-91A1-DF27160123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0571" y="2883870"/>
            <a:ext cx="4230389" cy="490876"/>
          </a:xfrm>
        </p:spPr>
        <p:txBody>
          <a:bodyPr anchor="b"/>
          <a:lstStyle>
            <a:lvl1pPr>
              <a:defRPr lang="en-GB" sz="2000" b="1" kern="1200" spc="-53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658C8D1E-F425-4B33-9039-3E322A8189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0571" y="3373491"/>
            <a:ext cx="4226123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xmlns="" id="{B4EA4FDC-983F-457D-AF43-FC9BB81EA8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0571" y="4596166"/>
            <a:ext cx="4230389" cy="490876"/>
          </a:xfrm>
        </p:spPr>
        <p:txBody>
          <a:bodyPr anchor="b"/>
          <a:lstStyle>
            <a:lvl1pPr>
              <a:defRPr lang="en-GB" sz="2000" b="1" kern="1200" spc="-53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="" id="{2308ADD1-B31F-41EB-A609-DC6BE79421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60571" y="5085787"/>
            <a:ext cx="4226123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30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Image and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2BDA-4205-4BD4-9B91-D72D1FE6259E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31">
            <a:extLst>
              <a:ext uri="{FF2B5EF4-FFF2-40B4-BE49-F238E27FC236}">
                <a16:creationId xmlns:a16="http://schemas.microsoft.com/office/drawing/2014/main" xmlns="" id="{2C7FB26E-B206-4171-B5CD-78FBD2C119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1390650"/>
            <a:ext cx="5254229" cy="5467351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image &gt; Right click &gt; Send to back</a:t>
            </a:r>
            <a:endParaRPr lang="en-GB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xmlns="" id="{4CCF03AC-0E20-45AB-82E3-04908E2E7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4423" y="1171575"/>
            <a:ext cx="3541934" cy="490876"/>
          </a:xfrm>
        </p:spPr>
        <p:txBody>
          <a:bodyPr anchor="b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ED39D162-75FC-4DEA-9093-CA024C7F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4423" y="1661196"/>
            <a:ext cx="3538362" cy="4568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C8867A7-44D6-41A0-9C85-B595709976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644" y="6594922"/>
            <a:ext cx="8748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A44BFC4-587F-4DCD-90F8-841526DD6D5D}"/>
              </a:ext>
            </a:extLst>
          </p:cNvPr>
          <p:cNvCxnSpPr>
            <a:cxnSpLocks/>
          </p:cNvCxnSpPr>
          <p:nvPr userDrawn="1"/>
        </p:nvCxnSpPr>
        <p:spPr>
          <a:xfrm>
            <a:off x="197645" y="1076325"/>
            <a:ext cx="874871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80BA8F8-1B1D-49C7-971D-1E3682052988}"/>
              </a:ext>
            </a:extLst>
          </p:cNvPr>
          <p:cNvCxnSpPr>
            <a:cxnSpLocks/>
          </p:cNvCxnSpPr>
          <p:nvPr userDrawn="1"/>
        </p:nvCxnSpPr>
        <p:spPr>
          <a:xfrm>
            <a:off x="8602604" y="6373019"/>
            <a:ext cx="0" cy="22391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383FF70-2AA9-6D44-BF18-F0CDB420C53E}"/>
              </a:ext>
            </a:extLst>
          </p:cNvPr>
          <p:cNvCxnSpPr>
            <a:cxnSpLocks/>
          </p:cNvCxnSpPr>
          <p:nvPr userDrawn="1"/>
        </p:nvCxnSpPr>
        <p:spPr>
          <a:xfrm>
            <a:off x="1833297" y="260354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B712824D-A7B7-EC4B-8CA8-0DD39726E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A72BC31-46DA-664F-A6E7-651ADF36012B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27" name="Arrow: Pentagon 20">
              <a:extLst>
                <a:ext uri="{FF2B5EF4-FFF2-40B4-BE49-F238E27FC236}">
                  <a16:creationId xmlns:a16="http://schemas.microsoft.com/office/drawing/2014/main" xmlns="" id="{45C41222-D5BA-7A4F-86A4-8248EF103238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34" name="Freeform: Shape 24">
              <a:extLst>
                <a:ext uri="{FF2B5EF4-FFF2-40B4-BE49-F238E27FC236}">
                  <a16:creationId xmlns:a16="http://schemas.microsoft.com/office/drawing/2014/main" xmlns="" id="{B4350F14-0D53-D041-8AEC-D7653DA0E2CA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DF05064-D850-484B-AA42-EBA494F7F2C6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EBD0703-EE86-834B-B2C0-A5DF5568C71F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591B20E-7C8C-2C41-A337-D03DCE935730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B67251E-6D5F-A44A-B51D-549AFC9576C9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3DCB79F-2989-A14C-BB21-7F4286982C12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45FF4F2-256A-FA44-8712-3AF4E4362753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2277F3A-DE37-B645-91D9-2B126EDDB506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FE61308F-B89F-2740-AE9B-CD763576504A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4F1D5DE-DF4C-2E44-994F-0E948A426756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60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Headings, Text and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xmlns="" id="{9BA90F21-A840-443A-A16B-FF27FA4A4BD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89772" y="1385651"/>
            <a:ext cx="5254229" cy="5472351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image &gt; Right click &gt; Send to back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6A60F2-F7B3-4216-95DF-9668BDF2E5ED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xmlns="" id="{DAADAD64-2E67-41B4-B550-4BD14325E1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77" y="1171575"/>
            <a:ext cx="3541934" cy="490876"/>
          </a:xfrm>
        </p:spPr>
        <p:txBody>
          <a:bodyPr anchor="b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68BAFDA9-2C27-4489-9D54-CD6431288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78" y="1661196"/>
            <a:ext cx="3538362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5FAE1AD8-40D0-423B-BBF0-249E52256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277" y="2883870"/>
            <a:ext cx="3541934" cy="490876"/>
          </a:xfrm>
        </p:spPr>
        <p:txBody>
          <a:bodyPr anchor="b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9407F8ED-9479-4080-B446-16D4673771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278" y="3373491"/>
            <a:ext cx="3538362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4494F3D2-74A4-4FFA-A73E-6CBDED7485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277" y="4596166"/>
            <a:ext cx="3541934" cy="490876"/>
          </a:xfrm>
        </p:spPr>
        <p:txBody>
          <a:bodyPr anchor="b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3D6510D6-8213-41FB-AACA-06094A752E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7278" y="5085787"/>
            <a:ext cx="3538362" cy="11728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FAC933EB-9BC3-4899-B457-33E239355A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644" y="6594922"/>
            <a:ext cx="8748000" cy="3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60E70265-807F-4366-9B5A-03430DD0D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8989" y="6373019"/>
            <a:ext cx="16200" cy="2232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F77EEE75-72EE-4269-8A04-A08F5F07AA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644" y="6594922"/>
            <a:ext cx="8748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7A786FF-C4DE-4511-827D-66383EBE40EE}"/>
              </a:ext>
            </a:extLst>
          </p:cNvPr>
          <p:cNvCxnSpPr>
            <a:cxnSpLocks/>
          </p:cNvCxnSpPr>
          <p:nvPr userDrawn="1"/>
        </p:nvCxnSpPr>
        <p:spPr>
          <a:xfrm>
            <a:off x="197645" y="1076325"/>
            <a:ext cx="874871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AC06A25-9358-294F-BBA1-AC090775B49C}"/>
              </a:ext>
            </a:extLst>
          </p:cNvPr>
          <p:cNvCxnSpPr>
            <a:cxnSpLocks/>
          </p:cNvCxnSpPr>
          <p:nvPr userDrawn="1"/>
        </p:nvCxnSpPr>
        <p:spPr>
          <a:xfrm>
            <a:off x="1833297" y="260354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xmlns="" id="{4F98E8B8-71ED-A842-849A-1244E65DA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28C1589-6560-2A4C-95D9-6D950D78ECE0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32" name="Arrow: Pentagon 20">
              <a:extLst>
                <a:ext uri="{FF2B5EF4-FFF2-40B4-BE49-F238E27FC236}">
                  <a16:creationId xmlns:a16="http://schemas.microsoft.com/office/drawing/2014/main" xmlns="" id="{7AA02EA9-3301-C849-8FFA-213F744FA5CF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xmlns="" id="{5DB25986-F8CC-DA4B-A2A1-3660323E04B2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B617F2A-2B01-644E-9BAE-202834AE7CBC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D70C80E-9F2E-9A48-9930-6926EDA76AD5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F849365-2A6E-7042-B805-8020702F440F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94BB7EFE-3180-0848-A2E4-F2D1A9C1E20C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64F6B53-2171-C145-A7CC-0DDE968914D2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C6885F0-DAD9-5842-9A7F-E5E56FA65417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39DC372-8D9B-564C-95A6-A41D3EC698DC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4FB12F9-75D2-ED4D-BA19-E063D966AB3E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6823C9A-4618-9A42-9ACA-82A3F5004583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79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Bullet Points and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xmlns="" id="{B4550E83-EA0B-4405-83E2-2C3D28A10D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83" y="1390650"/>
            <a:ext cx="4456918" cy="4184630"/>
          </a:xfrm>
        </p:spPr>
        <p:txBody>
          <a:bodyPr/>
          <a:lstStyle>
            <a:lvl1pPr marL="214308" indent="-214308"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xmlns="" id="{3E95054C-AB39-4477-8E59-A2F54CA7236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1349" y="1390650"/>
            <a:ext cx="4082653" cy="5467350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1349DAC-D536-43F8-87BD-CF9A31E65A6D}"/>
              </a:ext>
            </a:extLst>
          </p:cNvPr>
          <p:cNvCxnSpPr>
            <a:cxnSpLocks/>
          </p:cNvCxnSpPr>
          <p:nvPr userDrawn="1"/>
        </p:nvCxnSpPr>
        <p:spPr>
          <a:xfrm>
            <a:off x="197645" y="1076325"/>
            <a:ext cx="874871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D30ED32-75E7-2B4C-A37B-424B1F4AD157}"/>
              </a:ext>
            </a:extLst>
          </p:cNvPr>
          <p:cNvCxnSpPr>
            <a:cxnSpLocks/>
          </p:cNvCxnSpPr>
          <p:nvPr userDrawn="1"/>
        </p:nvCxnSpPr>
        <p:spPr>
          <a:xfrm>
            <a:off x="1833297" y="260354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9981A173-A834-EC44-8512-B34E794F6C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C09B6EB-DEE6-3640-844C-672EDD85F2C2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32" name="Arrow: Pentagon 20">
              <a:extLst>
                <a:ext uri="{FF2B5EF4-FFF2-40B4-BE49-F238E27FC236}">
                  <a16:creationId xmlns:a16="http://schemas.microsoft.com/office/drawing/2014/main" xmlns="" id="{131B39D9-7A37-574F-ACDA-8FB155510861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xmlns="" id="{73BD4329-BEB7-EA4D-BD4B-4AEEB93310DA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7E928BB-5FC9-5F4E-BDCC-F2E5CF61FF44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BCE1B9D-2FB2-484B-8236-9FA0520C85F4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D750AC-CC35-164A-BF5F-D23013D7DF67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866A8FB6-951A-8F43-AD75-E2D11804F6A3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37262CD-FA75-E749-8B4F-3F56CCBBE8AE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2D99E0E-92F1-3E48-AF1F-4B5E0B602FA6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A8EB691-9572-924D-9206-433CA6426847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1FEB55E-39E4-0D47-B7C0-A200E08E797B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4526D34-F988-1D41-BBD1-A0407FC1ED91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75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(Text and Sma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2923-5807-4EA4-B8BE-7C515E47F4C7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FFE858AD-5F90-4F71-863C-EEFC19B8A3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356" y="1423987"/>
            <a:ext cx="8748000" cy="4595813"/>
          </a:xfrm>
          <a:solidFill>
            <a:schemeClr val="bg1"/>
          </a:solidFill>
        </p:spPr>
        <p:txBody>
          <a:bodyPr lIns="162000" anchor="t"/>
          <a:lstStyle>
            <a:lvl1pPr>
              <a:defRPr sz="2400" b="1"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2006BF4-4ED3-4E06-ADE6-79CDB8FE1A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357" y="1387988"/>
            <a:ext cx="8748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7E5D2FB2-8F6D-4FEB-8C87-59751AD1D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185" y="2548433"/>
            <a:ext cx="5525222" cy="3267753"/>
          </a:xfrm>
        </p:spPr>
        <p:txBody>
          <a:bodyPr numCol="2" spcCol="360000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9DD5956C-265A-4E33-9545-8CA7E4AA65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185" y="1572700"/>
            <a:ext cx="5525222" cy="765766"/>
          </a:xfrm>
        </p:spPr>
        <p:txBody>
          <a:bodyPr anchor="b"/>
          <a:lstStyle>
            <a:lvl1pPr>
              <a:defRPr lang="en-GB" sz="2000" b="1" kern="1200" spc="-53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xmlns="" id="{E9BCE06F-EBDD-4A18-8E4D-3BA1916301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49715" y="1735087"/>
            <a:ext cx="2563318" cy="3192271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81CB43E0-489F-41BE-8DCB-36AE9EC6C1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9715" y="4927355"/>
            <a:ext cx="2563318" cy="331698"/>
          </a:xfrm>
        </p:spPr>
        <p:txBody>
          <a:bodyPr anchor="b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3AD50A40-3CEC-43DA-A47C-43B1156991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9715" y="5213351"/>
            <a:ext cx="2563318" cy="57085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D3C137A3-9810-4599-AB22-2ABE53A083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0698" y="1898667"/>
            <a:ext cx="2700" cy="363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0B48C64-B8A1-E64F-966A-C3C303660A0F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5BEACE4-E849-EF4E-A669-A3E934836267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74C15E0-B898-4249-BF40-4C2246E6EF5A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6CADB5E-8946-1342-99E4-3067C94AE34B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352AF04-D07E-C946-8DD2-B87D2F08A9BF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315EAFC-8D5E-7340-AFFB-0FA3D02FAF99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6B7A945-2461-634B-994E-AA87CEE2C3DC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61C1028-A477-204B-99F4-26C8BF6A87F9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F39C8E5-BBCE-A24E-8AAB-A42FEEF2B048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84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(Text and 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FFE858AD-5F90-4F71-863C-EEFC19B8A3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356" y="1423987"/>
            <a:ext cx="8748000" cy="4595813"/>
          </a:xfrm>
          <a:solidFill>
            <a:schemeClr val="bg1"/>
          </a:solidFill>
        </p:spPr>
        <p:txBody>
          <a:bodyPr lIns="162000" anchor="t"/>
          <a:lstStyle>
            <a:lvl1pPr>
              <a:defRPr sz="2400" b="1"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34E2-4F12-4781-B567-3EB00BA09371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2006BF4-4ED3-4E06-ADE6-79CDB8FE1A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357" y="1387988"/>
            <a:ext cx="8748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7E5D2FB2-8F6D-4FEB-8C87-59751AD1D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186" y="2548433"/>
            <a:ext cx="2713055" cy="3267753"/>
          </a:xfrm>
        </p:spPr>
        <p:txBody>
          <a:bodyPr numCol="1" spcCol="360000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xmlns="" id="{E9BCE06F-EBDD-4A18-8E4D-3BA1916301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50380" y="1735087"/>
            <a:ext cx="5362655" cy="3192271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81CB43E0-489F-41BE-8DCB-36AE9EC6C1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0381" y="4927355"/>
            <a:ext cx="5362653" cy="331698"/>
          </a:xfrm>
        </p:spPr>
        <p:txBody>
          <a:bodyPr anchor="b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3AD50A40-3CEC-43DA-A47C-43B1156991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0381" y="5213348"/>
            <a:ext cx="5362653" cy="564946"/>
          </a:xfrm>
        </p:spPr>
        <p:txBody>
          <a:bodyPr numCol="2" spcCol="36000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D3C137A3-9810-4599-AB22-2ABE53A083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0014" y="1898667"/>
            <a:ext cx="2700" cy="363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63C24F06-49A9-44FD-84FD-BBB6EFF42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186" y="1572700"/>
            <a:ext cx="2713055" cy="765766"/>
          </a:xfrm>
        </p:spPr>
        <p:txBody>
          <a:bodyPr anchor="b"/>
          <a:lstStyle>
            <a:lvl1pPr>
              <a:defRPr lang="en-GB" sz="2000" b="1" kern="1200" spc="-53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subtitle here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CBE551-42AF-9441-A94C-7BE9554C5DDC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1E7CFA8-C8C3-0148-9403-7CBF0DE35B9B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489671D-45D5-F740-A608-EB5F74379562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7AC64BE-3626-D04B-AC6D-6547D792353D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4B62B98-CAB2-1649-AD4F-6151C521E258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9A57C20-D743-5B4D-A336-A1494B4F5616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D997314-34D3-7441-A00B-033A434CD6D9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CA090D5-67F0-BB46-B56D-A1DCFE59BB97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73B776F-1604-7646-B2F4-76AA5C0ADB5F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81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(Text and Two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9BEC-6F3C-458F-A0E0-62B568651B22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FFE858AD-5F90-4F71-863C-EEFC19B8A3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356" y="1423987"/>
            <a:ext cx="8748000" cy="4595813"/>
          </a:xfrm>
          <a:solidFill>
            <a:schemeClr val="bg1"/>
          </a:solidFill>
        </p:spPr>
        <p:txBody>
          <a:bodyPr lIns="162000" anchor="t"/>
          <a:lstStyle>
            <a:lvl1pPr>
              <a:defRPr sz="2400" b="1"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2006BF4-4ED3-4E06-ADE6-79CDB8FE1A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357" y="1387988"/>
            <a:ext cx="8748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xmlns="" id="{E9BCE06F-EBDD-4A18-8E4D-3BA1916301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49715" y="1735087"/>
            <a:ext cx="2563318" cy="3192271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81CB43E0-489F-41BE-8DCB-36AE9EC6C1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9715" y="4927355"/>
            <a:ext cx="2563318" cy="331698"/>
          </a:xfrm>
        </p:spPr>
        <p:txBody>
          <a:bodyPr anchor="b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3AD50A40-3CEC-43DA-A47C-43B1156991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9715" y="5213351"/>
            <a:ext cx="2563318" cy="57085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5C238082-6711-4F86-A9EF-67D568169A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186" y="2548433"/>
            <a:ext cx="2713055" cy="3267753"/>
          </a:xfrm>
        </p:spPr>
        <p:txBody>
          <a:bodyPr numCol="1" spcCol="360000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BD98B4BA-D6E3-44E3-A78C-BC4F5C8A1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0014" y="1898667"/>
            <a:ext cx="2700" cy="363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xmlns="" id="{7C3E5A55-3413-443B-9FC8-7EA19ADE0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186" y="1572700"/>
            <a:ext cx="2713055" cy="765766"/>
          </a:xfrm>
        </p:spPr>
        <p:txBody>
          <a:bodyPr anchor="b"/>
          <a:lstStyle>
            <a:lvl1pPr>
              <a:defRPr lang="en-GB" sz="2000" b="1" kern="1200" spc="-53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26" name="Picture Placeholder 31">
            <a:extLst>
              <a:ext uri="{FF2B5EF4-FFF2-40B4-BE49-F238E27FC236}">
                <a16:creationId xmlns:a16="http://schemas.microsoft.com/office/drawing/2014/main" xmlns="" id="{D3F44168-F5CB-42BB-B02B-D6BBDB1E86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50379" y="1735087"/>
            <a:ext cx="2563318" cy="3192271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xmlns="" id="{BE76AAE9-3536-4386-991C-A40054CFAC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50381" y="4927355"/>
            <a:ext cx="2563317" cy="331698"/>
          </a:xfrm>
        </p:spPr>
        <p:txBody>
          <a:bodyPr anchor="b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xmlns="" id="{DF61F488-41FF-4650-A8F7-DE0952D004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50381" y="5213348"/>
            <a:ext cx="2563317" cy="564946"/>
          </a:xfrm>
        </p:spPr>
        <p:txBody>
          <a:bodyPr numCol="1" spcCol="360000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13C830A-B2E9-BC48-8026-EA980EC75969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ABA793D-1759-D64B-BEBA-67EBDE1CE215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D92DBCF-8E25-F642-B717-9123336A22FD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C35BB54-60BE-9744-9745-28CA87101FA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DB21055-8E7A-184C-B1CD-E00B0DB7E71D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FCCED18-964B-BD43-988B-3F6E288FDBE1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3C8308A-7EEC-3F48-BF78-096ED5840B8E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0CBEC5A-5C49-4341-A288-B1BE5B0008AC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3564309-1E2D-B644-B2AB-90EEB5872977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204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1DE1D4B-A4CC-49B4-81E8-F428CF86C6BA}"/>
              </a:ext>
            </a:extLst>
          </p:cNvPr>
          <p:cNvCxnSpPr>
            <a:cxnSpLocks/>
          </p:cNvCxnSpPr>
          <p:nvPr userDrawn="1"/>
        </p:nvCxnSpPr>
        <p:spPr>
          <a:xfrm>
            <a:off x="197645" y="1076325"/>
            <a:ext cx="87487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1">
            <a:extLst>
              <a:ext uri="{FF2B5EF4-FFF2-40B4-BE49-F238E27FC236}">
                <a16:creationId xmlns:a16="http://schemas.microsoft.com/office/drawing/2014/main" xmlns="" id="{20C4538F-608C-4344-BA30-B9753711F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83" y="3743325"/>
            <a:ext cx="3439439" cy="1056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Picture Placeholder 31">
            <a:extLst>
              <a:ext uri="{FF2B5EF4-FFF2-40B4-BE49-F238E27FC236}">
                <a16:creationId xmlns:a16="http://schemas.microsoft.com/office/drawing/2014/main" xmlns="" id="{434B32B9-15CE-4763-BAC7-D318AED5BA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11671" y="1390651"/>
            <a:ext cx="5334686" cy="5200650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 &gt; Right click &gt; Send to back</a:t>
            </a:r>
            <a:endParaRPr lang="en-GB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xmlns="" id="{DC4B2D95-779B-4CB1-9A8A-10499590A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82" y="5055368"/>
            <a:ext cx="2170917" cy="28311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name here 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xmlns="" id="{F6464F3C-C539-4CFD-82A2-1B6B0CFDE7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83" y="2128565"/>
            <a:ext cx="4935550" cy="369332"/>
          </a:xfrm>
          <a:solidFill>
            <a:schemeClr val="bg2"/>
          </a:solidFill>
        </p:spPr>
        <p:txBody>
          <a:bodyPr wrap="square">
            <a:spAutoFit/>
          </a:bodyPr>
          <a:lstStyle>
            <a:lvl1pPr>
              <a:defRPr lang="en-US" sz="2000" b="1" kern="1200" spc="-53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60900-BB6E-49BE-87DF-A68867E6E511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D312464-94A6-445E-8B67-03AAA57E9D6A}"/>
              </a:ext>
            </a:extLst>
          </p:cNvPr>
          <p:cNvCxnSpPr>
            <a:cxnSpLocks/>
          </p:cNvCxnSpPr>
          <p:nvPr userDrawn="1"/>
        </p:nvCxnSpPr>
        <p:spPr>
          <a:xfrm>
            <a:off x="197645" y="6597650"/>
            <a:ext cx="87487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E0ABA976-0836-4534-BE92-81226BCD7F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8989" y="6369844"/>
            <a:ext cx="162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xmlns="" id="{7512A4B6-8738-B24E-80FC-713050A990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7644" y="1385503"/>
            <a:ext cx="803275" cy="56045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448FF63-C252-6B4F-99B6-EC3C1E6B43CA}"/>
              </a:ext>
            </a:extLst>
          </p:cNvPr>
          <p:cNvCxnSpPr>
            <a:cxnSpLocks/>
          </p:cNvCxnSpPr>
          <p:nvPr userDrawn="1"/>
        </p:nvCxnSpPr>
        <p:spPr>
          <a:xfrm>
            <a:off x="1833297" y="260354"/>
            <a:ext cx="0" cy="8135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>
            <a:extLst>
              <a:ext uri="{FF2B5EF4-FFF2-40B4-BE49-F238E27FC236}">
                <a16:creationId xmlns:a16="http://schemas.microsoft.com/office/drawing/2014/main" xmlns="" id="{91DFED90-6E9B-1E41-865A-9941FFBE9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0590282-4431-804D-A3C2-47A93CED8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0728" y="231322"/>
            <a:ext cx="6982058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56FF951-35A7-D740-B8CA-A5FA779256D8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36" name="Arrow: Pentagon 20">
              <a:extLst>
                <a:ext uri="{FF2B5EF4-FFF2-40B4-BE49-F238E27FC236}">
                  <a16:creationId xmlns:a16="http://schemas.microsoft.com/office/drawing/2014/main" xmlns="" id="{29CE48CC-C948-1B4C-82EB-6746C78012F2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44" name="Freeform: Shape 24">
              <a:extLst>
                <a:ext uri="{FF2B5EF4-FFF2-40B4-BE49-F238E27FC236}">
                  <a16:creationId xmlns:a16="http://schemas.microsoft.com/office/drawing/2014/main" xmlns="" id="{047FAF8E-F6A4-324A-BB63-2294FC62E785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72BCF9AD-5FA4-A342-B72C-C220D50793A0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37C57CBD-B75A-0847-8C26-03965D3ED0E1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F98CAF8-FE50-0B42-AB80-018F73BCCBB1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DCEEC6CD-6668-044A-9FB1-2BE89A64F8FC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CEE6DB7-0D10-E94C-8693-148FA4320A67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9CA25AF3-EEE6-BD42-92C8-9322CC6A8853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F8A9858-C15C-1244-ABC2-4F3065D040A1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F2DC3C8F-8E2D-0449-B524-19E6D4BBE803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11934A25-CB03-664B-B241-D8018B28BE6B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9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 of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B077E59-A0C7-1245-BA48-43AC7B06F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-20779" r="6370"/>
          <a:stretch/>
        </p:blipFill>
        <p:spPr>
          <a:xfrm>
            <a:off x="1" y="203200"/>
            <a:ext cx="9144000" cy="66548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0ECF5A3-8699-415B-AF67-3CF61B065860}"/>
              </a:ext>
            </a:extLst>
          </p:cNvPr>
          <p:cNvGrpSpPr/>
          <p:nvPr userDrawn="1"/>
        </p:nvGrpSpPr>
        <p:grpSpPr>
          <a:xfrm>
            <a:off x="1" y="2947"/>
            <a:ext cx="9143999" cy="2838422"/>
            <a:chOff x="0" y="0"/>
            <a:chExt cx="12191999" cy="2838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395CE7A-9F57-43A3-98C6-A2603FA1603B}"/>
                </a:ext>
              </a:extLst>
            </p:cNvPr>
            <p:cNvSpPr/>
            <p:nvPr userDrawn="1"/>
          </p:nvSpPr>
          <p:spPr>
            <a:xfrm>
              <a:off x="0" y="0"/>
              <a:ext cx="12191999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3CDD7CC-6A6B-4AD1-A0E8-F63FE3F68363}"/>
                </a:ext>
              </a:extLst>
            </p:cNvPr>
            <p:cNvSpPr/>
            <p:nvPr userDrawn="1"/>
          </p:nvSpPr>
          <p:spPr>
            <a:xfrm>
              <a:off x="0" y="1266797"/>
              <a:ext cx="6096000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D065A-E20D-45EA-9529-4C04023E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566BBD-27FD-4A7F-A6D9-9F86B984BB7A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7634A8-7D41-4679-9D34-697D3909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4A4B90-B886-4F85-BCDA-B1B17617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333AE677-6176-3447-9AB2-999E8515D8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7644" y="373561"/>
            <a:ext cx="2312987" cy="7982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CF3FCE4-E1C5-8A4A-9F39-3BC50A50CDDC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22" name="Arrow: Pentagon 20">
              <a:extLst>
                <a:ext uri="{FF2B5EF4-FFF2-40B4-BE49-F238E27FC236}">
                  <a16:creationId xmlns:a16="http://schemas.microsoft.com/office/drawing/2014/main" xmlns="" id="{D2F6B1C5-4B70-8646-8991-8462ECA093C5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xmlns="" id="{44032184-35EF-4A44-9D31-184F55F099AB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 Placeholder 14">
            <a:extLst>
              <a:ext uri="{FF2B5EF4-FFF2-40B4-BE49-F238E27FC236}">
                <a16:creationId xmlns:a16="http://schemas.microsoft.com/office/drawing/2014/main" xmlns="" id="{EF1A99DC-3262-7C4D-B867-959D801E4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1789313"/>
            <a:ext cx="4419601" cy="627062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xmlns="" id="{C34E268C-A8CC-8343-9846-B1DC93753A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416375"/>
            <a:ext cx="4419601" cy="324803"/>
          </a:xfrm>
        </p:spPr>
        <p:txBody>
          <a:bodyPr anchor="b"/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 and Job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377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4 Sec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7">
            <a:extLst>
              <a:ext uri="{FF2B5EF4-FFF2-40B4-BE49-F238E27FC236}">
                <a16:creationId xmlns:a16="http://schemas.microsoft.com/office/drawing/2014/main" xmlns="" id="{543D1A82-D736-4B93-9B78-914F913D5F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9431" y="1387988"/>
            <a:ext cx="2112169" cy="3398325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xmlns="" id="{873EE19A-AB19-4131-94E3-ED943BA4FE0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837761" y="1387988"/>
            <a:ext cx="2108597" cy="3398325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xmlns="" id="{3C16101E-97B5-411E-AEA2-45C81B6EBA0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622008" y="1387988"/>
            <a:ext cx="2112169" cy="3398325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xmlns="" id="{959F5EC5-312F-4B97-96CA-DF06E2C5128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409826" y="1387988"/>
            <a:ext cx="2111400" cy="3398325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10D7-E800-4BF2-9FF6-D09AE36779AC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xmlns="" id="{A21A9A01-A70A-4150-9C4E-ADB6F17B3E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9430" y="4786313"/>
            <a:ext cx="2111400" cy="1192457"/>
          </a:xfrm>
          <a:solidFill>
            <a:schemeClr val="bg1"/>
          </a:solidFill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xmlns="" id="{7B0D3033-73BA-4E2D-B4DB-2047042FE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7759" y="4786313"/>
            <a:ext cx="2111400" cy="1192457"/>
          </a:xfrm>
          <a:solidFill>
            <a:schemeClr val="bg1"/>
          </a:solidFill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xmlns="" id="{C6012AEA-747A-4BA1-AB08-4C392B46A5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22006" y="4786313"/>
            <a:ext cx="2111400" cy="1192457"/>
          </a:xfrm>
          <a:solidFill>
            <a:schemeClr val="bg1"/>
          </a:solidFill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xmlns="" id="{D601A446-79E2-4CFE-999D-B4C300B29D4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09826" y="4786313"/>
            <a:ext cx="2111400" cy="1192457"/>
          </a:xfrm>
          <a:solidFill>
            <a:schemeClr val="bg1"/>
          </a:solidFill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xmlns="" id="{4A1F103B-6ADA-4985-9980-3D85948844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99430" y="5978770"/>
            <a:ext cx="21114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xmlns="" id="{B01EBA87-2513-4270-83B2-4AFDE4A1A2B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37759" y="5978770"/>
            <a:ext cx="21114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xmlns="" id="{6038F81F-5E94-47C7-A040-31DED36C1D2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22006" y="5978770"/>
            <a:ext cx="21114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xmlns="" id="{D0AA1570-F9A8-4746-AB21-F1A6D2BB6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09825" y="5978770"/>
            <a:ext cx="21114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6EDC1AD-F059-D84F-A045-8380A9816403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18DEAB6A-CCF2-574B-B121-49B574021237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5FF65BE-7D86-EC44-9B05-D4882D30DFB4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68E6F04-2E42-354E-9E3E-EFA17F13D586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2CED7FF-8D14-964B-BD36-DC23DCCF259D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63A3B72-D6EF-064C-92C6-14DF82DF5145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A22C46A-6FAE-5E4F-A9E6-14CF1D920458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6563715-3330-6F42-A5E4-C51189A2060D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58E065-4F5A-E240-A80A-FA6C6C5B85C8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844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3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7">
            <a:extLst>
              <a:ext uri="{FF2B5EF4-FFF2-40B4-BE49-F238E27FC236}">
                <a16:creationId xmlns:a16="http://schemas.microsoft.com/office/drawing/2014/main" xmlns="" id="{543D1A82-D736-4B93-9B78-914F913D5F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9429" y="1423988"/>
            <a:ext cx="2836055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xmlns="" id="{873EE19A-AB19-4131-94E3-ED943BA4FE0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112457" y="1423988"/>
            <a:ext cx="2835000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xmlns="" id="{959F5EC5-312F-4B97-96CA-DF06E2C5128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150907" y="1423988"/>
            <a:ext cx="2835000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21A-B836-41EA-8AD1-82AA7E69A247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xmlns="" id="{85156601-699A-4FD3-8A11-449C7A2B86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428" y="1387988"/>
            <a:ext cx="28350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xmlns="" id="{88D9B909-3452-444F-9C83-598AB57FE6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9430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xx- </a:t>
            </a:r>
            <a:endParaRPr lang="en-GB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xmlns="" id="{A9B15BF1-2EFE-4AD0-8757-2AA92601F8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492" y="4112968"/>
            <a:ext cx="2915639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xmlns="" id="{A21A9A01-A70A-4150-9C4E-ADB6F17B3E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5492" y="4691923"/>
            <a:ext cx="2914892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xmlns="" id="{AE12CDB5-5049-456E-A033-B10B5D1CD9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12457" y="1387988"/>
            <a:ext cx="28350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xmlns="" id="{198918B9-DD80-4F79-BC1F-B60EC8D322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12458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xx-</a:t>
            </a:r>
            <a:endParaRPr lang="en-GB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xmlns="" id="{4D5999D8-F860-43E1-AA44-A4F07E7C34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33877" y="4112968"/>
            <a:ext cx="2912480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xmlns="" id="{7B0D3033-73BA-4E2D-B4DB-2047042FE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877" y="4691923"/>
            <a:ext cx="291248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xmlns="" id="{FFE34D42-A291-4ED2-92C2-4D99716283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50907" y="1387988"/>
            <a:ext cx="28350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xmlns="" id="{956A78F1-FE8D-49AA-B60C-7C87DB18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50908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xx-</a:t>
            </a:r>
            <a:endParaRPr lang="en-GB" dirty="0"/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xmlns="" id="{45EB2074-4939-462D-8C17-A028986D55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72326" y="4112968"/>
            <a:ext cx="2916000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xmlns="" id="{D601A446-79E2-4CFE-999D-B4C300B29D4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72326" y="4691923"/>
            <a:ext cx="29160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097C31A-FA8B-ED47-AD0E-C99985D613BC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11D2521-70E0-5D4E-A2EA-EBB77073D03A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EAF0577-945F-3444-AEA6-90A822859A7F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5351CDBA-E385-F64F-8241-D2D44FC9AB2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149DA5F-8EB6-6C4C-9A70-19621F5BF400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6F06081-F21F-314D-BBFC-9723E3380BEA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D3DF4E-1C8F-694C-BEF0-4EECAA30B404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60E2889-CF20-6041-B717-CFAFDC4D7F3A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FD99339-B642-4248-9E33-6AFACCCA4350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033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4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7">
            <a:extLst>
              <a:ext uri="{FF2B5EF4-FFF2-40B4-BE49-F238E27FC236}">
                <a16:creationId xmlns:a16="http://schemas.microsoft.com/office/drawing/2014/main" xmlns="" id="{543D1A82-D736-4B93-9B78-914F913D5F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9431" y="1423988"/>
            <a:ext cx="2112169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xmlns="" id="{873EE19A-AB19-4131-94E3-ED943BA4FE0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837761" y="1423988"/>
            <a:ext cx="2108597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xmlns="" id="{3C16101E-97B5-411E-AEA2-45C81B6EBA0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622008" y="1423988"/>
            <a:ext cx="2112169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xmlns="" id="{959F5EC5-312F-4B97-96CA-DF06E2C5128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409826" y="1423988"/>
            <a:ext cx="2111400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89F-A668-455B-BD6E-D7E81A70783F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xmlns="" id="{85156601-699A-4FD3-8A11-449C7A2B86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430" y="1387988"/>
            <a:ext cx="21114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xmlns="" id="{88D9B909-3452-444F-9C83-598AB57FE6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9430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xx- </a:t>
            </a:r>
            <a:endParaRPr lang="en-GB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xmlns="" id="{A9B15BF1-2EFE-4AD0-8757-2AA92601F8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491" y="4112968"/>
            <a:ext cx="2192962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xmlns="" id="{A21A9A01-A70A-4150-9C4E-ADB6F17B3E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5491" y="4691923"/>
            <a:ext cx="21924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xmlns="" id="{AE12CDB5-5049-456E-A033-B10B5D1CD9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7759" y="1387988"/>
            <a:ext cx="21114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xmlns="" id="{198918B9-DD80-4F79-BC1F-B60EC8D322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7760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xx-</a:t>
            </a:r>
            <a:endParaRPr lang="en-GB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xmlns="" id="{4D5999D8-F860-43E1-AA44-A4F07E7C34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9180" y="4112968"/>
            <a:ext cx="2184167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xmlns="" id="{7B0D3033-73BA-4E2D-B4DB-2047042FE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59179" y="4691923"/>
            <a:ext cx="2183607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xmlns="" id="{5CEFE459-7BA2-43AC-A22A-5FDA2EECFA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22006" y="1387988"/>
            <a:ext cx="21114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xmlns="" id="{AA3B0572-DCE4-4EBE-BB94-18F9A9C58FB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22007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xx-</a:t>
            </a:r>
            <a:endParaRPr lang="en-GB" dirty="0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xmlns="" id="{14247876-C544-41EF-8031-EFEB8FA6FB5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43427" y="4112968"/>
            <a:ext cx="2192962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xmlns="" id="{C6012AEA-747A-4BA1-AB08-4C392B46A5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43425" y="4691923"/>
            <a:ext cx="21924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xmlns="" id="{FFE34D42-A291-4ED2-92C2-4D99716283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409825" y="1387988"/>
            <a:ext cx="21114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xmlns="" id="{956A78F1-FE8D-49AA-B60C-7C87DB18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09826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xx-</a:t>
            </a:r>
            <a:endParaRPr lang="en-GB" dirty="0"/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xmlns="" id="{45EB2074-4939-462D-8C17-A028986D55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31246" y="4112968"/>
            <a:ext cx="2192962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xmlns="" id="{D601A446-79E2-4CFE-999D-B4C300B29D4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31244" y="4691923"/>
            <a:ext cx="21924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E0E4EBF-2127-6043-86DB-E0704A88011E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300F19C9-6D85-DC40-B1BB-60516689E724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C2F70CA-148C-5449-B576-E2C6602E5359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8056601-0E2E-3C41-BC9E-9F472E3F69AF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4042FEF-9DE1-B342-8C6C-90690AF12103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B9DDA25-DAF8-BC41-B148-C56CACA287FA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7991379-A808-EE46-9437-6BCF5D0DB179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8170272-42C2-044D-8A3B-8B6BBE08C3C3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28B8FB6-6DBC-9F43-B008-6D3C1351CB68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463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64D5F2F-44EB-4194-806B-1FD8DF53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7644" y="1423988"/>
            <a:ext cx="1654016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xmlns="" id="{237B8635-682C-4321-B339-8C6F7F38CBC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973380" y="1423988"/>
            <a:ext cx="1654016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xmlns="" id="{E9A282B9-AFB2-49AF-8F09-15DEC901C39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749116" y="1423988"/>
            <a:ext cx="1654016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xmlns="" id="{58756269-A82E-4EC1-949E-2D6C1CD83F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524852" y="1423988"/>
            <a:ext cx="1655100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xmlns="" id="{0B9184F6-80BA-47E5-8C9A-27379193F17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293445" y="1423988"/>
            <a:ext cx="1654016" cy="2606992"/>
          </a:xfr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FBDD-19E4-4603-831A-0514D075B549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6FE2255D-75CF-4602-94BD-C33FB09BF6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1387988"/>
            <a:ext cx="16551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E59C423-E868-48DB-AE60-46FC974F9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645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xx- 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8B6F5F89-0E78-42E8-B670-1BE6858168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492" y="4112968"/>
            <a:ext cx="1732597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294D5693-9E69-4C6D-8B2E-18B83DAF75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5493" y="4691923"/>
            <a:ext cx="1730849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A08A83E3-A9E7-4187-88FB-1A85D50FC0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73380" y="1387988"/>
            <a:ext cx="16551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9F91B201-189D-4281-AFE4-A1D70D2FF0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73381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xx-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xmlns="" id="{CB721969-89D0-4AA8-B406-A1048A399F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94801" y="4112968"/>
            <a:ext cx="1732597" cy="444518"/>
          </a:xfrm>
        </p:spPr>
        <p:txBody>
          <a:bodyPr anchor="t"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="" id="{A681D358-C045-4C32-BDFB-C29286DA66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94799" y="4691923"/>
            <a:ext cx="17334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5D0F713D-F618-4A05-9C20-8271D2ED2F7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49116" y="1387988"/>
            <a:ext cx="16551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CC7130A2-FD6D-4E9E-8EFE-E6D29C05328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9117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xx-</a:t>
            </a:r>
            <a:endParaRPr lang="en-GB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xmlns="" id="{D2FFCF17-D079-45FF-8E40-E4B716986E8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70536" y="4112968"/>
            <a:ext cx="1732597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xmlns="" id="{ABABC582-C2FF-48B5-8CD8-C0D9C2D6647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70535" y="4691923"/>
            <a:ext cx="17334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5259BDB5-41F8-4665-A847-E7B7AA8226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24852" y="1387988"/>
            <a:ext cx="1655100" cy="36000"/>
          </a:xfrm>
          <a:solidFill>
            <a:schemeClr val="accent2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461934C9-9663-4565-B23A-89100A4C732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24853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xx-</a:t>
            </a:r>
            <a:endParaRPr lang="en-GB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xmlns="" id="{51897D40-56B8-4BB5-8F1E-FDC5CA7595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46272" y="4112968"/>
            <a:ext cx="1732597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xmlns="" id="{17DA23F5-A251-43EE-AF33-7C1B8CF55FF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446271" y="4691923"/>
            <a:ext cx="17334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12162566-654E-4921-8858-D4F2D365A8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93445" y="1387988"/>
            <a:ext cx="1655100" cy="36000"/>
          </a:xfrm>
          <a:solidFill>
            <a:schemeClr val="accent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F55ED681-06D2-4C61-9CCE-9728C98C0C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93446" y="3717134"/>
            <a:ext cx="396479" cy="313849"/>
          </a:xfrm>
          <a:solidFill>
            <a:schemeClr val="bg2"/>
          </a:solidFill>
        </p:spPr>
        <p:txBody>
          <a:bodyPr lIns="36000" tIns="0" bIns="0" anchor="b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xx-</a:t>
            </a:r>
            <a:endParaRPr lang="en-GB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xmlns="" id="{9B43581E-CA03-499D-963D-0C956E0DA60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14866" y="4112968"/>
            <a:ext cx="1732597" cy="444518"/>
          </a:xfrm>
        </p:spPr>
        <p:txBody>
          <a:bodyPr anchor="t"/>
          <a:lstStyle>
            <a:lvl1pPr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Enter name of employee</a:t>
            </a:r>
            <a:endParaRPr lang="en-GB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xmlns="" id="{9FA927E5-32BE-4D9D-A333-6DBFA821D95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14864" y="4691923"/>
            <a:ext cx="1733400" cy="1467579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6FBC6E4-9841-B14C-BDFC-EDEAB6154589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6AAB1C7E-26C4-E04E-8B2E-8F0CD758082C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5A95AEB-A8C3-754C-8C82-7503A3F207BB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7E5B5975-AF55-C448-B51D-B5289031CD50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CE4C570-B371-D242-868C-E3D8800BF63E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5C254FCF-6659-FF46-B965-6D7E61F54E13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2016B9B-EC3C-D144-ADFB-2B9951B02B66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8637936-F81B-8D41-AA2C-C457058629D4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BD07990-E602-ED4B-BE43-607D3682E366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64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Mont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150E80F-8165-4574-841A-EDF2531FDAD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" y="123112"/>
            <a:ext cx="3755231" cy="6734888"/>
          </a:xfrm>
        </p:spPr>
        <p:txBody>
          <a:bodyPr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AA02D53D-95F4-4D78-A094-5AF09CB4E30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2" y="122403"/>
            <a:ext cx="3090555" cy="2473587"/>
          </a:xfrm>
          <a:custGeom>
            <a:avLst/>
            <a:gdLst>
              <a:gd name="connsiteX0" fmla="*/ 0 w 3652475"/>
              <a:gd name="connsiteY0" fmla="*/ 0 h 2451987"/>
              <a:gd name="connsiteX1" fmla="*/ 3652475 w 3652475"/>
              <a:gd name="connsiteY1" fmla="*/ 0 h 2451987"/>
              <a:gd name="connsiteX2" fmla="*/ 3652475 w 3652475"/>
              <a:gd name="connsiteY2" fmla="*/ 2451987 h 2451987"/>
              <a:gd name="connsiteX3" fmla="*/ 0 w 3652475"/>
              <a:gd name="connsiteY3" fmla="*/ 2451987 h 24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2475" h="2451987">
                <a:moveTo>
                  <a:pt x="0" y="0"/>
                </a:moveTo>
                <a:lnTo>
                  <a:pt x="3652475" y="0"/>
                </a:lnTo>
                <a:lnTo>
                  <a:pt x="3652475" y="2451987"/>
                </a:lnTo>
                <a:lnTo>
                  <a:pt x="0" y="245198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                                                 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344" y="862922"/>
            <a:ext cx="2382440" cy="527731"/>
          </a:xfrm>
        </p:spPr>
        <p:txBody>
          <a:bodyPr anchor="t"/>
          <a:lstStyle>
            <a:lvl1pPr>
              <a:defRPr b="1">
                <a:solidFill>
                  <a:srgbClr val="323D47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xmlns="" id="{BC3EE43C-3DCC-4101-AFFF-E77B21854BB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1249" y="1322989"/>
            <a:ext cx="2382440" cy="527732"/>
          </a:xfrm>
        </p:spPr>
        <p:txBody>
          <a:bodyPr anchor="t"/>
          <a:lstStyle>
            <a:lvl1pPr>
              <a:defRPr sz="1800">
                <a:solidFill>
                  <a:srgbClr val="323D47"/>
                </a:solidFill>
              </a:defRPr>
            </a:lvl1pPr>
            <a:lvl2pPr>
              <a:defRPr sz="1600">
                <a:solidFill>
                  <a:srgbClr val="323D47"/>
                </a:solidFill>
              </a:defRPr>
            </a:lvl2pPr>
            <a:lvl3pPr>
              <a:defRPr sz="1400">
                <a:solidFill>
                  <a:srgbClr val="323D47"/>
                </a:solidFill>
              </a:defRPr>
            </a:lvl3pPr>
            <a:lvl4pPr>
              <a:defRPr sz="1200">
                <a:solidFill>
                  <a:srgbClr val="323D47"/>
                </a:solidFill>
              </a:defRPr>
            </a:lvl4pPr>
            <a:lvl5pPr>
              <a:defRPr sz="1200">
                <a:solidFill>
                  <a:srgbClr val="323D47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BB358E1-280F-4666-9708-EA6F05457B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6244"/>
            <a:ext cx="1023300" cy="470899"/>
          </a:xfrm>
          <a:prstGeom prst="rect">
            <a:avLst/>
          </a:prstGeom>
        </p:spPr>
      </p:pic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2B160A40-1F03-4D3F-B48C-C38DD537A8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755232" y="122400"/>
            <a:ext cx="3409950" cy="3039900"/>
          </a:xfrm>
        </p:spPr>
        <p:txBody>
          <a:bodyPr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D736A05D-8CD2-4CBE-951D-278A5D26F6D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755233" y="3162300"/>
            <a:ext cx="1995487" cy="3695700"/>
          </a:xfrm>
        </p:spPr>
        <p:txBody>
          <a:bodyPr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B1F1CF2F-E99A-43D3-B6FE-9DC435CA6FC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750720" y="3162300"/>
            <a:ext cx="1414463" cy="1847850"/>
          </a:xfrm>
        </p:spPr>
        <p:txBody>
          <a:bodyPr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19324E3A-3558-45BF-8AD4-84BE893639C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50720" y="5009438"/>
            <a:ext cx="1414463" cy="1847850"/>
          </a:xfrm>
        </p:spPr>
        <p:txBody>
          <a:bodyPr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26E182EE-8B90-4109-A734-D0D2A90E7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165182" y="122400"/>
            <a:ext cx="1978818" cy="3039900"/>
          </a:xfrm>
        </p:spPr>
        <p:txBody>
          <a:bodyPr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xmlns="" id="{15DD5979-BDF8-4A69-869C-DCBE5081ED7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165182" y="3162300"/>
            <a:ext cx="1978818" cy="3695700"/>
          </a:xfrm>
        </p:spPr>
        <p:txBody>
          <a:bodyPr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149C4-CBCB-48B0-B45D-8749BA0D877E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B03EA1E-7BF6-4976-B8C9-33CEFA51C3BB}"/>
              </a:ext>
            </a:extLst>
          </p:cNvPr>
          <p:cNvCxnSpPr>
            <a:cxnSpLocks/>
          </p:cNvCxnSpPr>
          <p:nvPr userDrawn="1"/>
        </p:nvCxnSpPr>
        <p:spPr>
          <a:xfrm>
            <a:off x="8602604" y="6369844"/>
            <a:ext cx="0" cy="22391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7D100D0B-ED14-45FE-B971-D89EC84273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644" y="6594922"/>
            <a:ext cx="8748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xmlns="" id="{1F09FA47-D758-4B73-9A2C-7EAB52744E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98989" y="6373019"/>
            <a:ext cx="16200" cy="2232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599E8CE-475C-5B41-9FB4-DCF72FBFBDE1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45" name="Arrow: Pentagon 20">
              <a:extLst>
                <a:ext uri="{FF2B5EF4-FFF2-40B4-BE49-F238E27FC236}">
                  <a16:creationId xmlns:a16="http://schemas.microsoft.com/office/drawing/2014/main" xmlns="" id="{8270AF15-0A9D-0741-8A9D-7C784DF872A0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46" name="Freeform: Shape 24">
              <a:extLst>
                <a:ext uri="{FF2B5EF4-FFF2-40B4-BE49-F238E27FC236}">
                  <a16:creationId xmlns:a16="http://schemas.microsoft.com/office/drawing/2014/main" xmlns="" id="{9DEA40E6-E61D-A441-954B-75BFDB6109CA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AF8E700-C1F6-C043-A196-D79161038C66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ACF89063-0432-504C-8DF4-4677C5D8F558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D7A7496-A2BC-574B-A192-ABC802E38E8E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B72F2823-843C-D444-8CA7-1F861A63D336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1295BD3-268D-654C-8913-9AA1CDFF970A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B15751F-0DFE-0248-A7F2-D3E37311C682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2D8DBC7-E2E8-B748-800D-C7E416263CF5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C3129B46-D266-7646-9E23-0CA5140AEB63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3FDFABA-1AC0-2F43-9A88-6AA49BCF5CEB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xmlns="" id="{8CCAEB14-A359-C341-975E-70B30497F6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99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xmlns="" id="{56392274-BA24-45A7-B35C-671F35CBF8B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23825"/>
            <a:ext cx="9144000" cy="6734175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DEFEB-1410-4B27-B057-97E7EBB2B3A2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13EEFB87-FB7D-45A9-9897-220890AFF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6244"/>
            <a:ext cx="1023300" cy="470899"/>
          </a:xfrm>
          <a:prstGeom prst="rect">
            <a:avLst/>
          </a:prstGeom>
        </p:spPr>
      </p:pic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D7D1AF3F-7BC9-4278-915F-561CACD0D6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644" y="6594922"/>
            <a:ext cx="8748000" cy="216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878E55BE-B955-473C-AED4-D0BC803A17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98989" y="6373019"/>
            <a:ext cx="16200" cy="223200"/>
          </a:xfrm>
          <a:solidFill>
            <a:srgbClr val="B2B3B2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xmlns="" id="{AA02D53D-95F4-4D78-A094-5AF09CB4E30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2" y="122403"/>
            <a:ext cx="3090555" cy="2473587"/>
          </a:xfrm>
          <a:custGeom>
            <a:avLst/>
            <a:gdLst>
              <a:gd name="connsiteX0" fmla="*/ 0 w 3652475"/>
              <a:gd name="connsiteY0" fmla="*/ 0 h 2451987"/>
              <a:gd name="connsiteX1" fmla="*/ 3652475 w 3652475"/>
              <a:gd name="connsiteY1" fmla="*/ 0 h 2451987"/>
              <a:gd name="connsiteX2" fmla="*/ 3652475 w 3652475"/>
              <a:gd name="connsiteY2" fmla="*/ 2451987 h 2451987"/>
              <a:gd name="connsiteX3" fmla="*/ 0 w 3652475"/>
              <a:gd name="connsiteY3" fmla="*/ 2451987 h 24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2475" h="2451987">
                <a:moveTo>
                  <a:pt x="0" y="0"/>
                </a:moveTo>
                <a:lnTo>
                  <a:pt x="3652475" y="0"/>
                </a:lnTo>
                <a:lnTo>
                  <a:pt x="3652475" y="2451987"/>
                </a:lnTo>
                <a:lnTo>
                  <a:pt x="0" y="245198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                                                               </a:t>
            </a:r>
            <a:endParaRPr lang="en-GB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3F578219-0F9B-1B44-9D67-D76722DC58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344" y="862922"/>
            <a:ext cx="2382440" cy="527731"/>
          </a:xfrm>
        </p:spPr>
        <p:txBody>
          <a:bodyPr anchor="t"/>
          <a:lstStyle>
            <a:lvl1pPr>
              <a:defRPr b="1">
                <a:solidFill>
                  <a:srgbClr val="323D47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xmlns="" id="{0EEACEAC-F61F-9446-B4F6-B4BDE52264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1249" y="1322989"/>
            <a:ext cx="2382440" cy="527732"/>
          </a:xfrm>
        </p:spPr>
        <p:txBody>
          <a:bodyPr anchor="t"/>
          <a:lstStyle>
            <a:lvl1pPr>
              <a:defRPr sz="1800">
                <a:solidFill>
                  <a:srgbClr val="323D47"/>
                </a:solidFill>
              </a:defRPr>
            </a:lvl1pPr>
            <a:lvl2pPr>
              <a:defRPr sz="1600">
                <a:solidFill>
                  <a:srgbClr val="323D47"/>
                </a:solidFill>
              </a:defRPr>
            </a:lvl2pPr>
            <a:lvl3pPr>
              <a:defRPr sz="1400">
                <a:solidFill>
                  <a:srgbClr val="323D47"/>
                </a:solidFill>
              </a:defRPr>
            </a:lvl3pPr>
            <a:lvl4pPr>
              <a:defRPr sz="1200">
                <a:solidFill>
                  <a:srgbClr val="323D47"/>
                </a:solidFill>
              </a:defRPr>
            </a:lvl4pPr>
            <a:lvl5pPr>
              <a:defRPr sz="1200">
                <a:solidFill>
                  <a:srgbClr val="323D47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7814C7E-6E6D-0C42-A1C2-CC2DA5C5268C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34" name="Arrow: Pentagon 20">
              <a:extLst>
                <a:ext uri="{FF2B5EF4-FFF2-40B4-BE49-F238E27FC236}">
                  <a16:creationId xmlns:a16="http://schemas.microsoft.com/office/drawing/2014/main" xmlns="" id="{31C45192-B485-D343-B07A-7D6FDCFA6599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35" name="Freeform: Shape 24">
              <a:extLst>
                <a:ext uri="{FF2B5EF4-FFF2-40B4-BE49-F238E27FC236}">
                  <a16:creationId xmlns:a16="http://schemas.microsoft.com/office/drawing/2014/main" xmlns="" id="{88CF1649-B82A-FA47-ADA2-7E7ADF1D2147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4617273-D25E-3247-A3AA-5F510FC786F5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1CDF0EC-1A7F-AA4F-B3EC-4BD4C380582E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6174425-CCBA-1C48-9561-D49DE6B863C5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64CA621-F4E0-5447-9DC6-F5CE6CDBB5EC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169ABDD-A3E7-5443-A0F1-ECAC7A360DE3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ED00FC8-4038-134B-AB55-08A60C811107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67707ED-520C-8649-BCAD-F4D1EE51A43A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0327079-0ADF-5D44-A8BB-835A96C3E685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1C49B3C-4621-C444-B6B5-CD7BD86F3701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76F33850-0A2B-8D4E-8460-33AAD508D2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7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istics (Two/Compar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D780A7-1785-4E90-8AB3-AF36E9CBD8A6}"/>
              </a:ext>
            </a:extLst>
          </p:cNvPr>
          <p:cNvSpPr/>
          <p:nvPr userDrawn="1"/>
        </p:nvSpPr>
        <p:spPr>
          <a:xfrm>
            <a:off x="1" y="1390650"/>
            <a:ext cx="4494770" cy="5467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3A5ACE-6BDD-47F4-BB11-12BE88574789}"/>
              </a:ext>
            </a:extLst>
          </p:cNvPr>
          <p:cNvSpPr/>
          <p:nvPr userDrawn="1"/>
        </p:nvSpPr>
        <p:spPr>
          <a:xfrm>
            <a:off x="4649232" y="1390650"/>
            <a:ext cx="4494769" cy="5467350"/>
          </a:xfrm>
          <a:prstGeom prst="rect">
            <a:avLst/>
          </a:prstGeom>
          <a:solidFill>
            <a:srgbClr val="6C3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GB" sz="135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8782FDB-F446-4F1E-90F9-71DCF072D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658" y="1804081"/>
            <a:ext cx="3265715" cy="1505176"/>
          </a:xfrm>
        </p:spPr>
        <p:txBody>
          <a:bodyPr anchor="ctr"/>
          <a:lstStyle>
            <a:lvl1pPr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0999C34-C53D-4925-9447-14B075A604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769" y="3367573"/>
            <a:ext cx="2119500" cy="3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958C4548-248D-43D1-B8C5-87A369037B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089" y="3779336"/>
            <a:ext cx="3157948" cy="444518"/>
          </a:xfrm>
        </p:spPr>
        <p:txBody>
          <a:bodyPr anchor="t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heading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89167275-0600-4245-9790-61626B0376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6089" y="4358291"/>
            <a:ext cx="3157139" cy="146757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92C70DC3-710A-4ED7-BEDC-429589085E4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00361" y="1804081"/>
            <a:ext cx="3265715" cy="1505176"/>
          </a:xfrm>
        </p:spPr>
        <p:txBody>
          <a:bodyPr anchor="ctr"/>
          <a:lstStyle>
            <a:lvl1pPr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3375E347-85E2-420E-AE07-5DA356326A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38472" y="3367573"/>
            <a:ext cx="2119500" cy="3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xmlns="" id="{055B0E58-E1D9-448C-9304-ECFB9BEFCA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91793" y="3779336"/>
            <a:ext cx="3157948" cy="444518"/>
          </a:xfrm>
        </p:spPr>
        <p:txBody>
          <a:bodyPr anchor="t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heading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A1DC08F6-526D-4B03-9E99-6B253DF781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91792" y="4358291"/>
            <a:ext cx="3157139" cy="146757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4285AD-931E-429B-839A-C0FCBE2F5DD5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2" y="6336503"/>
            <a:ext cx="3086100" cy="258764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5DC4CD4-DE5B-4511-8B7F-538BC14564A9}"/>
              </a:ext>
            </a:extLst>
          </p:cNvPr>
          <p:cNvCxnSpPr>
            <a:cxnSpLocks/>
          </p:cNvCxnSpPr>
          <p:nvPr userDrawn="1"/>
        </p:nvCxnSpPr>
        <p:spPr>
          <a:xfrm>
            <a:off x="197645" y="6597650"/>
            <a:ext cx="87487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D3986798-F805-4FF0-A153-C25124D200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98989" y="6369844"/>
            <a:ext cx="162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92DC514-FF08-4AD3-B34D-765BCFD197A8}"/>
              </a:ext>
            </a:extLst>
          </p:cNvPr>
          <p:cNvCxnSpPr>
            <a:cxnSpLocks/>
          </p:cNvCxnSpPr>
          <p:nvPr userDrawn="1"/>
        </p:nvCxnSpPr>
        <p:spPr>
          <a:xfrm>
            <a:off x="197645" y="1076325"/>
            <a:ext cx="874871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581071C-F30C-4F4E-808D-9037EE1965D2}"/>
              </a:ext>
            </a:extLst>
          </p:cNvPr>
          <p:cNvCxnSpPr>
            <a:cxnSpLocks/>
          </p:cNvCxnSpPr>
          <p:nvPr userDrawn="1"/>
        </p:nvCxnSpPr>
        <p:spPr>
          <a:xfrm>
            <a:off x="1833297" y="260354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5DC891AE-A04A-5B48-8C6F-E79AED825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B358F9D-D070-BD4A-9295-324B7A0E6FCE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32" name="Arrow: Pentagon 20">
              <a:extLst>
                <a:ext uri="{FF2B5EF4-FFF2-40B4-BE49-F238E27FC236}">
                  <a16:creationId xmlns:a16="http://schemas.microsoft.com/office/drawing/2014/main" xmlns="" id="{FE289296-ADD7-224C-9E1D-D804124F710A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xmlns="" id="{0B9B4184-A7F1-4B47-86B2-6C112AB2AF91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21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istic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D780A7-1785-4E90-8AB3-AF36E9CBD8A6}"/>
              </a:ext>
            </a:extLst>
          </p:cNvPr>
          <p:cNvSpPr/>
          <p:nvPr userDrawn="1"/>
        </p:nvSpPr>
        <p:spPr>
          <a:xfrm>
            <a:off x="0" y="1390650"/>
            <a:ext cx="9144000" cy="5467350"/>
          </a:xfrm>
          <a:prstGeom prst="rect">
            <a:avLst/>
          </a:prstGeom>
          <a:solidFill>
            <a:srgbClr val="32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GB" sz="1350" dirty="0"/>
              <a:t>v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xmlns="" id="{5E219EE9-9644-ED4C-B60C-24008DFBD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821" r="29875" b="9762"/>
          <a:stretch/>
        </p:blipFill>
        <p:spPr>
          <a:xfrm>
            <a:off x="5581649" y="1390650"/>
            <a:ext cx="3562351" cy="5467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C10DE2-A24C-4D7E-9CA2-2C5A6F85AFF2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2" y="6336503"/>
            <a:ext cx="3086100" cy="258764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5DC4CD4-DE5B-4511-8B7F-538BC14564A9}"/>
              </a:ext>
            </a:extLst>
          </p:cNvPr>
          <p:cNvCxnSpPr>
            <a:cxnSpLocks/>
          </p:cNvCxnSpPr>
          <p:nvPr userDrawn="1"/>
        </p:nvCxnSpPr>
        <p:spPr>
          <a:xfrm>
            <a:off x="197645" y="6597650"/>
            <a:ext cx="87487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D3986798-F805-4FF0-A153-C25124D200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98989" y="6369844"/>
            <a:ext cx="162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5BD74295-0521-4FAC-83DD-C77A5A6FE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769" y="3367573"/>
            <a:ext cx="2119500" cy="3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92DC514-FF08-4AD3-B34D-765BCFD197A8}"/>
              </a:ext>
            </a:extLst>
          </p:cNvPr>
          <p:cNvCxnSpPr>
            <a:cxnSpLocks/>
          </p:cNvCxnSpPr>
          <p:nvPr userDrawn="1"/>
        </p:nvCxnSpPr>
        <p:spPr>
          <a:xfrm>
            <a:off x="197645" y="1076325"/>
            <a:ext cx="874871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B079D31-40BE-3A4E-8776-4CC439E45943}"/>
              </a:ext>
            </a:extLst>
          </p:cNvPr>
          <p:cNvCxnSpPr>
            <a:cxnSpLocks/>
          </p:cNvCxnSpPr>
          <p:nvPr userDrawn="1"/>
        </p:nvCxnSpPr>
        <p:spPr>
          <a:xfrm>
            <a:off x="1833297" y="260354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C93C453B-FD82-5749-8D4C-805E49B787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  <p:sp>
        <p:nvSpPr>
          <p:cNvPr id="38" name="Text Placeholder 9">
            <a:extLst>
              <a:ext uri="{FF2B5EF4-FFF2-40B4-BE49-F238E27FC236}">
                <a16:creationId xmlns:a16="http://schemas.microsoft.com/office/drawing/2014/main" xmlns="" id="{28A856FC-6501-C848-B560-C651A3A81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658" y="1804081"/>
            <a:ext cx="3265715" cy="1505176"/>
          </a:xfrm>
        </p:spPr>
        <p:txBody>
          <a:bodyPr anchor="ctr"/>
          <a:lstStyle>
            <a:lvl1pPr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xmlns="" id="{6266BFB3-DB5A-B544-A7A4-2B6CE07DBC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089" y="3779336"/>
            <a:ext cx="3157948" cy="444518"/>
          </a:xfrm>
        </p:spPr>
        <p:txBody>
          <a:bodyPr anchor="t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heading</a:t>
            </a:r>
            <a:endParaRPr lang="en-GB" dirty="0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xmlns="" id="{2AF24BB8-C6E2-F54C-9981-20496728E0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6089" y="4358291"/>
            <a:ext cx="3157139" cy="146757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147E81A-F80C-F440-B710-879981A29D8F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xmlns="" id="{56040178-BACA-7E48-A51E-06FC21F0FB5F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2" name="Freeform: Shape 24">
              <a:extLst>
                <a:ext uri="{FF2B5EF4-FFF2-40B4-BE49-F238E27FC236}">
                  <a16:creationId xmlns:a16="http://schemas.microsoft.com/office/drawing/2014/main" xmlns="" id="{7391966C-2E65-E748-AC38-46FB0D774615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774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istic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D780A7-1785-4E90-8AB3-AF36E9CBD8A6}"/>
              </a:ext>
            </a:extLst>
          </p:cNvPr>
          <p:cNvSpPr/>
          <p:nvPr userDrawn="1"/>
        </p:nvSpPr>
        <p:spPr>
          <a:xfrm>
            <a:off x="0" y="1390650"/>
            <a:ext cx="9144000" cy="5467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GB" sz="13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A39760B-2F1A-415B-A083-56FCCD703795}"/>
              </a:ext>
            </a:extLst>
          </p:cNvPr>
          <p:cNvSpPr/>
          <p:nvPr userDrawn="1"/>
        </p:nvSpPr>
        <p:spPr>
          <a:xfrm>
            <a:off x="5580841" y="1390650"/>
            <a:ext cx="3563160" cy="5467350"/>
          </a:xfrm>
          <a:prstGeom prst="rect">
            <a:avLst/>
          </a:prstGeom>
          <a:solidFill>
            <a:srgbClr val="32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GB" sz="1350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57AA0C75-E2C8-0642-9CF3-F51B20DBB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821" r="29875" b="9762"/>
          <a:stretch/>
        </p:blipFill>
        <p:spPr>
          <a:xfrm>
            <a:off x="5581649" y="1390650"/>
            <a:ext cx="3562351" cy="5467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2" y="6336503"/>
            <a:ext cx="3086100" cy="258764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5DC4CD4-DE5B-4511-8B7F-538BC14564A9}"/>
              </a:ext>
            </a:extLst>
          </p:cNvPr>
          <p:cNvCxnSpPr>
            <a:cxnSpLocks/>
          </p:cNvCxnSpPr>
          <p:nvPr userDrawn="1"/>
        </p:nvCxnSpPr>
        <p:spPr>
          <a:xfrm>
            <a:off x="197645" y="6597650"/>
            <a:ext cx="87487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5BD74295-0521-4FAC-83DD-C77A5A6FE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769" y="3367573"/>
            <a:ext cx="2119500" cy="3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21C267-342E-4F7E-8482-EDAAD4DE2BE9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D3986798-F805-4FF0-A153-C25124D200B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98989" y="6369844"/>
            <a:ext cx="162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92DC514-FF08-4AD3-B34D-765BCFD197A8}"/>
              </a:ext>
            </a:extLst>
          </p:cNvPr>
          <p:cNvCxnSpPr>
            <a:cxnSpLocks/>
          </p:cNvCxnSpPr>
          <p:nvPr userDrawn="1"/>
        </p:nvCxnSpPr>
        <p:spPr>
          <a:xfrm>
            <a:off x="197645" y="1076325"/>
            <a:ext cx="874871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E97D246-B3FA-BF47-BD4A-F9A38B640172}"/>
              </a:ext>
            </a:extLst>
          </p:cNvPr>
          <p:cNvCxnSpPr>
            <a:cxnSpLocks/>
          </p:cNvCxnSpPr>
          <p:nvPr userDrawn="1"/>
        </p:nvCxnSpPr>
        <p:spPr>
          <a:xfrm>
            <a:off x="1833297" y="260354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93BA59D2-D640-E34B-BD7C-3EA58D3032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  <p:sp>
        <p:nvSpPr>
          <p:cNvPr id="39" name="Text Placeholder 9">
            <a:extLst>
              <a:ext uri="{FF2B5EF4-FFF2-40B4-BE49-F238E27FC236}">
                <a16:creationId xmlns:a16="http://schemas.microsoft.com/office/drawing/2014/main" xmlns="" id="{7F48A6D6-9034-2240-AF15-09FCB25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658" y="1804081"/>
            <a:ext cx="3265715" cy="1505176"/>
          </a:xfrm>
        </p:spPr>
        <p:txBody>
          <a:bodyPr anchor="ctr"/>
          <a:lstStyle>
            <a:lvl1pPr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xmlns="" id="{8667D586-9BB7-AB43-A90D-7E2598A85A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089" y="3779336"/>
            <a:ext cx="3157948" cy="444518"/>
          </a:xfrm>
        </p:spPr>
        <p:txBody>
          <a:bodyPr anchor="t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heading</a:t>
            </a:r>
            <a:endParaRPr lang="en-GB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xmlns="" id="{8BF95332-6F57-8A42-A76F-9E075CDBC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6089" y="4358291"/>
            <a:ext cx="3157139" cy="146757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2499938-5C21-1A4D-ADB1-DA2C22C152C0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22" name="Arrow: Pentagon 20">
              <a:extLst>
                <a:ext uri="{FF2B5EF4-FFF2-40B4-BE49-F238E27FC236}">
                  <a16:creationId xmlns:a16="http://schemas.microsoft.com/office/drawing/2014/main" xmlns="" id="{EF79A59B-8208-564E-97AA-417632D72D30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CA08B27-840D-AF43-B7FD-0CEA9BBA903D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64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5F9E-B70E-4968-8882-682334A61915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76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 of 4">
    <p:bg>
      <p:bgPr>
        <a:solidFill>
          <a:srgbClr val="7F56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0ECF5A3-8699-415B-AF67-3CF61B065860}"/>
              </a:ext>
            </a:extLst>
          </p:cNvPr>
          <p:cNvGrpSpPr/>
          <p:nvPr userDrawn="1"/>
        </p:nvGrpSpPr>
        <p:grpSpPr>
          <a:xfrm>
            <a:off x="1" y="0"/>
            <a:ext cx="9143999" cy="2838422"/>
            <a:chOff x="0" y="0"/>
            <a:chExt cx="12191999" cy="2838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395CE7A-9F57-43A3-98C6-A2603FA1603B}"/>
                </a:ext>
              </a:extLst>
            </p:cNvPr>
            <p:cNvSpPr/>
            <p:nvPr userDrawn="1"/>
          </p:nvSpPr>
          <p:spPr>
            <a:xfrm>
              <a:off x="0" y="0"/>
              <a:ext cx="12191999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3CDD7CC-6A6B-4AD1-A0E8-F63FE3F68363}"/>
                </a:ext>
              </a:extLst>
            </p:cNvPr>
            <p:cNvSpPr/>
            <p:nvPr userDrawn="1"/>
          </p:nvSpPr>
          <p:spPr>
            <a:xfrm>
              <a:off x="0" y="1266797"/>
              <a:ext cx="6096000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D065A-E20D-45EA-9529-4C04023E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5EE6CD-095C-4D27-A895-9DBE7D609E87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7634A8-7D41-4679-9D34-697D3909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4A4B90-B886-4F85-BCDA-B1B17617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333AE677-6176-3447-9AB2-999E8515D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3561"/>
            <a:ext cx="2312987" cy="7982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CF3FCE4-E1C5-8A4A-9F39-3BC50A50CDDC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22" name="Arrow: Pentagon 20">
              <a:extLst>
                <a:ext uri="{FF2B5EF4-FFF2-40B4-BE49-F238E27FC236}">
                  <a16:creationId xmlns:a16="http://schemas.microsoft.com/office/drawing/2014/main" xmlns="" id="{D2F6B1C5-4B70-8646-8991-8462ECA093C5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xmlns="" id="{44032184-35EF-4A44-9D31-184F55F099AB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19BBB7A3-98F1-5640-80C0-493363BEA1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1789313"/>
            <a:ext cx="4419601" cy="627062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xmlns="" id="{B530F771-2674-8A48-802E-99647A05D5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416375"/>
            <a:ext cx="4419601" cy="324803"/>
          </a:xfrm>
        </p:spPr>
        <p:txBody>
          <a:bodyPr anchor="b"/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 and Job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818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Option 1 of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F2B34E5-2E3C-7E4E-A1E5-781C21CA9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50" r="10803"/>
          <a:stretch/>
        </p:blipFill>
        <p:spPr>
          <a:xfrm>
            <a:off x="-1" y="1266797"/>
            <a:ext cx="9144001" cy="559033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0ECF5A3-8699-415B-AF67-3CF61B065860}"/>
              </a:ext>
            </a:extLst>
          </p:cNvPr>
          <p:cNvGrpSpPr/>
          <p:nvPr userDrawn="1"/>
        </p:nvGrpSpPr>
        <p:grpSpPr>
          <a:xfrm>
            <a:off x="2" y="0"/>
            <a:ext cx="9143999" cy="2838422"/>
            <a:chOff x="0" y="0"/>
            <a:chExt cx="12191999" cy="2838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395CE7A-9F57-43A3-98C6-A2603FA1603B}"/>
                </a:ext>
              </a:extLst>
            </p:cNvPr>
            <p:cNvSpPr/>
            <p:nvPr userDrawn="1"/>
          </p:nvSpPr>
          <p:spPr>
            <a:xfrm>
              <a:off x="0" y="0"/>
              <a:ext cx="12191999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3CDD7CC-6A6B-4AD1-A0E8-F63FE3F68363}"/>
                </a:ext>
              </a:extLst>
            </p:cNvPr>
            <p:cNvSpPr/>
            <p:nvPr userDrawn="1"/>
          </p:nvSpPr>
          <p:spPr>
            <a:xfrm>
              <a:off x="0" y="1266797"/>
              <a:ext cx="6096000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F1E1AB59-6052-D644-8CB9-2650B1A793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7644" y="373561"/>
            <a:ext cx="2312987" cy="79828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4F53959D-A9D9-4E7E-ADEF-46ABAAC81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1" y="2176460"/>
            <a:ext cx="4175522" cy="627062"/>
          </a:xfrm>
        </p:spPr>
        <p:txBody>
          <a:bodyPr/>
          <a:lstStyle>
            <a:lvl1pPr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Any Questions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6712169-76C8-5441-8446-3AE8F2A0473F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18" name="Arrow: Pentagon 20">
              <a:extLst>
                <a:ext uri="{FF2B5EF4-FFF2-40B4-BE49-F238E27FC236}">
                  <a16:creationId xmlns:a16="http://schemas.microsoft.com/office/drawing/2014/main" xmlns="" id="{14EFDA77-EB57-664D-A1D2-24707FC02006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2" name="Freeform: Shape 24">
              <a:extLst>
                <a:ext uri="{FF2B5EF4-FFF2-40B4-BE49-F238E27FC236}">
                  <a16:creationId xmlns:a16="http://schemas.microsoft.com/office/drawing/2014/main" xmlns="" id="{30AB532A-2D7F-7143-9E11-6AFE0E44A88C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92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Option 2 of 2">
    <p:bg>
      <p:bgPr>
        <a:solidFill>
          <a:srgbClr val="B2B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0ECF5A3-8699-415B-AF67-3CF61B065860}"/>
              </a:ext>
            </a:extLst>
          </p:cNvPr>
          <p:cNvGrpSpPr/>
          <p:nvPr userDrawn="1"/>
        </p:nvGrpSpPr>
        <p:grpSpPr>
          <a:xfrm>
            <a:off x="2" y="0"/>
            <a:ext cx="9143999" cy="2838422"/>
            <a:chOff x="0" y="0"/>
            <a:chExt cx="12191999" cy="2838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395CE7A-9F57-43A3-98C6-A2603FA1603B}"/>
                </a:ext>
              </a:extLst>
            </p:cNvPr>
            <p:cNvSpPr/>
            <p:nvPr userDrawn="1"/>
          </p:nvSpPr>
          <p:spPr>
            <a:xfrm>
              <a:off x="0" y="0"/>
              <a:ext cx="12191999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3CDD7CC-6A6B-4AD1-A0E8-F63FE3F68363}"/>
                </a:ext>
              </a:extLst>
            </p:cNvPr>
            <p:cNvSpPr/>
            <p:nvPr userDrawn="1"/>
          </p:nvSpPr>
          <p:spPr>
            <a:xfrm>
              <a:off x="0" y="1266797"/>
              <a:ext cx="6096000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F1E1AB59-6052-D644-8CB9-2650B1A79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3561"/>
            <a:ext cx="2312987" cy="79828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4F53959D-A9D9-4E7E-ADEF-46ABAAC81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1" y="2176460"/>
            <a:ext cx="4175522" cy="627062"/>
          </a:xfrm>
        </p:spPr>
        <p:txBody>
          <a:bodyPr/>
          <a:lstStyle>
            <a:lvl1pPr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Any Questions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6712169-76C8-5441-8446-3AE8F2A0473F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18" name="Arrow: Pentagon 20">
              <a:extLst>
                <a:ext uri="{FF2B5EF4-FFF2-40B4-BE49-F238E27FC236}">
                  <a16:creationId xmlns:a16="http://schemas.microsoft.com/office/drawing/2014/main" xmlns="" id="{14EFDA77-EB57-664D-A1D2-24707FC02006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2" name="Freeform: Shape 24">
              <a:extLst>
                <a:ext uri="{FF2B5EF4-FFF2-40B4-BE49-F238E27FC236}">
                  <a16:creationId xmlns:a16="http://schemas.microsoft.com/office/drawing/2014/main" xmlns="" id="{30AB532A-2D7F-7143-9E11-6AFE0E44A88C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04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 of 4">
    <p:bg>
      <p:bgPr>
        <a:solidFill>
          <a:srgbClr val="B2B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0ECF5A3-8699-415B-AF67-3CF61B065860}"/>
              </a:ext>
            </a:extLst>
          </p:cNvPr>
          <p:cNvGrpSpPr/>
          <p:nvPr userDrawn="1"/>
        </p:nvGrpSpPr>
        <p:grpSpPr>
          <a:xfrm>
            <a:off x="1" y="0"/>
            <a:ext cx="9143999" cy="2838422"/>
            <a:chOff x="0" y="0"/>
            <a:chExt cx="12191999" cy="2838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395CE7A-9F57-43A3-98C6-A2603FA1603B}"/>
                </a:ext>
              </a:extLst>
            </p:cNvPr>
            <p:cNvSpPr/>
            <p:nvPr userDrawn="1"/>
          </p:nvSpPr>
          <p:spPr>
            <a:xfrm>
              <a:off x="0" y="0"/>
              <a:ext cx="12191999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3CDD7CC-6A6B-4AD1-A0E8-F63FE3F68363}"/>
                </a:ext>
              </a:extLst>
            </p:cNvPr>
            <p:cNvSpPr/>
            <p:nvPr userDrawn="1"/>
          </p:nvSpPr>
          <p:spPr>
            <a:xfrm>
              <a:off x="0" y="1266797"/>
              <a:ext cx="6096000" cy="1571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endParaRPr lang="en-GB" sz="135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D065A-E20D-45EA-9529-4C04023E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4502D-B7F6-4CE2-BB5D-EDE09F4FB75B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7634A8-7D41-4679-9D34-697D3909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4A4B90-B886-4F85-BCDA-B1B17617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333AE677-6176-3447-9AB2-999E8515D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3561"/>
            <a:ext cx="2312987" cy="7982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CF3FCE4-E1C5-8A4A-9F39-3BC50A50CDDC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22" name="Arrow: Pentagon 20">
              <a:extLst>
                <a:ext uri="{FF2B5EF4-FFF2-40B4-BE49-F238E27FC236}">
                  <a16:creationId xmlns:a16="http://schemas.microsoft.com/office/drawing/2014/main" xmlns="" id="{D2F6B1C5-4B70-8646-8991-8462ECA093C5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xmlns="" id="{44032184-35EF-4A44-9D31-184F55F099AB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40F13D1F-9C80-FA46-AE82-FFBB933805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1789313"/>
            <a:ext cx="4419601" cy="627062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xmlns="" id="{16904CBC-1854-0E41-B037-4BC2F4AD09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416375"/>
            <a:ext cx="4419601" cy="324803"/>
          </a:xfrm>
        </p:spPr>
        <p:txBody>
          <a:bodyPr anchor="b"/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 and Job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58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ection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98E015CF-E8B6-48E9-B9E5-102A33D36D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1654" y="2633666"/>
            <a:ext cx="4212347" cy="4224337"/>
          </a:xfrm>
          <a:solidFill>
            <a:schemeClr val="bg2"/>
          </a:solidFill>
        </p:spPr>
        <p:txBody>
          <a:bodyPr lIns="316800" tIns="262800" rIns="252000"/>
          <a:lstStyle>
            <a:lvl1pPr>
              <a:spcBef>
                <a:spcPts val="0"/>
              </a:spcBef>
              <a:defRPr sz="2800" b="1"/>
            </a:lvl1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73BFFA83-267A-4CD1-912F-590E3518B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6046" y="3957595"/>
            <a:ext cx="3850310" cy="2378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E7E82E1-A22B-4829-A93F-B86EFF999E5E}"/>
              </a:ext>
            </a:extLst>
          </p:cNvPr>
          <p:cNvSpPr/>
          <p:nvPr userDrawn="1"/>
        </p:nvSpPr>
        <p:spPr>
          <a:xfrm>
            <a:off x="-1" y="6597650"/>
            <a:ext cx="9144000" cy="260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GB" sz="135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7A2B567-7B8E-48F1-BBB9-B8A645D35D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" y="122403"/>
            <a:ext cx="1833296" cy="988103"/>
          </a:xfrm>
          <a:custGeom>
            <a:avLst/>
            <a:gdLst>
              <a:gd name="connsiteX0" fmla="*/ 0 w 3652475"/>
              <a:gd name="connsiteY0" fmla="*/ 0 h 2451987"/>
              <a:gd name="connsiteX1" fmla="*/ 3652475 w 3652475"/>
              <a:gd name="connsiteY1" fmla="*/ 0 h 2451987"/>
              <a:gd name="connsiteX2" fmla="*/ 3652475 w 3652475"/>
              <a:gd name="connsiteY2" fmla="*/ 2451987 h 2451987"/>
              <a:gd name="connsiteX3" fmla="*/ 0 w 3652475"/>
              <a:gd name="connsiteY3" fmla="*/ 2451987 h 24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2475" h="2451987">
                <a:moveTo>
                  <a:pt x="0" y="0"/>
                </a:moveTo>
                <a:lnTo>
                  <a:pt x="3652475" y="0"/>
                </a:lnTo>
                <a:lnTo>
                  <a:pt x="3652475" y="2451987"/>
                </a:lnTo>
                <a:lnTo>
                  <a:pt x="0" y="245198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                                                               </a:t>
            </a:r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4BF5547D-AC60-8447-81BA-2F490374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728" y="231322"/>
            <a:ext cx="6982058" cy="813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DB69893-6DEE-0043-B05E-12F9FA193F6F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13" name="Arrow: Pentagon 20">
              <a:extLst>
                <a:ext uri="{FF2B5EF4-FFF2-40B4-BE49-F238E27FC236}">
                  <a16:creationId xmlns:a16="http://schemas.microsoft.com/office/drawing/2014/main" xmlns="" id="{6E631A2F-FDFC-AA4B-A39E-DD782C001493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9" name="Freeform: Shape 24">
              <a:extLst>
                <a:ext uri="{FF2B5EF4-FFF2-40B4-BE49-F238E27FC236}">
                  <a16:creationId xmlns:a16="http://schemas.microsoft.com/office/drawing/2014/main" xmlns="" id="{11C38587-2BB9-8D4D-B263-E4E5DCD80842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66232244-41AC-8C46-9080-8D6D9A274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ection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xmlns="" id="{71403A8B-9749-418D-A876-6C53C2F5E4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23828"/>
            <a:ext cx="9144000" cy="6472153"/>
          </a:xfrm>
        </p:spPr>
        <p:txBody>
          <a:bodyPr lIns="3240000"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98E015CF-E8B6-48E9-B9E5-102A33D36D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1654" y="2633666"/>
            <a:ext cx="4212347" cy="4224337"/>
          </a:xfrm>
          <a:solidFill>
            <a:schemeClr val="bg2"/>
          </a:solidFill>
        </p:spPr>
        <p:txBody>
          <a:bodyPr lIns="316800" tIns="262800" rIns="252000"/>
          <a:lstStyle>
            <a:lvl1pPr>
              <a:spcBef>
                <a:spcPts val="0"/>
              </a:spcBef>
              <a:defRPr sz="2800" b="1"/>
            </a:lvl1pPr>
          </a:lstStyle>
          <a:p>
            <a:pPr lvl="0"/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8C2B-C3FE-4636-911F-DF1C83EDD7CA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73BFFA83-267A-4CD1-912F-590E3518B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6046" y="3957595"/>
            <a:ext cx="3850310" cy="2378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E7E82E1-A22B-4829-A93F-B86EFF999E5E}"/>
              </a:ext>
            </a:extLst>
          </p:cNvPr>
          <p:cNvSpPr/>
          <p:nvPr userDrawn="1"/>
        </p:nvSpPr>
        <p:spPr>
          <a:xfrm>
            <a:off x="-1" y="6597650"/>
            <a:ext cx="9144000" cy="260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GB" sz="135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9D4261D-6E19-4AD7-A4FD-461597CBDB44}"/>
              </a:ext>
            </a:extLst>
          </p:cNvPr>
          <p:cNvGrpSpPr/>
          <p:nvPr userDrawn="1"/>
        </p:nvGrpSpPr>
        <p:grpSpPr>
          <a:xfrm>
            <a:off x="-3132879" y="236451"/>
            <a:ext cx="2679203" cy="4794429"/>
            <a:chOff x="838199" y="1150070"/>
            <a:chExt cx="3572270" cy="4794429"/>
          </a:xfrm>
          <a:solidFill>
            <a:schemeClr val="tx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7A4194B-1BBC-4242-9703-AB9ABE8E60BC}"/>
                </a:ext>
              </a:extLst>
            </p:cNvPr>
            <p:cNvSpPr/>
            <p:nvPr/>
          </p:nvSpPr>
          <p:spPr>
            <a:xfrm>
              <a:off x="838200" y="1150070"/>
              <a:ext cx="3507557" cy="47944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50CDCD3-0FCB-49AE-B790-38F25BE76951}"/>
                </a:ext>
              </a:extLst>
            </p:cNvPr>
            <p:cNvSpPr txBox="1"/>
            <p:nvPr/>
          </p:nvSpPr>
          <p:spPr>
            <a:xfrm>
              <a:off x="838200" y="1150070"/>
              <a:ext cx="350755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>
                  <a:solidFill>
                    <a:srgbClr val="333333"/>
                  </a:solidFill>
                </a:rPr>
                <a:t>How to insert a </a:t>
              </a:r>
              <a:br>
                <a:rPr lang="en-GB" sz="1350" dirty="0">
                  <a:solidFill>
                    <a:srgbClr val="333333"/>
                  </a:solidFill>
                </a:rPr>
              </a:br>
              <a:r>
                <a:rPr lang="en-GB" sz="1350" dirty="0">
                  <a:solidFill>
                    <a:srgbClr val="333333"/>
                  </a:solidFill>
                </a:rPr>
                <a:t>background in a placeholder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1D978EE-5656-438D-983A-1CA93326704A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FE4CC28-A87E-4B8C-B88A-68AA45761C8C}"/>
                </a:ext>
              </a:extLst>
            </p:cNvPr>
            <p:cNvSpPr txBox="1"/>
            <p:nvPr/>
          </p:nvSpPr>
          <p:spPr>
            <a:xfrm>
              <a:off x="838199" y="3344436"/>
              <a:ext cx="350755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54EE813-1E6F-47EF-80C9-DF41679CA40C}"/>
                </a:ext>
              </a:extLst>
            </p:cNvPr>
            <p:cNvSpPr txBox="1"/>
            <p:nvPr/>
          </p:nvSpPr>
          <p:spPr>
            <a:xfrm>
              <a:off x="838199" y="4063370"/>
              <a:ext cx="350755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95C9A52-4AAF-4E01-9A5D-4934CA7890F4}"/>
                </a:ext>
              </a:extLst>
            </p:cNvPr>
            <p:cNvSpPr txBox="1"/>
            <p:nvPr/>
          </p:nvSpPr>
          <p:spPr>
            <a:xfrm>
              <a:off x="838199" y="4617885"/>
              <a:ext cx="350755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A74316A-C09E-4BEF-8D23-9FF3A176929D}"/>
                </a:ext>
              </a:extLst>
            </p:cNvPr>
            <p:cNvSpPr txBox="1"/>
            <p:nvPr/>
          </p:nvSpPr>
          <p:spPr>
            <a:xfrm>
              <a:off x="838199" y="5356549"/>
              <a:ext cx="350755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050" b="1">
                  <a:solidFill>
                    <a:srgbClr val="333333"/>
                  </a:solidFill>
                </a:rPr>
                <a:t>Send to back</a:t>
              </a:r>
              <a:r>
                <a:rPr lang="en-GB" sz="1050">
                  <a:solidFill>
                    <a:srgbClr val="333333"/>
                  </a:solidFill>
                </a:rPr>
                <a:t>’.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3AD9307-4394-46E7-8BB1-05F518B6534A}"/>
                </a:ext>
              </a:extLst>
            </p:cNvPr>
            <p:cNvSpPr txBox="1"/>
            <p:nvPr/>
          </p:nvSpPr>
          <p:spPr>
            <a:xfrm>
              <a:off x="838199" y="1867808"/>
              <a:ext cx="3572270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On this slide you will need to insert </a:t>
              </a:r>
              <a:br>
                <a:rPr lang="en-GB" sz="1050" b="1" dirty="0">
                  <a:solidFill>
                    <a:srgbClr val="333333"/>
                  </a:solidFill>
                </a:rPr>
              </a:br>
              <a:r>
                <a:rPr lang="en-GB" sz="1050" b="1" dirty="0">
                  <a:solidFill>
                    <a:srgbClr val="333333"/>
                  </a:solidFill>
                </a:rPr>
                <a:t>an image into the large picture placeholder first.</a:t>
              </a:r>
            </a:p>
            <a:p>
              <a:r>
                <a:rPr lang="en-GB" sz="1050" dirty="0">
                  <a:solidFill>
                    <a:srgbClr val="333333"/>
                  </a:solidFill>
                </a:rPr>
                <a:t>Once you’ve inserted an image, </a:t>
              </a:r>
              <a:br>
                <a:rPr lang="en-GB" sz="1050" dirty="0">
                  <a:solidFill>
                    <a:srgbClr val="333333"/>
                  </a:solidFill>
                </a:rPr>
              </a:br>
              <a:r>
                <a:rPr lang="en-GB" sz="1050" dirty="0">
                  <a:solidFill>
                    <a:srgbClr val="333333"/>
                  </a:solidFill>
                </a:rPr>
                <a:t>following the instructions below, </a:t>
              </a:r>
              <a:br>
                <a:rPr lang="en-GB" sz="1050" dirty="0">
                  <a:solidFill>
                    <a:srgbClr val="333333"/>
                  </a:solidFill>
                </a:rPr>
              </a:br>
              <a:r>
                <a:rPr lang="en-GB" sz="1050" dirty="0">
                  <a:solidFill>
                    <a:srgbClr val="333333"/>
                  </a:solidFill>
                </a:rPr>
                <a:t>you can then </a:t>
              </a:r>
              <a:r>
                <a:rPr lang="en-GB" sz="1050" dirty="0">
                  <a:solidFill>
                    <a:schemeClr val="accent1"/>
                  </a:solidFill>
                </a:rPr>
                <a:t>enter text in the placeholders.</a:t>
              </a:r>
              <a:endParaRPr lang="en-GB" sz="1050" b="1" dirty="0">
                <a:solidFill>
                  <a:schemeClr val="accent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A65037AC-3877-4C9F-8559-88569097C8D8}"/>
                </a:ext>
              </a:extLst>
            </p:cNvPr>
            <p:cNvSpPr/>
            <p:nvPr/>
          </p:nvSpPr>
          <p:spPr>
            <a:xfrm>
              <a:off x="838200" y="328977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 Placeholder 8">
            <a:extLst>
              <a:ext uri="{FF2B5EF4-FFF2-40B4-BE49-F238E27FC236}">
                <a16:creationId xmlns:a16="http://schemas.microsoft.com/office/drawing/2014/main" xmlns="" id="{E243B7AC-CE46-F844-85DA-6955C9721B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" y="122403"/>
            <a:ext cx="1833296" cy="988103"/>
          </a:xfrm>
          <a:custGeom>
            <a:avLst/>
            <a:gdLst>
              <a:gd name="connsiteX0" fmla="*/ 0 w 3652475"/>
              <a:gd name="connsiteY0" fmla="*/ 0 h 2451987"/>
              <a:gd name="connsiteX1" fmla="*/ 3652475 w 3652475"/>
              <a:gd name="connsiteY1" fmla="*/ 0 h 2451987"/>
              <a:gd name="connsiteX2" fmla="*/ 3652475 w 3652475"/>
              <a:gd name="connsiteY2" fmla="*/ 2451987 h 2451987"/>
              <a:gd name="connsiteX3" fmla="*/ 0 w 3652475"/>
              <a:gd name="connsiteY3" fmla="*/ 2451987 h 24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2475" h="2451987">
                <a:moveTo>
                  <a:pt x="0" y="0"/>
                </a:moveTo>
                <a:lnTo>
                  <a:pt x="3652475" y="0"/>
                </a:lnTo>
                <a:lnTo>
                  <a:pt x="3652475" y="2451987"/>
                </a:lnTo>
                <a:lnTo>
                  <a:pt x="0" y="245198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                                                               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BCE16B6-9ABE-6645-9ACD-D0C14644F70A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28" name="Arrow: Pentagon 20">
              <a:extLst>
                <a:ext uri="{FF2B5EF4-FFF2-40B4-BE49-F238E27FC236}">
                  <a16:creationId xmlns:a16="http://schemas.microsoft.com/office/drawing/2014/main" xmlns="" id="{3315483D-2C47-E943-B9BD-93F52FD7C8C6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9" name="Freeform: Shape 24">
              <a:extLst>
                <a:ext uri="{FF2B5EF4-FFF2-40B4-BE49-F238E27FC236}">
                  <a16:creationId xmlns:a16="http://schemas.microsoft.com/office/drawing/2014/main" xmlns="" id="{2CFC7159-E83C-CB48-BC60-4233AC02EBFE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xmlns="" id="{13564057-3F0D-814C-BAD5-A6A085452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2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3057" y="6364209"/>
            <a:ext cx="2057400" cy="223915"/>
          </a:xfrm>
        </p:spPr>
        <p:txBody>
          <a:bodyPr/>
          <a:lstStyle/>
          <a:p>
            <a:fld id="{807F98C2-0CF4-4CF2-89F6-F2112951EAD0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44" y="6364209"/>
            <a:ext cx="3086100" cy="2239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608" y="6364209"/>
            <a:ext cx="416719" cy="223915"/>
          </a:xfrm>
        </p:spPr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20374F5-1F87-4DA9-8334-1EAC9840C7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431" y="1423988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84609888-6539-4B58-A47B-5B7B9D9FA8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430" y="1387988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EE71AF02-9C20-40FF-B5D1-AEA2498A5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488" y="1423989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94C51A09-CBAF-41F4-9459-A766F9659C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645" y="2400020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07C93D41-B5DE-45D1-93F1-809033643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644" y="2364020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62183CF-FC5E-4382-8169-498EE6A2DA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0702" y="2400021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2B206F38-083B-4117-9030-CEE8B8034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645" y="3376052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CA213345-7E65-4074-B89D-64C1A8287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7644" y="3340052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921CE87A-88BB-4FC8-B502-818675EBE1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0702" y="3376053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A05E04AC-1BC2-434D-921E-D13D92DC56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7645" y="4354070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DE9AB5D3-49C3-4FD7-93F9-19DED605EA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7644" y="4318070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1F5E4F21-5102-4ACC-8260-814D7EEE17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0702" y="4354071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6D089CD4-7D6A-4380-A09D-46C77EE50E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645" y="5332088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xmlns="" id="{B93CF61D-4F62-4B33-B34E-FB89F86C9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7644" y="5296088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74E91DA4-90BB-4409-BAC5-76B3C4D7AF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702" y="5332089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58D31367-3111-4C9A-972A-118675F192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27960" y="1423988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A70FAB3E-7F71-40F3-9F8A-3D034D4650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7959" y="1387988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1344872B-3647-4A51-BA6D-8CA7D823CE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81018" y="1423989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xmlns="" id="{ECDA27B9-3594-4B05-99CE-1600CA8186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6175" y="2400020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xmlns="" id="{688CBE27-7A36-455B-8B3B-1052148CE3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26173" y="2364020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435BFC9B-15E2-44EF-941F-55E39AA6E7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79232" y="2400021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5AB92E42-E12F-45E4-8194-A804160614F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26175" y="3376052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xmlns="" id="{0A6BD10F-B8E7-490A-BF09-D1AFD6CA02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26173" y="3340052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10EA2ADB-7225-4972-98E5-A0CAF29B2F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79232" y="3376053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xmlns="" id="{1D0704A2-D4BB-4E90-907F-84B0C8F9DB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26175" y="4354070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xmlns="" id="{AE32B553-EFA4-42C4-9516-AC11EE74D6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26173" y="4318070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60E744FB-2DBC-4D3F-AD3F-9F99BCC70E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79232" y="4354071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xmlns="" id="{69AE9FAD-A23B-462F-9E7E-3315339C2E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26175" y="5332088"/>
            <a:ext cx="4318993" cy="823912"/>
          </a:xfrm>
          <a:solidFill>
            <a:schemeClr val="bg1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xmlns="" id="{8DF18D90-02B5-49EC-8E41-51951D4824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26173" y="5296088"/>
            <a:ext cx="4320000" cy="36000"/>
          </a:xfrm>
          <a:solidFill>
            <a:schemeClr val="accent3"/>
          </a:solidFill>
        </p:spPr>
        <p:txBody>
          <a:bodyPr lIns="162000" anchor="ctr"/>
          <a:lstStyle>
            <a:lvl1pPr>
              <a:defRPr sz="2400" b="1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12C7C1ED-588A-4F90-A599-C826F17244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79232" y="5332089"/>
            <a:ext cx="3665935" cy="8239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EE397FB6-6297-0142-B0F1-5AEB553E6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0728" y="231322"/>
            <a:ext cx="6982058" cy="8135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1">
            <a:extLst>
              <a:ext uri="{FF2B5EF4-FFF2-40B4-BE49-F238E27FC236}">
                <a16:creationId xmlns:a16="http://schemas.microsoft.com/office/drawing/2014/main" xmlns="" id="{96C0D2CC-8704-46D1-8CA5-CDEF602655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235" y="1390650"/>
            <a:ext cx="5166122" cy="5202000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image &gt; Right click &gt; Send to back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B6BC-9C6D-47D4-A6BA-DC3B02C23268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0AB213E-3776-4926-A760-5C4E3FDBC5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83" y="2821259"/>
            <a:ext cx="3439439" cy="24198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FEAE6CEE-A75F-440F-98DC-C6B7A9E483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83" y="1390650"/>
            <a:ext cx="4109726" cy="369332"/>
          </a:xfrm>
          <a:solidFill>
            <a:schemeClr val="bg2"/>
          </a:solidFill>
        </p:spPr>
        <p:txBody>
          <a:bodyPr>
            <a:spAutoFit/>
          </a:bodyPr>
          <a:lstStyle>
            <a:lvl1pPr>
              <a:defRPr lang="en-GB" sz="2000" b="1" kern="1200" spc="-53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05E317C8-0BF0-4E27-93AE-C94E684DD0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8989" y="6369844"/>
            <a:ext cx="16200" cy="2232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9B3BE3B-8F8D-4630-92F5-4AECFA094749}"/>
              </a:ext>
            </a:extLst>
          </p:cNvPr>
          <p:cNvGrpSpPr/>
          <p:nvPr userDrawn="1"/>
        </p:nvGrpSpPr>
        <p:grpSpPr>
          <a:xfrm>
            <a:off x="-3130363" y="231322"/>
            <a:ext cx="2630669" cy="4472103"/>
            <a:chOff x="838198" y="1150069"/>
            <a:chExt cx="3507559" cy="447210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917F820-8FD2-4648-80B5-68A2D183E513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1B7CCE5-2A3E-454D-8A13-8C616BB80B30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01AE20F-050F-4547-B057-F17587D0D876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02DC309-A307-4483-BD5B-F0B5B1FAFC98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4E61D61-A081-4A88-9CC7-04B1DD93BE17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E973C50-6D78-4A37-8A82-2F0B254D7A8D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419094B-4DA4-448A-9705-47E9A53B9264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D09AEC2-C98F-4753-AF18-0A05F3AE6591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66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(Option 2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BFE1AA50-9912-9A4A-A38B-33A409DB6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644" y="376241"/>
            <a:ext cx="1365243" cy="471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90B3-052C-45A0-BAD6-E9ECCAFE3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42158F-0408-489C-98B5-6E4B30E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1DE1D4B-A4CC-49B4-81E8-F428CF86C6BA}"/>
              </a:ext>
            </a:extLst>
          </p:cNvPr>
          <p:cNvCxnSpPr>
            <a:cxnSpLocks/>
          </p:cNvCxnSpPr>
          <p:nvPr userDrawn="1"/>
        </p:nvCxnSpPr>
        <p:spPr>
          <a:xfrm>
            <a:off x="197645" y="1076325"/>
            <a:ext cx="87487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D312464-94A6-445E-8B67-03AAA57E9D6A}"/>
              </a:ext>
            </a:extLst>
          </p:cNvPr>
          <p:cNvCxnSpPr>
            <a:cxnSpLocks/>
          </p:cNvCxnSpPr>
          <p:nvPr userDrawn="1"/>
        </p:nvCxnSpPr>
        <p:spPr>
          <a:xfrm>
            <a:off x="197645" y="6597650"/>
            <a:ext cx="87487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1">
            <a:extLst>
              <a:ext uri="{FF2B5EF4-FFF2-40B4-BE49-F238E27FC236}">
                <a16:creationId xmlns:a16="http://schemas.microsoft.com/office/drawing/2014/main" xmlns="" id="{46E89F60-7BAA-48DF-9986-09C8E22C3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83" y="2821259"/>
            <a:ext cx="3439439" cy="24198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31">
            <a:extLst>
              <a:ext uri="{FF2B5EF4-FFF2-40B4-BE49-F238E27FC236}">
                <a16:creationId xmlns:a16="http://schemas.microsoft.com/office/drawing/2014/main" xmlns="" id="{ADC26A35-3AD8-4C69-AADA-98FDE50BF7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235" y="1390650"/>
            <a:ext cx="5166122" cy="5202000"/>
          </a:xfrm>
        </p:spPr>
        <p:txBody>
          <a:bodyPr lIns="0" tIns="0" rIns="0" bIns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 &gt; Right click &gt; Send to back</a:t>
            </a:r>
            <a:endParaRPr lang="en-GB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xmlns="" id="{0D7DCAD1-DF1D-4B1D-A663-2F870BF679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83" y="1390650"/>
            <a:ext cx="4109726" cy="369332"/>
          </a:xfrm>
          <a:solidFill>
            <a:schemeClr val="accent3"/>
          </a:solidFill>
        </p:spPr>
        <p:txBody>
          <a:bodyPr>
            <a:spAutoFit/>
          </a:bodyPr>
          <a:lstStyle>
            <a:lvl1pPr>
              <a:defRPr lang="en-GB" sz="2000" b="1" kern="1200" spc="-53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dirty="0"/>
              <a:t>Enter subtitle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99F9367-0C56-460D-8F47-B7688A8873DE}"/>
              </a:ext>
            </a:extLst>
          </p:cNvPr>
          <p:cNvGrpSpPr/>
          <p:nvPr userDrawn="1"/>
        </p:nvGrpSpPr>
        <p:grpSpPr>
          <a:xfrm>
            <a:off x="-3133146" y="230930"/>
            <a:ext cx="2630669" cy="4472103"/>
            <a:chOff x="838198" y="1150069"/>
            <a:chExt cx="3507559" cy="44721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6666A46-DB50-4B25-91C5-C1F4070EBD88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37F5321-9413-4198-84D2-D94ECF168B6B}"/>
                </a:ext>
              </a:extLst>
            </p:cNvPr>
            <p:cNvSpPr txBox="1"/>
            <p:nvPr/>
          </p:nvSpPr>
          <p:spPr>
            <a:xfrm>
              <a:off x="838199" y="1225485"/>
              <a:ext cx="35075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20D4403-3CA6-4671-A6F8-E6D2A37970C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194A598-EE03-452B-9231-3B38378EE816}"/>
                </a:ext>
              </a:extLst>
            </p:cNvPr>
            <p:cNvSpPr txBox="1"/>
            <p:nvPr/>
          </p:nvSpPr>
          <p:spPr>
            <a:xfrm>
              <a:off x="838199" y="1867808"/>
              <a:ext cx="341073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1.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icon</a:t>
              </a:r>
              <a:r>
                <a:rPr lang="en-GB" sz="105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B909841-6328-46EA-B558-A9C85568196D}"/>
                </a:ext>
              </a:extLst>
            </p:cNvPr>
            <p:cNvSpPr txBox="1"/>
            <p:nvPr/>
          </p:nvSpPr>
          <p:spPr>
            <a:xfrm>
              <a:off x="838199" y="2650785"/>
              <a:ext cx="350755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2. </a:t>
              </a:r>
              <a:r>
                <a:rPr lang="en-GB" sz="1050">
                  <a:solidFill>
                    <a:srgbClr val="333333"/>
                  </a:solidFill>
                </a:rPr>
                <a:t>Click on the </a:t>
              </a:r>
              <a:r>
                <a:rPr lang="en-GB" sz="1050" b="1">
                  <a:solidFill>
                    <a:srgbClr val="333333"/>
                  </a:solidFill>
                </a:rPr>
                <a:t>Format Picture </a:t>
              </a:r>
              <a:r>
                <a:rPr lang="en-GB" sz="105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E720A81-D284-4314-AB58-21320039CDEE}"/>
                </a:ext>
              </a:extLst>
            </p:cNvPr>
            <p:cNvSpPr txBox="1"/>
            <p:nvPr/>
          </p:nvSpPr>
          <p:spPr>
            <a:xfrm>
              <a:off x="838198" y="3236009"/>
              <a:ext cx="350755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3.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Crop</a:t>
              </a:r>
              <a:r>
                <a:rPr lang="en-GB" sz="105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050" b="1">
                  <a:solidFill>
                    <a:srgbClr val="333333"/>
                  </a:solidFill>
                </a:rPr>
                <a:t>Fit</a:t>
              </a:r>
              <a:r>
                <a:rPr lang="en-GB" sz="105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6F01A82-E0CE-4FCA-9724-1EFCBAA0DC6C}"/>
                </a:ext>
              </a:extLst>
            </p:cNvPr>
            <p:cNvSpPr txBox="1"/>
            <p:nvPr/>
          </p:nvSpPr>
          <p:spPr>
            <a:xfrm>
              <a:off x="838199" y="4448000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>
                  <a:solidFill>
                    <a:srgbClr val="333333"/>
                  </a:solidFill>
                </a:rPr>
                <a:t>4.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Colour</a:t>
              </a:r>
              <a:r>
                <a:rPr lang="en-GB" sz="105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1EC47A9-0374-417D-9029-E8359C5C64A9}"/>
                </a:ext>
              </a:extLst>
            </p:cNvPr>
            <p:cNvSpPr txBox="1"/>
            <p:nvPr/>
          </p:nvSpPr>
          <p:spPr>
            <a:xfrm>
              <a:off x="838199" y="5039938"/>
              <a:ext cx="35075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rgbClr val="333333"/>
                  </a:solidFill>
                </a:rPr>
                <a:t>5. </a:t>
              </a:r>
              <a:r>
                <a:rPr lang="en-GB" sz="1050">
                  <a:solidFill>
                    <a:srgbClr val="333333"/>
                  </a:solidFill>
                </a:rPr>
                <a:t>Choose </a:t>
              </a:r>
              <a:r>
                <a:rPr lang="en-GB" sz="1050" b="1">
                  <a:solidFill>
                    <a:srgbClr val="333333"/>
                  </a:solidFill>
                </a:rPr>
                <a:t>Picture Correction</a:t>
              </a:r>
              <a:r>
                <a:rPr lang="en-GB" sz="105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FFA726-5853-4625-B6EF-E5B45A42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817386-F33D-4A18-BFD6-FB70C8FE3926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A68680-D022-4179-A323-F037A93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xmlns="" id="{6D4DC542-1852-4D41-A1C2-20F0E2400E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8989" y="6369844"/>
            <a:ext cx="16200" cy="22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08AABD91-9946-A34C-82C4-7820D4D7CE82}"/>
              </a:ext>
            </a:extLst>
          </p:cNvPr>
          <p:cNvCxnSpPr>
            <a:cxnSpLocks/>
          </p:cNvCxnSpPr>
          <p:nvPr userDrawn="1"/>
        </p:nvCxnSpPr>
        <p:spPr>
          <a:xfrm>
            <a:off x="1833297" y="260354"/>
            <a:ext cx="0" cy="8135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DEA6248-8542-D941-82A4-97F20CD41C40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36" name="Arrow: Pentagon 20">
              <a:extLst>
                <a:ext uri="{FF2B5EF4-FFF2-40B4-BE49-F238E27FC236}">
                  <a16:creationId xmlns:a16="http://schemas.microsoft.com/office/drawing/2014/main" xmlns="" id="{DDA3DBBB-6498-6447-BB02-E74CC2FF0C6F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37" name="Freeform: Shape 24">
              <a:extLst>
                <a:ext uri="{FF2B5EF4-FFF2-40B4-BE49-F238E27FC236}">
                  <a16:creationId xmlns:a16="http://schemas.microsoft.com/office/drawing/2014/main" xmlns="" id="{8BB244CD-D5F5-E44B-801B-C5588C648859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99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711675-D930-45BB-BA5B-F2613B45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728" y="231322"/>
            <a:ext cx="6982058" cy="813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A8A8E2-7FC9-4B10-9D4E-99EA7898C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23" y="1314451"/>
            <a:ext cx="8689777" cy="2534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466972-DBF1-4453-9C69-D9A55A288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13057" y="6364209"/>
            <a:ext cx="2057400" cy="22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450"/>
              </a:spcAft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D808-4E41-4C2E-99F3-31B5423E2436}" type="datetime1">
              <a:rPr lang="en-GB" smtClean="0"/>
              <a:t>14/09/2018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DE9A1C-C97D-45F9-BC12-74DC9B0F5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644" y="6364209"/>
            <a:ext cx="3086100" cy="22391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Aft>
                <a:spcPts val="450"/>
              </a:spcAft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655AE4-61D4-4ECB-86D6-F37B88BFC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608" y="6364209"/>
            <a:ext cx="416719" cy="22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Aft>
                <a:spcPts val="450"/>
              </a:spcAft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9634-C6BF-42E8-9591-7B92EBF8770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228C9BD-C498-4216-91CD-698A7E058ED6}"/>
              </a:ext>
            </a:extLst>
          </p:cNvPr>
          <p:cNvCxnSpPr>
            <a:cxnSpLocks/>
          </p:cNvCxnSpPr>
          <p:nvPr userDrawn="1"/>
        </p:nvCxnSpPr>
        <p:spPr>
          <a:xfrm>
            <a:off x="1833297" y="260354"/>
            <a:ext cx="0" cy="81359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1ED7553-7F70-49B6-BF13-CFEC00700DDA}"/>
              </a:ext>
            </a:extLst>
          </p:cNvPr>
          <p:cNvCxnSpPr>
            <a:cxnSpLocks/>
          </p:cNvCxnSpPr>
          <p:nvPr userDrawn="1"/>
        </p:nvCxnSpPr>
        <p:spPr>
          <a:xfrm>
            <a:off x="197645" y="1076325"/>
            <a:ext cx="874871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D17DAD3-D987-486A-B14E-2BC9BABA3A88}"/>
              </a:ext>
            </a:extLst>
          </p:cNvPr>
          <p:cNvCxnSpPr>
            <a:cxnSpLocks/>
          </p:cNvCxnSpPr>
          <p:nvPr userDrawn="1"/>
        </p:nvCxnSpPr>
        <p:spPr>
          <a:xfrm>
            <a:off x="197645" y="6597650"/>
            <a:ext cx="874871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E4EA8F8-3083-40F5-8EE6-C6F436317438}"/>
              </a:ext>
            </a:extLst>
          </p:cNvPr>
          <p:cNvCxnSpPr>
            <a:cxnSpLocks/>
          </p:cNvCxnSpPr>
          <p:nvPr userDrawn="1"/>
        </p:nvCxnSpPr>
        <p:spPr>
          <a:xfrm>
            <a:off x="8602604" y="6369844"/>
            <a:ext cx="0" cy="22391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D107CAE7-5064-5F45-881B-21425749342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97644" y="371725"/>
            <a:ext cx="1378332" cy="47570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F5A76F8-2ADA-AD48-AA92-A7C4CFCBB2F7}"/>
              </a:ext>
            </a:extLst>
          </p:cNvPr>
          <p:cNvGrpSpPr/>
          <p:nvPr userDrawn="1"/>
        </p:nvGrpSpPr>
        <p:grpSpPr>
          <a:xfrm>
            <a:off x="1" y="-872"/>
            <a:ext cx="9143999" cy="123113"/>
            <a:chOff x="1524000" y="712"/>
            <a:chExt cx="9143999" cy="123113"/>
          </a:xfrm>
        </p:grpSpPr>
        <p:sp>
          <p:nvSpPr>
            <p:cNvPr id="18" name="Arrow: Pentagon 20">
              <a:extLst>
                <a:ext uri="{FF2B5EF4-FFF2-40B4-BE49-F238E27FC236}">
                  <a16:creationId xmlns:a16="http://schemas.microsoft.com/office/drawing/2014/main" xmlns="" id="{157A4374-C008-9940-BB2A-81E2503F0223}"/>
                </a:ext>
              </a:extLst>
            </p:cNvPr>
            <p:cNvSpPr/>
            <p:nvPr userDrawn="1"/>
          </p:nvSpPr>
          <p:spPr>
            <a:xfrm>
              <a:off x="1524000" y="1584"/>
              <a:ext cx="4607720" cy="12224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xmlns="" id="{E8151688-D48E-D949-96B2-7C12B41AE1B1}"/>
                </a:ext>
              </a:extLst>
            </p:cNvPr>
            <p:cNvSpPr/>
            <p:nvPr userDrawn="1"/>
          </p:nvSpPr>
          <p:spPr>
            <a:xfrm>
              <a:off x="6065041" y="712"/>
              <a:ext cx="4602958" cy="122400"/>
            </a:xfrm>
            <a:custGeom>
              <a:avLst/>
              <a:gdLst>
                <a:gd name="connsiteX0" fmla="*/ 0 w 6126958"/>
                <a:gd name="connsiteY0" fmla="*/ 0 h 126206"/>
                <a:gd name="connsiteX1" fmla="*/ 6126958 w 6126958"/>
                <a:gd name="connsiteY1" fmla="*/ 0 h 126206"/>
                <a:gd name="connsiteX2" fmla="*/ 6126958 w 6126958"/>
                <a:gd name="connsiteY2" fmla="*/ 126206 h 126206"/>
                <a:gd name="connsiteX3" fmla="*/ 0 w 6126958"/>
                <a:gd name="connsiteY3" fmla="*/ 126206 h 126206"/>
                <a:gd name="connsiteX4" fmla="*/ 63103 w 6126958"/>
                <a:gd name="connsiteY4" fmla="*/ 63103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6958" h="126206">
                  <a:moveTo>
                    <a:pt x="0" y="0"/>
                  </a:moveTo>
                  <a:lnTo>
                    <a:pt x="6126958" y="0"/>
                  </a:lnTo>
                  <a:lnTo>
                    <a:pt x="6126958" y="126206"/>
                  </a:lnTo>
                  <a:lnTo>
                    <a:pt x="0" y="126206"/>
                  </a:lnTo>
                  <a:lnTo>
                    <a:pt x="63103" y="63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12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49" r:id="rId2"/>
    <p:sldLayoutId id="2147483690" r:id="rId3"/>
    <p:sldLayoutId id="2147483691" r:id="rId4"/>
    <p:sldLayoutId id="2147483677" r:id="rId5"/>
    <p:sldLayoutId id="2147483655" r:id="rId6"/>
    <p:sldLayoutId id="2147483650" r:id="rId7"/>
    <p:sldLayoutId id="2147483651" r:id="rId8"/>
    <p:sldLayoutId id="2147483674" r:id="rId9"/>
    <p:sldLayoutId id="2147483679" r:id="rId10"/>
    <p:sldLayoutId id="2147483689" r:id="rId11"/>
    <p:sldLayoutId id="2147483660" r:id="rId12"/>
    <p:sldLayoutId id="2147483658" r:id="rId13"/>
    <p:sldLayoutId id="2147483659" r:id="rId14"/>
    <p:sldLayoutId id="2147483661" r:id="rId15"/>
    <p:sldLayoutId id="2147483662" r:id="rId16"/>
    <p:sldLayoutId id="2147483680" r:id="rId17"/>
    <p:sldLayoutId id="2147483681" r:id="rId18"/>
    <p:sldLayoutId id="2147483685" r:id="rId19"/>
    <p:sldLayoutId id="2147483688" r:id="rId20"/>
    <p:sldLayoutId id="2147483682" r:id="rId21"/>
    <p:sldLayoutId id="2147483666" r:id="rId22"/>
    <p:sldLayoutId id="2147483665" r:id="rId23"/>
    <p:sldLayoutId id="2147483670" r:id="rId24"/>
    <p:sldLayoutId id="2147483672" r:id="rId25"/>
    <p:sldLayoutId id="2147483669" r:id="rId26"/>
    <p:sldLayoutId id="2147483686" r:id="rId27"/>
    <p:sldLayoutId id="2147483687" r:id="rId28"/>
    <p:sldLayoutId id="2147483684" r:id="rId29"/>
    <p:sldLayoutId id="2147483693" r:id="rId30"/>
    <p:sldLayoutId id="2147483683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spcAft>
          <a:spcPts val="450"/>
        </a:spcAft>
        <a:buNone/>
        <a:defRPr sz="28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Font typeface="Arial" panose="020B0604020202020204" pitchFamily="34" charset="0"/>
        <a:buNone/>
        <a:defRPr sz="1800" b="0" kern="1200" spc="-53" baseline="0">
          <a:solidFill>
            <a:schemeClr val="accent3"/>
          </a:solidFill>
          <a:latin typeface="+mn-lt"/>
          <a:ea typeface="+mn-ea"/>
          <a:cs typeface="+mn-cs"/>
        </a:defRPr>
      </a:lvl1pPr>
      <a:lvl2pPr marL="33338" indent="125013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600" b="0" kern="1200" spc="-53" baseline="0">
          <a:solidFill>
            <a:schemeClr val="accent3"/>
          </a:solidFill>
          <a:latin typeface="+mn-lt"/>
          <a:ea typeface="+mn-ea"/>
          <a:cs typeface="+mn-cs"/>
        </a:defRPr>
      </a:lvl2pPr>
      <a:lvl3pPr marL="326223" indent="-113108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400" b="0" kern="1200" spc="-53" baseline="0">
          <a:solidFill>
            <a:schemeClr val="accent3"/>
          </a:solidFill>
          <a:latin typeface="+mn-lt"/>
          <a:ea typeface="+mn-ea"/>
          <a:cs typeface="+mn-cs"/>
        </a:defRPr>
      </a:lvl3pPr>
      <a:lvl4pPr marL="492907" indent="-128585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200" b="0" kern="1200" spc="-53" baseline="0">
          <a:solidFill>
            <a:schemeClr val="accent3"/>
          </a:solidFill>
          <a:latin typeface="+mn-lt"/>
          <a:ea typeface="+mn-ea"/>
          <a:cs typeface="+mn-cs"/>
        </a:defRPr>
      </a:lvl4pPr>
      <a:lvl5pPr marL="610776" indent="-104773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1200" b="0" kern="1200" spc="-53" baseline="0">
          <a:solidFill>
            <a:schemeClr val="accent3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pos="125" userDrawn="1">
          <p15:clr>
            <a:srgbClr val="F26B43"/>
          </p15:clr>
        </p15:guide>
        <p15:guide id="3" pos="563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8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file://localhost/Users/cheryljepson/Dropbox/ITS/DATA%20AND%20INFORMATION%20CONFERENCE/Strategic%20partners/Elements/text.png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jp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07812197-D784-9747-919E-DD405EDB1E02}"/>
              </a:ext>
            </a:extLst>
          </p:cNvPr>
          <p:cNvSpPr txBox="1">
            <a:spLocks/>
          </p:cNvSpPr>
          <p:nvPr/>
        </p:nvSpPr>
        <p:spPr>
          <a:xfrm>
            <a:off x="0" y="5614372"/>
            <a:ext cx="2643612" cy="12196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None/>
              <a:defRPr sz="1800" b="0" kern="1200" spc="-53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3338" indent="125013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600" b="0" kern="1200" spc="-53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6223" indent="-113108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b="0" kern="1200" spc="-53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492907" indent="-128585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 b="0" kern="1200" spc="-53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610776" indent="-104773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 b="0" kern="1200" spc="-53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rgbClr val="333E48"/>
                </a:solidFill>
              </a:rPr>
              <a:t>Lifeblood: </a:t>
            </a:r>
          </a:p>
          <a:p>
            <a:pPr algn="ctr"/>
            <a:r>
              <a:rPr lang="en-GB" sz="1400" b="1" dirty="0" smtClean="0">
                <a:solidFill>
                  <a:srgbClr val="333E48"/>
                </a:solidFill>
              </a:rPr>
              <a:t>  Data Management in Housing </a:t>
            </a:r>
            <a:endParaRPr lang="en-GB" sz="1400" b="1" dirty="0">
              <a:solidFill>
                <a:srgbClr val="333E48"/>
              </a:solidFill>
            </a:endParaRPr>
          </a:p>
          <a:p>
            <a:pPr algn="r"/>
            <a:r>
              <a:rPr lang="en-GB" sz="900" b="1" dirty="0">
                <a:solidFill>
                  <a:srgbClr val="333E48"/>
                </a:solidFill>
              </a:rPr>
              <a:t> </a:t>
            </a:r>
            <a:r>
              <a:rPr lang="en-GB" sz="900" b="1" dirty="0" smtClean="0">
                <a:solidFill>
                  <a:srgbClr val="333E48"/>
                </a:solidFill>
              </a:rPr>
              <a:t>September 2018</a:t>
            </a:r>
            <a:endParaRPr lang="en-GB" sz="900" b="1" dirty="0">
              <a:solidFill>
                <a:srgbClr val="333E48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557571"/>
            <a:ext cx="4572001" cy="832019"/>
          </a:xfrm>
        </p:spPr>
        <p:txBody>
          <a:bodyPr lIns="0" rIns="0"/>
          <a:lstStyle/>
          <a:p>
            <a:pPr algn="ctr"/>
            <a:r>
              <a:rPr lang="en-GB" sz="2000" dirty="0" smtClean="0"/>
              <a:t>Crawl, Walk…then Run Like the Wind: Leveraging All Things Data. 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2281288"/>
            <a:ext cx="4419601" cy="5956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Norma Dove-Edwin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Chief Data and Information Officer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05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1789313"/>
            <a:ext cx="5252884" cy="627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What Will Success Look Like?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0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Knowing Our Customers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7608" y="6118355"/>
            <a:ext cx="416719" cy="203559"/>
          </a:xfrm>
        </p:spPr>
        <p:txBody>
          <a:bodyPr/>
          <a:lstStyle/>
          <a:p>
            <a:fld id="{F2BE9634-C6BF-42E8-9591-7B92EBF87705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466146"/>
              </p:ext>
            </p:extLst>
          </p:nvPr>
        </p:nvGraphicFramePr>
        <p:xfrm>
          <a:off x="579422" y="1372528"/>
          <a:ext cx="7885568" cy="463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eeform 26"/>
          <p:cNvSpPr>
            <a:spLocks noEditPoints="1"/>
          </p:cNvSpPr>
          <p:nvPr/>
        </p:nvSpPr>
        <p:spPr bwMode="auto">
          <a:xfrm>
            <a:off x="4119333" y="3374882"/>
            <a:ext cx="891767" cy="733759"/>
          </a:xfrm>
          <a:custGeom>
            <a:avLst/>
            <a:gdLst>
              <a:gd name="T0" fmla="*/ 267 w 617"/>
              <a:gd name="T1" fmla="*/ 71 h 573"/>
              <a:gd name="T2" fmla="*/ 267 w 617"/>
              <a:gd name="T3" fmla="*/ 20 h 573"/>
              <a:gd name="T4" fmla="*/ 219 w 617"/>
              <a:gd name="T5" fmla="*/ 1 h 573"/>
              <a:gd name="T6" fmla="*/ 182 w 617"/>
              <a:gd name="T7" fmla="*/ 45 h 573"/>
              <a:gd name="T8" fmla="*/ 211 w 617"/>
              <a:gd name="T9" fmla="*/ 88 h 573"/>
              <a:gd name="T10" fmla="*/ 405 w 617"/>
              <a:gd name="T11" fmla="*/ 101 h 573"/>
              <a:gd name="T12" fmla="*/ 432 w 617"/>
              <a:gd name="T13" fmla="*/ 59 h 573"/>
              <a:gd name="T14" fmla="*/ 396 w 617"/>
              <a:gd name="T15" fmla="*/ 15 h 573"/>
              <a:gd name="T16" fmla="*/ 349 w 617"/>
              <a:gd name="T17" fmla="*/ 34 h 573"/>
              <a:gd name="T18" fmla="*/ 349 w 617"/>
              <a:gd name="T19" fmla="*/ 85 h 573"/>
              <a:gd name="T20" fmla="*/ 82 w 617"/>
              <a:gd name="T21" fmla="*/ 135 h 573"/>
              <a:gd name="T22" fmla="*/ 116 w 617"/>
              <a:gd name="T23" fmla="*/ 111 h 573"/>
              <a:gd name="T24" fmla="*/ 108 w 617"/>
              <a:gd name="T25" fmla="*/ 70 h 573"/>
              <a:gd name="T26" fmla="*/ 66 w 617"/>
              <a:gd name="T27" fmla="*/ 62 h 573"/>
              <a:gd name="T28" fmla="*/ 43 w 617"/>
              <a:gd name="T29" fmla="*/ 96 h 573"/>
              <a:gd name="T30" fmla="*/ 73 w 617"/>
              <a:gd name="T31" fmla="*/ 134 h 573"/>
              <a:gd name="T32" fmla="*/ 555 w 617"/>
              <a:gd name="T33" fmla="*/ 117 h 573"/>
              <a:gd name="T34" fmla="*/ 570 w 617"/>
              <a:gd name="T35" fmla="*/ 78 h 573"/>
              <a:gd name="T36" fmla="*/ 534 w 617"/>
              <a:gd name="T37" fmla="*/ 47 h 573"/>
              <a:gd name="T38" fmla="*/ 498 w 617"/>
              <a:gd name="T39" fmla="*/ 71 h 573"/>
              <a:gd name="T40" fmla="*/ 506 w 617"/>
              <a:gd name="T41" fmla="*/ 112 h 573"/>
              <a:gd name="T42" fmla="*/ 491 w 617"/>
              <a:gd name="T43" fmla="*/ 142 h 573"/>
              <a:gd name="T44" fmla="*/ 462 w 617"/>
              <a:gd name="T45" fmla="*/ 132 h 573"/>
              <a:gd name="T46" fmla="*/ 345 w 617"/>
              <a:gd name="T47" fmla="*/ 124 h 573"/>
              <a:gd name="T48" fmla="*/ 309 w 617"/>
              <a:gd name="T49" fmla="*/ 135 h 573"/>
              <a:gd name="T50" fmla="*/ 187 w 617"/>
              <a:gd name="T51" fmla="*/ 117 h 573"/>
              <a:gd name="T52" fmla="*/ 143 w 617"/>
              <a:gd name="T53" fmla="*/ 148 h 573"/>
              <a:gd name="T54" fmla="*/ 42 w 617"/>
              <a:gd name="T55" fmla="*/ 152 h 573"/>
              <a:gd name="T56" fmla="*/ 1 w 617"/>
              <a:gd name="T57" fmla="*/ 191 h 573"/>
              <a:gd name="T58" fmla="*/ 7 w 617"/>
              <a:gd name="T59" fmla="*/ 336 h 573"/>
              <a:gd name="T60" fmla="*/ 26 w 617"/>
              <a:gd name="T61" fmla="*/ 331 h 573"/>
              <a:gd name="T62" fmla="*/ 45 w 617"/>
              <a:gd name="T63" fmla="*/ 498 h 573"/>
              <a:gd name="T64" fmla="*/ 65 w 617"/>
              <a:gd name="T65" fmla="*/ 530 h 573"/>
              <a:gd name="T66" fmla="*/ 109 w 617"/>
              <a:gd name="T67" fmla="*/ 525 h 573"/>
              <a:gd name="T68" fmla="*/ 120 w 617"/>
              <a:gd name="T69" fmla="*/ 193 h 573"/>
              <a:gd name="T70" fmla="*/ 143 w 617"/>
              <a:gd name="T71" fmla="*/ 336 h 573"/>
              <a:gd name="T72" fmla="*/ 162 w 617"/>
              <a:gd name="T73" fmla="*/ 333 h 573"/>
              <a:gd name="T74" fmla="*/ 181 w 617"/>
              <a:gd name="T75" fmla="*/ 528 h 573"/>
              <a:gd name="T76" fmla="*/ 205 w 617"/>
              <a:gd name="T77" fmla="*/ 571 h 573"/>
              <a:gd name="T78" fmla="*/ 263 w 617"/>
              <a:gd name="T79" fmla="*/ 568 h 573"/>
              <a:gd name="T80" fmla="*/ 279 w 617"/>
              <a:gd name="T81" fmla="*/ 340 h 573"/>
              <a:gd name="T82" fmla="*/ 296 w 617"/>
              <a:gd name="T83" fmla="*/ 330 h 573"/>
              <a:gd name="T84" fmla="*/ 312 w 617"/>
              <a:gd name="T85" fmla="*/ 337 h 573"/>
              <a:gd name="T86" fmla="*/ 320 w 617"/>
              <a:gd name="T87" fmla="*/ 178 h 573"/>
              <a:gd name="T88" fmla="*/ 346 w 617"/>
              <a:gd name="T89" fmla="*/ 554 h 573"/>
              <a:gd name="T90" fmla="*/ 406 w 617"/>
              <a:gd name="T91" fmla="*/ 569 h 573"/>
              <a:gd name="T92" fmla="*/ 436 w 617"/>
              <a:gd name="T93" fmla="*/ 533 h 573"/>
              <a:gd name="T94" fmla="*/ 455 w 617"/>
              <a:gd name="T95" fmla="*/ 178 h 573"/>
              <a:gd name="T96" fmla="*/ 464 w 617"/>
              <a:gd name="T97" fmla="*/ 337 h 573"/>
              <a:gd name="T98" fmla="*/ 481 w 617"/>
              <a:gd name="T99" fmla="*/ 324 h 573"/>
              <a:gd name="T100" fmla="*/ 499 w 617"/>
              <a:gd name="T101" fmla="*/ 483 h 573"/>
              <a:gd name="T102" fmla="*/ 516 w 617"/>
              <a:gd name="T103" fmla="*/ 520 h 573"/>
              <a:gd name="T104" fmla="*/ 565 w 617"/>
              <a:gd name="T105" fmla="*/ 513 h 573"/>
              <a:gd name="T106" fmla="*/ 573 w 617"/>
              <a:gd name="T107" fmla="*/ 193 h 573"/>
              <a:gd name="T108" fmla="*/ 599 w 617"/>
              <a:gd name="T109" fmla="*/ 336 h 573"/>
              <a:gd name="T110" fmla="*/ 617 w 617"/>
              <a:gd name="T111" fmla="*/ 197 h 573"/>
              <a:gd name="T112" fmla="*/ 592 w 617"/>
              <a:gd name="T113" fmla="*/ 14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7" h="573">
                <a:moveTo>
                  <a:pt x="228" y="91"/>
                </a:moveTo>
                <a:lnTo>
                  <a:pt x="228" y="91"/>
                </a:lnTo>
                <a:lnTo>
                  <a:pt x="237" y="90"/>
                </a:lnTo>
                <a:lnTo>
                  <a:pt x="246" y="88"/>
                </a:lnTo>
                <a:lnTo>
                  <a:pt x="254" y="83"/>
                </a:lnTo>
                <a:lnTo>
                  <a:pt x="260" y="78"/>
                </a:lnTo>
                <a:lnTo>
                  <a:pt x="267" y="71"/>
                </a:lnTo>
                <a:lnTo>
                  <a:pt x="271" y="64"/>
                </a:lnTo>
                <a:lnTo>
                  <a:pt x="273" y="54"/>
                </a:lnTo>
                <a:lnTo>
                  <a:pt x="274" y="45"/>
                </a:lnTo>
                <a:lnTo>
                  <a:pt x="274" y="45"/>
                </a:lnTo>
                <a:lnTo>
                  <a:pt x="273" y="36"/>
                </a:lnTo>
                <a:lnTo>
                  <a:pt x="271" y="28"/>
                </a:lnTo>
                <a:lnTo>
                  <a:pt x="267" y="20"/>
                </a:lnTo>
                <a:lnTo>
                  <a:pt x="260" y="13"/>
                </a:lnTo>
                <a:lnTo>
                  <a:pt x="254" y="8"/>
                </a:lnTo>
                <a:lnTo>
                  <a:pt x="246" y="4"/>
                </a:lnTo>
                <a:lnTo>
                  <a:pt x="237" y="1"/>
                </a:lnTo>
                <a:lnTo>
                  <a:pt x="228" y="0"/>
                </a:lnTo>
                <a:lnTo>
                  <a:pt x="228" y="0"/>
                </a:lnTo>
                <a:lnTo>
                  <a:pt x="219" y="1"/>
                </a:lnTo>
                <a:lnTo>
                  <a:pt x="211" y="4"/>
                </a:lnTo>
                <a:lnTo>
                  <a:pt x="203" y="8"/>
                </a:lnTo>
                <a:lnTo>
                  <a:pt x="196" y="13"/>
                </a:lnTo>
                <a:lnTo>
                  <a:pt x="190" y="20"/>
                </a:lnTo>
                <a:lnTo>
                  <a:pt x="186" y="28"/>
                </a:lnTo>
                <a:lnTo>
                  <a:pt x="183" y="36"/>
                </a:lnTo>
                <a:lnTo>
                  <a:pt x="182" y="45"/>
                </a:lnTo>
                <a:lnTo>
                  <a:pt x="182" y="45"/>
                </a:lnTo>
                <a:lnTo>
                  <a:pt x="183" y="54"/>
                </a:lnTo>
                <a:lnTo>
                  <a:pt x="186" y="64"/>
                </a:lnTo>
                <a:lnTo>
                  <a:pt x="190" y="71"/>
                </a:lnTo>
                <a:lnTo>
                  <a:pt x="196" y="78"/>
                </a:lnTo>
                <a:lnTo>
                  <a:pt x="203" y="83"/>
                </a:lnTo>
                <a:lnTo>
                  <a:pt x="211" y="88"/>
                </a:lnTo>
                <a:lnTo>
                  <a:pt x="219" y="90"/>
                </a:lnTo>
                <a:lnTo>
                  <a:pt x="228" y="91"/>
                </a:lnTo>
                <a:lnTo>
                  <a:pt x="228" y="91"/>
                </a:lnTo>
                <a:close/>
                <a:moveTo>
                  <a:pt x="386" y="105"/>
                </a:moveTo>
                <a:lnTo>
                  <a:pt x="386" y="105"/>
                </a:lnTo>
                <a:lnTo>
                  <a:pt x="396" y="104"/>
                </a:lnTo>
                <a:lnTo>
                  <a:pt x="405" y="101"/>
                </a:lnTo>
                <a:lnTo>
                  <a:pt x="412" y="97"/>
                </a:lnTo>
                <a:lnTo>
                  <a:pt x="419" y="92"/>
                </a:lnTo>
                <a:lnTo>
                  <a:pt x="424" y="85"/>
                </a:lnTo>
                <a:lnTo>
                  <a:pt x="429" y="78"/>
                </a:lnTo>
                <a:lnTo>
                  <a:pt x="431" y="69"/>
                </a:lnTo>
                <a:lnTo>
                  <a:pt x="432" y="59"/>
                </a:lnTo>
                <a:lnTo>
                  <a:pt x="432" y="59"/>
                </a:lnTo>
                <a:lnTo>
                  <a:pt x="431" y="50"/>
                </a:lnTo>
                <a:lnTo>
                  <a:pt x="429" y="41"/>
                </a:lnTo>
                <a:lnTo>
                  <a:pt x="424" y="34"/>
                </a:lnTo>
                <a:lnTo>
                  <a:pt x="419" y="27"/>
                </a:lnTo>
                <a:lnTo>
                  <a:pt x="412" y="22"/>
                </a:lnTo>
                <a:lnTo>
                  <a:pt x="405" y="18"/>
                </a:lnTo>
                <a:lnTo>
                  <a:pt x="396" y="15"/>
                </a:lnTo>
                <a:lnTo>
                  <a:pt x="386" y="14"/>
                </a:lnTo>
                <a:lnTo>
                  <a:pt x="386" y="14"/>
                </a:lnTo>
                <a:lnTo>
                  <a:pt x="377" y="15"/>
                </a:lnTo>
                <a:lnTo>
                  <a:pt x="369" y="18"/>
                </a:lnTo>
                <a:lnTo>
                  <a:pt x="361" y="22"/>
                </a:lnTo>
                <a:lnTo>
                  <a:pt x="354" y="27"/>
                </a:lnTo>
                <a:lnTo>
                  <a:pt x="349" y="34"/>
                </a:lnTo>
                <a:lnTo>
                  <a:pt x="345" y="41"/>
                </a:lnTo>
                <a:lnTo>
                  <a:pt x="342" y="50"/>
                </a:lnTo>
                <a:lnTo>
                  <a:pt x="341" y="59"/>
                </a:lnTo>
                <a:lnTo>
                  <a:pt x="341" y="59"/>
                </a:lnTo>
                <a:lnTo>
                  <a:pt x="342" y="69"/>
                </a:lnTo>
                <a:lnTo>
                  <a:pt x="345" y="78"/>
                </a:lnTo>
                <a:lnTo>
                  <a:pt x="349" y="85"/>
                </a:lnTo>
                <a:lnTo>
                  <a:pt x="354" y="92"/>
                </a:lnTo>
                <a:lnTo>
                  <a:pt x="361" y="97"/>
                </a:lnTo>
                <a:lnTo>
                  <a:pt x="369" y="101"/>
                </a:lnTo>
                <a:lnTo>
                  <a:pt x="377" y="104"/>
                </a:lnTo>
                <a:lnTo>
                  <a:pt x="386" y="105"/>
                </a:lnTo>
                <a:lnTo>
                  <a:pt x="386" y="105"/>
                </a:lnTo>
                <a:close/>
                <a:moveTo>
                  <a:pt x="82" y="135"/>
                </a:moveTo>
                <a:lnTo>
                  <a:pt x="82" y="135"/>
                </a:lnTo>
                <a:lnTo>
                  <a:pt x="89" y="134"/>
                </a:lnTo>
                <a:lnTo>
                  <a:pt x="96" y="132"/>
                </a:lnTo>
                <a:lnTo>
                  <a:pt x="102" y="128"/>
                </a:lnTo>
                <a:lnTo>
                  <a:pt x="108" y="124"/>
                </a:lnTo>
                <a:lnTo>
                  <a:pt x="113" y="117"/>
                </a:lnTo>
                <a:lnTo>
                  <a:pt x="116" y="111"/>
                </a:lnTo>
                <a:lnTo>
                  <a:pt x="118" y="104"/>
                </a:lnTo>
                <a:lnTo>
                  <a:pt x="119" y="96"/>
                </a:lnTo>
                <a:lnTo>
                  <a:pt x="119" y="96"/>
                </a:lnTo>
                <a:lnTo>
                  <a:pt x="118" y="89"/>
                </a:lnTo>
                <a:lnTo>
                  <a:pt x="116" y="82"/>
                </a:lnTo>
                <a:lnTo>
                  <a:pt x="113" y="75"/>
                </a:lnTo>
                <a:lnTo>
                  <a:pt x="108" y="70"/>
                </a:lnTo>
                <a:lnTo>
                  <a:pt x="102" y="65"/>
                </a:lnTo>
                <a:lnTo>
                  <a:pt x="96" y="62"/>
                </a:lnTo>
                <a:lnTo>
                  <a:pt x="89" y="59"/>
                </a:lnTo>
                <a:lnTo>
                  <a:pt x="82" y="58"/>
                </a:lnTo>
                <a:lnTo>
                  <a:pt x="82" y="58"/>
                </a:lnTo>
                <a:lnTo>
                  <a:pt x="73" y="59"/>
                </a:lnTo>
                <a:lnTo>
                  <a:pt x="66" y="62"/>
                </a:lnTo>
                <a:lnTo>
                  <a:pt x="60" y="65"/>
                </a:lnTo>
                <a:lnTo>
                  <a:pt x="54" y="70"/>
                </a:lnTo>
                <a:lnTo>
                  <a:pt x="50" y="75"/>
                </a:lnTo>
                <a:lnTo>
                  <a:pt x="46" y="82"/>
                </a:lnTo>
                <a:lnTo>
                  <a:pt x="44" y="89"/>
                </a:lnTo>
                <a:lnTo>
                  <a:pt x="43" y="96"/>
                </a:lnTo>
                <a:lnTo>
                  <a:pt x="43" y="96"/>
                </a:lnTo>
                <a:lnTo>
                  <a:pt x="44" y="104"/>
                </a:lnTo>
                <a:lnTo>
                  <a:pt x="46" y="111"/>
                </a:lnTo>
                <a:lnTo>
                  <a:pt x="50" y="117"/>
                </a:lnTo>
                <a:lnTo>
                  <a:pt x="54" y="124"/>
                </a:lnTo>
                <a:lnTo>
                  <a:pt x="60" y="128"/>
                </a:lnTo>
                <a:lnTo>
                  <a:pt x="66" y="132"/>
                </a:lnTo>
                <a:lnTo>
                  <a:pt x="73" y="134"/>
                </a:lnTo>
                <a:lnTo>
                  <a:pt x="82" y="135"/>
                </a:lnTo>
                <a:lnTo>
                  <a:pt x="82" y="135"/>
                </a:lnTo>
                <a:close/>
                <a:moveTo>
                  <a:pt x="534" y="124"/>
                </a:moveTo>
                <a:lnTo>
                  <a:pt x="534" y="124"/>
                </a:lnTo>
                <a:lnTo>
                  <a:pt x="541" y="122"/>
                </a:lnTo>
                <a:lnTo>
                  <a:pt x="548" y="120"/>
                </a:lnTo>
                <a:lnTo>
                  <a:pt x="555" y="117"/>
                </a:lnTo>
                <a:lnTo>
                  <a:pt x="560" y="112"/>
                </a:lnTo>
                <a:lnTo>
                  <a:pt x="565" y="106"/>
                </a:lnTo>
                <a:lnTo>
                  <a:pt x="568" y="100"/>
                </a:lnTo>
                <a:lnTo>
                  <a:pt x="570" y="93"/>
                </a:lnTo>
                <a:lnTo>
                  <a:pt x="571" y="86"/>
                </a:lnTo>
                <a:lnTo>
                  <a:pt x="571" y="86"/>
                </a:lnTo>
                <a:lnTo>
                  <a:pt x="570" y="78"/>
                </a:lnTo>
                <a:lnTo>
                  <a:pt x="568" y="71"/>
                </a:lnTo>
                <a:lnTo>
                  <a:pt x="565" y="65"/>
                </a:lnTo>
                <a:lnTo>
                  <a:pt x="560" y="58"/>
                </a:lnTo>
                <a:lnTo>
                  <a:pt x="555" y="54"/>
                </a:lnTo>
                <a:lnTo>
                  <a:pt x="548" y="50"/>
                </a:lnTo>
                <a:lnTo>
                  <a:pt x="541" y="48"/>
                </a:lnTo>
                <a:lnTo>
                  <a:pt x="534" y="47"/>
                </a:lnTo>
                <a:lnTo>
                  <a:pt x="534" y="47"/>
                </a:lnTo>
                <a:lnTo>
                  <a:pt x="526" y="48"/>
                </a:lnTo>
                <a:lnTo>
                  <a:pt x="519" y="50"/>
                </a:lnTo>
                <a:lnTo>
                  <a:pt x="513" y="54"/>
                </a:lnTo>
                <a:lnTo>
                  <a:pt x="506" y="58"/>
                </a:lnTo>
                <a:lnTo>
                  <a:pt x="502" y="65"/>
                </a:lnTo>
                <a:lnTo>
                  <a:pt x="498" y="71"/>
                </a:lnTo>
                <a:lnTo>
                  <a:pt x="496" y="78"/>
                </a:lnTo>
                <a:lnTo>
                  <a:pt x="496" y="86"/>
                </a:lnTo>
                <a:lnTo>
                  <a:pt x="496" y="86"/>
                </a:lnTo>
                <a:lnTo>
                  <a:pt x="496" y="93"/>
                </a:lnTo>
                <a:lnTo>
                  <a:pt x="498" y="100"/>
                </a:lnTo>
                <a:lnTo>
                  <a:pt x="502" y="106"/>
                </a:lnTo>
                <a:lnTo>
                  <a:pt x="506" y="112"/>
                </a:lnTo>
                <a:lnTo>
                  <a:pt x="513" y="117"/>
                </a:lnTo>
                <a:lnTo>
                  <a:pt x="519" y="120"/>
                </a:lnTo>
                <a:lnTo>
                  <a:pt x="526" y="122"/>
                </a:lnTo>
                <a:lnTo>
                  <a:pt x="534" y="124"/>
                </a:lnTo>
                <a:lnTo>
                  <a:pt x="534" y="124"/>
                </a:lnTo>
                <a:close/>
                <a:moveTo>
                  <a:pt x="576" y="142"/>
                </a:moveTo>
                <a:lnTo>
                  <a:pt x="491" y="142"/>
                </a:lnTo>
                <a:lnTo>
                  <a:pt x="491" y="142"/>
                </a:lnTo>
                <a:lnTo>
                  <a:pt x="483" y="143"/>
                </a:lnTo>
                <a:lnTo>
                  <a:pt x="475" y="146"/>
                </a:lnTo>
                <a:lnTo>
                  <a:pt x="475" y="146"/>
                </a:lnTo>
                <a:lnTo>
                  <a:pt x="471" y="140"/>
                </a:lnTo>
                <a:lnTo>
                  <a:pt x="467" y="135"/>
                </a:lnTo>
                <a:lnTo>
                  <a:pt x="462" y="132"/>
                </a:lnTo>
                <a:lnTo>
                  <a:pt x="457" y="129"/>
                </a:lnTo>
                <a:lnTo>
                  <a:pt x="451" y="126"/>
                </a:lnTo>
                <a:lnTo>
                  <a:pt x="444" y="125"/>
                </a:lnTo>
                <a:lnTo>
                  <a:pt x="438" y="124"/>
                </a:lnTo>
                <a:lnTo>
                  <a:pt x="431" y="124"/>
                </a:lnTo>
                <a:lnTo>
                  <a:pt x="345" y="124"/>
                </a:lnTo>
                <a:lnTo>
                  <a:pt x="345" y="124"/>
                </a:lnTo>
                <a:lnTo>
                  <a:pt x="335" y="124"/>
                </a:lnTo>
                <a:lnTo>
                  <a:pt x="326" y="126"/>
                </a:lnTo>
                <a:lnTo>
                  <a:pt x="320" y="127"/>
                </a:lnTo>
                <a:lnTo>
                  <a:pt x="316" y="129"/>
                </a:lnTo>
                <a:lnTo>
                  <a:pt x="312" y="132"/>
                </a:lnTo>
                <a:lnTo>
                  <a:pt x="309" y="135"/>
                </a:lnTo>
                <a:lnTo>
                  <a:pt x="309" y="135"/>
                </a:lnTo>
                <a:lnTo>
                  <a:pt x="301" y="128"/>
                </a:lnTo>
                <a:lnTo>
                  <a:pt x="293" y="121"/>
                </a:lnTo>
                <a:lnTo>
                  <a:pt x="284" y="118"/>
                </a:lnTo>
                <a:lnTo>
                  <a:pt x="279" y="117"/>
                </a:lnTo>
                <a:lnTo>
                  <a:pt x="273" y="117"/>
                </a:lnTo>
                <a:lnTo>
                  <a:pt x="187" y="117"/>
                </a:lnTo>
                <a:lnTo>
                  <a:pt x="187" y="117"/>
                </a:lnTo>
                <a:lnTo>
                  <a:pt x="179" y="117"/>
                </a:lnTo>
                <a:lnTo>
                  <a:pt x="171" y="119"/>
                </a:lnTo>
                <a:lnTo>
                  <a:pt x="164" y="124"/>
                </a:lnTo>
                <a:lnTo>
                  <a:pt x="158" y="128"/>
                </a:lnTo>
                <a:lnTo>
                  <a:pt x="152" y="134"/>
                </a:lnTo>
                <a:lnTo>
                  <a:pt x="147" y="141"/>
                </a:lnTo>
                <a:lnTo>
                  <a:pt x="143" y="148"/>
                </a:lnTo>
                <a:lnTo>
                  <a:pt x="140" y="156"/>
                </a:lnTo>
                <a:lnTo>
                  <a:pt x="140" y="156"/>
                </a:lnTo>
                <a:lnTo>
                  <a:pt x="134" y="154"/>
                </a:lnTo>
                <a:lnTo>
                  <a:pt x="126" y="153"/>
                </a:lnTo>
                <a:lnTo>
                  <a:pt x="113" y="152"/>
                </a:lnTo>
                <a:lnTo>
                  <a:pt x="42" y="152"/>
                </a:lnTo>
                <a:lnTo>
                  <a:pt x="42" y="152"/>
                </a:lnTo>
                <a:lnTo>
                  <a:pt x="34" y="153"/>
                </a:lnTo>
                <a:lnTo>
                  <a:pt x="26" y="156"/>
                </a:lnTo>
                <a:lnTo>
                  <a:pt x="19" y="160"/>
                </a:lnTo>
                <a:lnTo>
                  <a:pt x="13" y="166"/>
                </a:lnTo>
                <a:lnTo>
                  <a:pt x="7" y="173"/>
                </a:lnTo>
                <a:lnTo>
                  <a:pt x="3" y="181"/>
                </a:lnTo>
                <a:lnTo>
                  <a:pt x="1" y="191"/>
                </a:lnTo>
                <a:lnTo>
                  <a:pt x="0" y="201"/>
                </a:lnTo>
                <a:lnTo>
                  <a:pt x="0" y="319"/>
                </a:lnTo>
                <a:lnTo>
                  <a:pt x="0" y="319"/>
                </a:lnTo>
                <a:lnTo>
                  <a:pt x="0" y="326"/>
                </a:lnTo>
                <a:lnTo>
                  <a:pt x="2" y="331"/>
                </a:lnTo>
                <a:lnTo>
                  <a:pt x="4" y="334"/>
                </a:lnTo>
                <a:lnTo>
                  <a:pt x="7" y="336"/>
                </a:lnTo>
                <a:lnTo>
                  <a:pt x="10" y="337"/>
                </a:lnTo>
                <a:lnTo>
                  <a:pt x="15" y="337"/>
                </a:lnTo>
                <a:lnTo>
                  <a:pt x="15" y="337"/>
                </a:lnTo>
                <a:lnTo>
                  <a:pt x="19" y="337"/>
                </a:lnTo>
                <a:lnTo>
                  <a:pt x="22" y="336"/>
                </a:lnTo>
                <a:lnTo>
                  <a:pt x="24" y="334"/>
                </a:lnTo>
                <a:lnTo>
                  <a:pt x="26" y="331"/>
                </a:lnTo>
                <a:lnTo>
                  <a:pt x="28" y="325"/>
                </a:lnTo>
                <a:lnTo>
                  <a:pt x="28" y="319"/>
                </a:lnTo>
                <a:lnTo>
                  <a:pt x="28" y="319"/>
                </a:lnTo>
                <a:lnTo>
                  <a:pt x="29" y="193"/>
                </a:lnTo>
                <a:lnTo>
                  <a:pt x="46" y="193"/>
                </a:lnTo>
                <a:lnTo>
                  <a:pt x="46" y="193"/>
                </a:lnTo>
                <a:lnTo>
                  <a:pt x="45" y="498"/>
                </a:lnTo>
                <a:lnTo>
                  <a:pt x="45" y="498"/>
                </a:lnTo>
                <a:lnTo>
                  <a:pt x="46" y="509"/>
                </a:lnTo>
                <a:lnTo>
                  <a:pt x="48" y="517"/>
                </a:lnTo>
                <a:lnTo>
                  <a:pt x="52" y="522"/>
                </a:lnTo>
                <a:lnTo>
                  <a:pt x="56" y="526"/>
                </a:lnTo>
                <a:lnTo>
                  <a:pt x="60" y="528"/>
                </a:lnTo>
                <a:lnTo>
                  <a:pt x="65" y="530"/>
                </a:lnTo>
                <a:lnTo>
                  <a:pt x="75" y="530"/>
                </a:lnTo>
                <a:lnTo>
                  <a:pt x="93" y="530"/>
                </a:lnTo>
                <a:lnTo>
                  <a:pt x="93" y="530"/>
                </a:lnTo>
                <a:lnTo>
                  <a:pt x="97" y="530"/>
                </a:lnTo>
                <a:lnTo>
                  <a:pt x="101" y="530"/>
                </a:lnTo>
                <a:lnTo>
                  <a:pt x="105" y="528"/>
                </a:lnTo>
                <a:lnTo>
                  <a:pt x="109" y="525"/>
                </a:lnTo>
                <a:lnTo>
                  <a:pt x="113" y="521"/>
                </a:lnTo>
                <a:lnTo>
                  <a:pt x="116" y="515"/>
                </a:lnTo>
                <a:lnTo>
                  <a:pt x="118" y="506"/>
                </a:lnTo>
                <a:lnTo>
                  <a:pt x="119" y="493"/>
                </a:lnTo>
                <a:lnTo>
                  <a:pt x="119" y="493"/>
                </a:lnTo>
                <a:lnTo>
                  <a:pt x="120" y="337"/>
                </a:lnTo>
                <a:lnTo>
                  <a:pt x="120" y="193"/>
                </a:lnTo>
                <a:lnTo>
                  <a:pt x="138" y="193"/>
                </a:lnTo>
                <a:lnTo>
                  <a:pt x="138" y="322"/>
                </a:lnTo>
                <a:lnTo>
                  <a:pt x="138" y="322"/>
                </a:lnTo>
                <a:lnTo>
                  <a:pt x="139" y="330"/>
                </a:lnTo>
                <a:lnTo>
                  <a:pt x="140" y="333"/>
                </a:lnTo>
                <a:lnTo>
                  <a:pt x="141" y="335"/>
                </a:lnTo>
                <a:lnTo>
                  <a:pt x="143" y="336"/>
                </a:lnTo>
                <a:lnTo>
                  <a:pt x="146" y="337"/>
                </a:lnTo>
                <a:lnTo>
                  <a:pt x="151" y="337"/>
                </a:lnTo>
                <a:lnTo>
                  <a:pt x="151" y="337"/>
                </a:lnTo>
                <a:lnTo>
                  <a:pt x="155" y="337"/>
                </a:lnTo>
                <a:lnTo>
                  <a:pt x="157" y="336"/>
                </a:lnTo>
                <a:lnTo>
                  <a:pt x="160" y="335"/>
                </a:lnTo>
                <a:lnTo>
                  <a:pt x="162" y="333"/>
                </a:lnTo>
                <a:lnTo>
                  <a:pt x="164" y="328"/>
                </a:lnTo>
                <a:lnTo>
                  <a:pt x="165" y="321"/>
                </a:lnTo>
                <a:lnTo>
                  <a:pt x="165" y="321"/>
                </a:lnTo>
                <a:lnTo>
                  <a:pt x="164" y="171"/>
                </a:lnTo>
                <a:lnTo>
                  <a:pt x="181" y="171"/>
                </a:lnTo>
                <a:lnTo>
                  <a:pt x="181" y="171"/>
                </a:lnTo>
                <a:lnTo>
                  <a:pt x="181" y="528"/>
                </a:lnTo>
                <a:lnTo>
                  <a:pt x="181" y="528"/>
                </a:lnTo>
                <a:lnTo>
                  <a:pt x="182" y="541"/>
                </a:lnTo>
                <a:lnTo>
                  <a:pt x="185" y="551"/>
                </a:lnTo>
                <a:lnTo>
                  <a:pt x="189" y="558"/>
                </a:lnTo>
                <a:lnTo>
                  <a:pt x="193" y="565"/>
                </a:lnTo>
                <a:lnTo>
                  <a:pt x="198" y="569"/>
                </a:lnTo>
                <a:lnTo>
                  <a:pt x="205" y="571"/>
                </a:lnTo>
                <a:lnTo>
                  <a:pt x="210" y="573"/>
                </a:lnTo>
                <a:lnTo>
                  <a:pt x="215" y="573"/>
                </a:lnTo>
                <a:lnTo>
                  <a:pt x="248" y="573"/>
                </a:lnTo>
                <a:lnTo>
                  <a:pt x="248" y="573"/>
                </a:lnTo>
                <a:lnTo>
                  <a:pt x="252" y="573"/>
                </a:lnTo>
                <a:lnTo>
                  <a:pt x="257" y="571"/>
                </a:lnTo>
                <a:lnTo>
                  <a:pt x="263" y="568"/>
                </a:lnTo>
                <a:lnTo>
                  <a:pt x="268" y="563"/>
                </a:lnTo>
                <a:lnTo>
                  <a:pt x="272" y="557"/>
                </a:lnTo>
                <a:lnTo>
                  <a:pt x="275" y="548"/>
                </a:lnTo>
                <a:lnTo>
                  <a:pt x="278" y="537"/>
                </a:lnTo>
                <a:lnTo>
                  <a:pt x="279" y="523"/>
                </a:lnTo>
                <a:lnTo>
                  <a:pt x="279" y="523"/>
                </a:lnTo>
                <a:lnTo>
                  <a:pt x="279" y="340"/>
                </a:lnTo>
                <a:lnTo>
                  <a:pt x="278" y="171"/>
                </a:lnTo>
                <a:lnTo>
                  <a:pt x="295" y="171"/>
                </a:lnTo>
                <a:lnTo>
                  <a:pt x="295" y="171"/>
                </a:lnTo>
                <a:lnTo>
                  <a:pt x="295" y="317"/>
                </a:lnTo>
                <a:lnTo>
                  <a:pt x="295" y="317"/>
                </a:lnTo>
                <a:lnTo>
                  <a:pt x="296" y="326"/>
                </a:lnTo>
                <a:lnTo>
                  <a:pt x="296" y="330"/>
                </a:lnTo>
                <a:lnTo>
                  <a:pt x="298" y="333"/>
                </a:lnTo>
                <a:lnTo>
                  <a:pt x="299" y="335"/>
                </a:lnTo>
                <a:lnTo>
                  <a:pt x="302" y="336"/>
                </a:lnTo>
                <a:lnTo>
                  <a:pt x="305" y="337"/>
                </a:lnTo>
                <a:lnTo>
                  <a:pt x="309" y="337"/>
                </a:lnTo>
                <a:lnTo>
                  <a:pt x="309" y="337"/>
                </a:lnTo>
                <a:lnTo>
                  <a:pt x="312" y="337"/>
                </a:lnTo>
                <a:lnTo>
                  <a:pt x="314" y="336"/>
                </a:lnTo>
                <a:lnTo>
                  <a:pt x="316" y="334"/>
                </a:lnTo>
                <a:lnTo>
                  <a:pt x="318" y="332"/>
                </a:lnTo>
                <a:lnTo>
                  <a:pt x="319" y="326"/>
                </a:lnTo>
                <a:lnTo>
                  <a:pt x="320" y="318"/>
                </a:lnTo>
                <a:lnTo>
                  <a:pt x="320" y="318"/>
                </a:lnTo>
                <a:lnTo>
                  <a:pt x="320" y="178"/>
                </a:lnTo>
                <a:lnTo>
                  <a:pt x="337" y="178"/>
                </a:lnTo>
                <a:lnTo>
                  <a:pt x="337" y="178"/>
                </a:lnTo>
                <a:lnTo>
                  <a:pt x="338" y="524"/>
                </a:lnTo>
                <a:lnTo>
                  <a:pt x="338" y="524"/>
                </a:lnTo>
                <a:lnTo>
                  <a:pt x="340" y="537"/>
                </a:lnTo>
                <a:lnTo>
                  <a:pt x="342" y="547"/>
                </a:lnTo>
                <a:lnTo>
                  <a:pt x="346" y="554"/>
                </a:lnTo>
                <a:lnTo>
                  <a:pt x="351" y="560"/>
                </a:lnTo>
                <a:lnTo>
                  <a:pt x="357" y="565"/>
                </a:lnTo>
                <a:lnTo>
                  <a:pt x="362" y="567"/>
                </a:lnTo>
                <a:lnTo>
                  <a:pt x="368" y="569"/>
                </a:lnTo>
                <a:lnTo>
                  <a:pt x="373" y="569"/>
                </a:lnTo>
                <a:lnTo>
                  <a:pt x="406" y="569"/>
                </a:lnTo>
                <a:lnTo>
                  <a:pt x="406" y="569"/>
                </a:lnTo>
                <a:lnTo>
                  <a:pt x="411" y="569"/>
                </a:lnTo>
                <a:lnTo>
                  <a:pt x="416" y="567"/>
                </a:lnTo>
                <a:lnTo>
                  <a:pt x="421" y="563"/>
                </a:lnTo>
                <a:lnTo>
                  <a:pt x="426" y="559"/>
                </a:lnTo>
                <a:lnTo>
                  <a:pt x="430" y="553"/>
                </a:lnTo>
                <a:lnTo>
                  <a:pt x="433" y="544"/>
                </a:lnTo>
                <a:lnTo>
                  <a:pt x="436" y="533"/>
                </a:lnTo>
                <a:lnTo>
                  <a:pt x="437" y="519"/>
                </a:lnTo>
                <a:lnTo>
                  <a:pt x="437" y="519"/>
                </a:lnTo>
                <a:lnTo>
                  <a:pt x="438" y="457"/>
                </a:lnTo>
                <a:lnTo>
                  <a:pt x="438" y="341"/>
                </a:lnTo>
                <a:lnTo>
                  <a:pt x="437" y="178"/>
                </a:lnTo>
                <a:lnTo>
                  <a:pt x="455" y="178"/>
                </a:lnTo>
                <a:lnTo>
                  <a:pt x="455" y="178"/>
                </a:lnTo>
                <a:lnTo>
                  <a:pt x="455" y="318"/>
                </a:lnTo>
                <a:lnTo>
                  <a:pt x="455" y="318"/>
                </a:lnTo>
                <a:lnTo>
                  <a:pt x="456" y="325"/>
                </a:lnTo>
                <a:lnTo>
                  <a:pt x="458" y="332"/>
                </a:lnTo>
                <a:lnTo>
                  <a:pt x="459" y="334"/>
                </a:lnTo>
                <a:lnTo>
                  <a:pt x="461" y="336"/>
                </a:lnTo>
                <a:lnTo>
                  <a:pt x="464" y="337"/>
                </a:lnTo>
                <a:lnTo>
                  <a:pt x="467" y="337"/>
                </a:lnTo>
                <a:lnTo>
                  <a:pt x="467" y="337"/>
                </a:lnTo>
                <a:lnTo>
                  <a:pt x="473" y="337"/>
                </a:lnTo>
                <a:lnTo>
                  <a:pt x="476" y="336"/>
                </a:lnTo>
                <a:lnTo>
                  <a:pt x="478" y="334"/>
                </a:lnTo>
                <a:lnTo>
                  <a:pt x="480" y="330"/>
                </a:lnTo>
                <a:lnTo>
                  <a:pt x="481" y="324"/>
                </a:lnTo>
                <a:lnTo>
                  <a:pt x="481" y="324"/>
                </a:lnTo>
                <a:lnTo>
                  <a:pt x="482" y="264"/>
                </a:lnTo>
                <a:lnTo>
                  <a:pt x="482" y="193"/>
                </a:lnTo>
                <a:lnTo>
                  <a:pt x="499" y="193"/>
                </a:lnTo>
                <a:lnTo>
                  <a:pt x="499" y="193"/>
                </a:lnTo>
                <a:lnTo>
                  <a:pt x="499" y="483"/>
                </a:lnTo>
                <a:lnTo>
                  <a:pt x="499" y="483"/>
                </a:lnTo>
                <a:lnTo>
                  <a:pt x="499" y="493"/>
                </a:lnTo>
                <a:lnTo>
                  <a:pt x="501" y="502"/>
                </a:lnTo>
                <a:lnTo>
                  <a:pt x="503" y="509"/>
                </a:lnTo>
                <a:lnTo>
                  <a:pt x="505" y="513"/>
                </a:lnTo>
                <a:lnTo>
                  <a:pt x="508" y="517"/>
                </a:lnTo>
                <a:lnTo>
                  <a:pt x="513" y="519"/>
                </a:lnTo>
                <a:lnTo>
                  <a:pt x="516" y="520"/>
                </a:lnTo>
                <a:lnTo>
                  <a:pt x="520" y="520"/>
                </a:lnTo>
                <a:lnTo>
                  <a:pt x="551" y="520"/>
                </a:lnTo>
                <a:lnTo>
                  <a:pt x="551" y="520"/>
                </a:lnTo>
                <a:lnTo>
                  <a:pt x="555" y="520"/>
                </a:lnTo>
                <a:lnTo>
                  <a:pt x="559" y="519"/>
                </a:lnTo>
                <a:lnTo>
                  <a:pt x="562" y="516"/>
                </a:lnTo>
                <a:lnTo>
                  <a:pt x="565" y="513"/>
                </a:lnTo>
                <a:lnTo>
                  <a:pt x="568" y="507"/>
                </a:lnTo>
                <a:lnTo>
                  <a:pt x="571" y="499"/>
                </a:lnTo>
                <a:lnTo>
                  <a:pt x="572" y="490"/>
                </a:lnTo>
                <a:lnTo>
                  <a:pt x="573" y="478"/>
                </a:lnTo>
                <a:lnTo>
                  <a:pt x="573" y="478"/>
                </a:lnTo>
                <a:lnTo>
                  <a:pt x="573" y="329"/>
                </a:lnTo>
                <a:lnTo>
                  <a:pt x="573" y="193"/>
                </a:lnTo>
                <a:lnTo>
                  <a:pt x="591" y="193"/>
                </a:lnTo>
                <a:lnTo>
                  <a:pt x="591" y="193"/>
                </a:lnTo>
                <a:lnTo>
                  <a:pt x="591" y="322"/>
                </a:lnTo>
                <a:lnTo>
                  <a:pt x="591" y="322"/>
                </a:lnTo>
                <a:lnTo>
                  <a:pt x="592" y="328"/>
                </a:lnTo>
                <a:lnTo>
                  <a:pt x="595" y="333"/>
                </a:lnTo>
                <a:lnTo>
                  <a:pt x="599" y="336"/>
                </a:lnTo>
                <a:lnTo>
                  <a:pt x="604" y="337"/>
                </a:lnTo>
                <a:lnTo>
                  <a:pt x="604" y="337"/>
                </a:lnTo>
                <a:lnTo>
                  <a:pt x="610" y="336"/>
                </a:lnTo>
                <a:lnTo>
                  <a:pt x="614" y="333"/>
                </a:lnTo>
                <a:lnTo>
                  <a:pt x="616" y="329"/>
                </a:lnTo>
                <a:lnTo>
                  <a:pt x="617" y="323"/>
                </a:lnTo>
                <a:lnTo>
                  <a:pt x="617" y="197"/>
                </a:lnTo>
                <a:lnTo>
                  <a:pt x="617" y="197"/>
                </a:lnTo>
                <a:lnTo>
                  <a:pt x="616" y="187"/>
                </a:lnTo>
                <a:lnTo>
                  <a:pt x="614" y="176"/>
                </a:lnTo>
                <a:lnTo>
                  <a:pt x="610" y="167"/>
                </a:lnTo>
                <a:lnTo>
                  <a:pt x="605" y="159"/>
                </a:lnTo>
                <a:lnTo>
                  <a:pt x="599" y="152"/>
                </a:lnTo>
                <a:lnTo>
                  <a:pt x="592" y="147"/>
                </a:lnTo>
                <a:lnTo>
                  <a:pt x="584" y="143"/>
                </a:lnTo>
                <a:lnTo>
                  <a:pt x="580" y="142"/>
                </a:lnTo>
                <a:lnTo>
                  <a:pt x="576" y="142"/>
                </a:lnTo>
                <a:lnTo>
                  <a:pt x="576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28"/>
          <p:cNvSpPr>
            <a:spLocks noEditPoints="1"/>
          </p:cNvSpPr>
          <p:nvPr/>
        </p:nvSpPr>
        <p:spPr bwMode="auto">
          <a:xfrm>
            <a:off x="4444829" y="4247322"/>
            <a:ext cx="265362" cy="675767"/>
          </a:xfrm>
          <a:custGeom>
            <a:avLst/>
            <a:gdLst>
              <a:gd name="T0" fmla="*/ 73 w 248"/>
              <a:gd name="T1" fmla="*/ 42 h 644"/>
              <a:gd name="T2" fmla="*/ 88 w 248"/>
              <a:gd name="T3" fmla="*/ 15 h 644"/>
              <a:gd name="T4" fmla="*/ 114 w 248"/>
              <a:gd name="T5" fmla="*/ 1 h 644"/>
              <a:gd name="T6" fmla="*/ 134 w 248"/>
              <a:gd name="T7" fmla="*/ 1 h 644"/>
              <a:gd name="T8" fmla="*/ 161 w 248"/>
              <a:gd name="T9" fmla="*/ 15 h 644"/>
              <a:gd name="T10" fmla="*/ 175 w 248"/>
              <a:gd name="T11" fmla="*/ 42 h 644"/>
              <a:gd name="T12" fmla="*/ 175 w 248"/>
              <a:gd name="T13" fmla="*/ 62 h 644"/>
              <a:gd name="T14" fmla="*/ 161 w 248"/>
              <a:gd name="T15" fmla="*/ 88 h 644"/>
              <a:gd name="T16" fmla="*/ 134 w 248"/>
              <a:gd name="T17" fmla="*/ 103 h 644"/>
              <a:gd name="T18" fmla="*/ 114 w 248"/>
              <a:gd name="T19" fmla="*/ 103 h 644"/>
              <a:gd name="T20" fmla="*/ 88 w 248"/>
              <a:gd name="T21" fmla="*/ 88 h 644"/>
              <a:gd name="T22" fmla="*/ 73 w 248"/>
              <a:gd name="T23" fmla="*/ 62 h 644"/>
              <a:gd name="T24" fmla="*/ 181 w 248"/>
              <a:gd name="T25" fmla="*/ 129 h 644"/>
              <a:gd name="T26" fmla="*/ 67 w 248"/>
              <a:gd name="T27" fmla="*/ 129 h 644"/>
              <a:gd name="T28" fmla="*/ 47 w 248"/>
              <a:gd name="T29" fmla="*/ 132 h 644"/>
              <a:gd name="T30" fmla="*/ 30 w 248"/>
              <a:gd name="T31" fmla="*/ 140 h 644"/>
              <a:gd name="T32" fmla="*/ 15 w 248"/>
              <a:gd name="T33" fmla="*/ 152 h 644"/>
              <a:gd name="T34" fmla="*/ 5 w 248"/>
              <a:gd name="T35" fmla="*/ 169 h 644"/>
              <a:gd name="T36" fmla="*/ 0 w 248"/>
              <a:gd name="T37" fmla="*/ 188 h 644"/>
              <a:gd name="T38" fmla="*/ 0 w 248"/>
              <a:gd name="T39" fmla="*/ 357 h 644"/>
              <a:gd name="T40" fmla="*/ 1 w 248"/>
              <a:gd name="T41" fmla="*/ 365 h 644"/>
              <a:gd name="T42" fmla="*/ 8 w 248"/>
              <a:gd name="T43" fmla="*/ 375 h 644"/>
              <a:gd name="T44" fmla="*/ 19 w 248"/>
              <a:gd name="T45" fmla="*/ 378 h 644"/>
              <a:gd name="T46" fmla="*/ 28 w 248"/>
              <a:gd name="T47" fmla="*/ 377 h 644"/>
              <a:gd name="T48" fmla="*/ 36 w 248"/>
              <a:gd name="T49" fmla="*/ 369 h 644"/>
              <a:gd name="T50" fmla="*/ 39 w 248"/>
              <a:gd name="T51" fmla="*/ 357 h 644"/>
              <a:gd name="T52" fmla="*/ 63 w 248"/>
              <a:gd name="T53" fmla="*/ 210 h 644"/>
              <a:gd name="T54" fmla="*/ 63 w 248"/>
              <a:gd name="T55" fmla="*/ 618 h 644"/>
              <a:gd name="T56" fmla="*/ 66 w 248"/>
              <a:gd name="T57" fmla="*/ 633 h 644"/>
              <a:gd name="T58" fmla="*/ 76 w 248"/>
              <a:gd name="T59" fmla="*/ 642 h 644"/>
              <a:gd name="T60" fmla="*/ 88 w 248"/>
              <a:gd name="T61" fmla="*/ 644 h 644"/>
              <a:gd name="T62" fmla="*/ 102 w 248"/>
              <a:gd name="T63" fmla="*/ 640 h 644"/>
              <a:gd name="T64" fmla="*/ 110 w 248"/>
              <a:gd name="T65" fmla="*/ 629 h 644"/>
              <a:gd name="T66" fmla="*/ 111 w 248"/>
              <a:gd name="T67" fmla="*/ 618 h 644"/>
              <a:gd name="T68" fmla="*/ 136 w 248"/>
              <a:gd name="T69" fmla="*/ 380 h 644"/>
              <a:gd name="T70" fmla="*/ 136 w 248"/>
              <a:gd name="T71" fmla="*/ 624 h 644"/>
              <a:gd name="T72" fmla="*/ 142 w 248"/>
              <a:gd name="T73" fmla="*/ 637 h 644"/>
              <a:gd name="T74" fmla="*/ 155 w 248"/>
              <a:gd name="T75" fmla="*/ 644 h 644"/>
              <a:gd name="T76" fmla="*/ 167 w 248"/>
              <a:gd name="T77" fmla="*/ 644 h 644"/>
              <a:gd name="T78" fmla="*/ 179 w 248"/>
              <a:gd name="T79" fmla="*/ 637 h 644"/>
              <a:gd name="T80" fmla="*/ 184 w 248"/>
              <a:gd name="T81" fmla="*/ 624 h 644"/>
              <a:gd name="T82" fmla="*/ 184 w 248"/>
              <a:gd name="T83" fmla="*/ 210 h 644"/>
              <a:gd name="T84" fmla="*/ 210 w 248"/>
              <a:gd name="T85" fmla="*/ 357 h 644"/>
              <a:gd name="T86" fmla="*/ 211 w 248"/>
              <a:gd name="T87" fmla="*/ 365 h 644"/>
              <a:gd name="T88" fmla="*/ 217 w 248"/>
              <a:gd name="T89" fmla="*/ 375 h 644"/>
              <a:gd name="T90" fmla="*/ 229 w 248"/>
              <a:gd name="T91" fmla="*/ 378 h 644"/>
              <a:gd name="T92" fmla="*/ 237 w 248"/>
              <a:gd name="T93" fmla="*/ 377 h 644"/>
              <a:gd name="T94" fmla="*/ 245 w 248"/>
              <a:gd name="T95" fmla="*/ 369 h 644"/>
              <a:gd name="T96" fmla="*/ 248 w 248"/>
              <a:gd name="T97" fmla="*/ 357 h 644"/>
              <a:gd name="T98" fmla="*/ 248 w 248"/>
              <a:gd name="T99" fmla="*/ 195 h 644"/>
              <a:gd name="T100" fmla="*/ 245 w 248"/>
              <a:gd name="T101" fmla="*/ 175 h 644"/>
              <a:gd name="T102" fmla="*/ 237 w 248"/>
              <a:gd name="T103" fmla="*/ 157 h 644"/>
              <a:gd name="T104" fmla="*/ 219 w 248"/>
              <a:gd name="T105" fmla="*/ 140 h 644"/>
              <a:gd name="T106" fmla="*/ 201 w 248"/>
              <a:gd name="T107" fmla="*/ 132 h 644"/>
              <a:gd name="T108" fmla="*/ 181 w 248"/>
              <a:gd name="T109" fmla="*/ 12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" h="644">
                <a:moveTo>
                  <a:pt x="72" y="52"/>
                </a:moveTo>
                <a:lnTo>
                  <a:pt x="72" y="52"/>
                </a:lnTo>
                <a:lnTo>
                  <a:pt x="73" y="42"/>
                </a:lnTo>
                <a:lnTo>
                  <a:pt x="76" y="31"/>
                </a:lnTo>
                <a:lnTo>
                  <a:pt x="81" y="22"/>
                </a:lnTo>
                <a:lnTo>
                  <a:pt x="88" y="15"/>
                </a:lnTo>
                <a:lnTo>
                  <a:pt x="95" y="9"/>
                </a:lnTo>
                <a:lnTo>
                  <a:pt x="104" y="4"/>
                </a:lnTo>
                <a:lnTo>
                  <a:pt x="114" y="1"/>
                </a:lnTo>
                <a:lnTo>
                  <a:pt x="124" y="0"/>
                </a:lnTo>
                <a:lnTo>
                  <a:pt x="124" y="0"/>
                </a:lnTo>
                <a:lnTo>
                  <a:pt x="134" y="1"/>
                </a:lnTo>
                <a:lnTo>
                  <a:pt x="144" y="4"/>
                </a:lnTo>
                <a:lnTo>
                  <a:pt x="153" y="9"/>
                </a:lnTo>
                <a:lnTo>
                  <a:pt x="161" y="15"/>
                </a:lnTo>
                <a:lnTo>
                  <a:pt x="167" y="22"/>
                </a:lnTo>
                <a:lnTo>
                  <a:pt x="172" y="31"/>
                </a:lnTo>
                <a:lnTo>
                  <a:pt x="175" y="42"/>
                </a:lnTo>
                <a:lnTo>
                  <a:pt x="176" y="52"/>
                </a:lnTo>
                <a:lnTo>
                  <a:pt x="176" y="52"/>
                </a:lnTo>
                <a:lnTo>
                  <a:pt x="175" y="62"/>
                </a:lnTo>
                <a:lnTo>
                  <a:pt x="172" y="72"/>
                </a:lnTo>
                <a:lnTo>
                  <a:pt x="167" y="80"/>
                </a:lnTo>
                <a:lnTo>
                  <a:pt x="161" y="88"/>
                </a:lnTo>
                <a:lnTo>
                  <a:pt x="153" y="94"/>
                </a:lnTo>
                <a:lnTo>
                  <a:pt x="144" y="100"/>
                </a:lnTo>
                <a:lnTo>
                  <a:pt x="134" y="103"/>
                </a:lnTo>
                <a:lnTo>
                  <a:pt x="124" y="104"/>
                </a:lnTo>
                <a:lnTo>
                  <a:pt x="124" y="104"/>
                </a:lnTo>
                <a:lnTo>
                  <a:pt x="114" y="103"/>
                </a:lnTo>
                <a:lnTo>
                  <a:pt x="104" y="100"/>
                </a:lnTo>
                <a:lnTo>
                  <a:pt x="95" y="94"/>
                </a:lnTo>
                <a:lnTo>
                  <a:pt x="88" y="88"/>
                </a:lnTo>
                <a:lnTo>
                  <a:pt x="81" y="80"/>
                </a:lnTo>
                <a:lnTo>
                  <a:pt x="76" y="72"/>
                </a:lnTo>
                <a:lnTo>
                  <a:pt x="73" y="62"/>
                </a:lnTo>
                <a:lnTo>
                  <a:pt x="72" y="52"/>
                </a:lnTo>
                <a:lnTo>
                  <a:pt x="72" y="52"/>
                </a:lnTo>
                <a:close/>
                <a:moveTo>
                  <a:pt x="181" y="129"/>
                </a:moveTo>
                <a:lnTo>
                  <a:pt x="181" y="129"/>
                </a:lnTo>
                <a:lnTo>
                  <a:pt x="67" y="129"/>
                </a:lnTo>
                <a:lnTo>
                  <a:pt x="67" y="129"/>
                </a:lnTo>
                <a:lnTo>
                  <a:pt x="60" y="129"/>
                </a:lnTo>
                <a:lnTo>
                  <a:pt x="53" y="130"/>
                </a:lnTo>
                <a:lnTo>
                  <a:pt x="47" y="132"/>
                </a:lnTo>
                <a:lnTo>
                  <a:pt x="41" y="134"/>
                </a:lnTo>
                <a:lnTo>
                  <a:pt x="35" y="136"/>
                </a:lnTo>
                <a:lnTo>
                  <a:pt x="30" y="140"/>
                </a:lnTo>
                <a:lnTo>
                  <a:pt x="25" y="144"/>
                </a:lnTo>
                <a:lnTo>
                  <a:pt x="19" y="148"/>
                </a:lnTo>
                <a:lnTo>
                  <a:pt x="15" y="152"/>
                </a:lnTo>
                <a:lnTo>
                  <a:pt x="11" y="157"/>
                </a:lnTo>
                <a:lnTo>
                  <a:pt x="8" y="164"/>
                </a:lnTo>
                <a:lnTo>
                  <a:pt x="5" y="169"/>
                </a:lnTo>
                <a:lnTo>
                  <a:pt x="3" y="175"/>
                </a:lnTo>
                <a:lnTo>
                  <a:pt x="1" y="182"/>
                </a:lnTo>
                <a:lnTo>
                  <a:pt x="0" y="188"/>
                </a:lnTo>
                <a:lnTo>
                  <a:pt x="0" y="195"/>
                </a:lnTo>
                <a:lnTo>
                  <a:pt x="0" y="195"/>
                </a:lnTo>
                <a:lnTo>
                  <a:pt x="0" y="357"/>
                </a:lnTo>
                <a:lnTo>
                  <a:pt x="0" y="357"/>
                </a:lnTo>
                <a:lnTo>
                  <a:pt x="0" y="361"/>
                </a:lnTo>
                <a:lnTo>
                  <a:pt x="1" y="365"/>
                </a:lnTo>
                <a:lnTo>
                  <a:pt x="3" y="369"/>
                </a:lnTo>
                <a:lnTo>
                  <a:pt x="5" y="372"/>
                </a:lnTo>
                <a:lnTo>
                  <a:pt x="8" y="375"/>
                </a:lnTo>
                <a:lnTo>
                  <a:pt x="11" y="377"/>
                </a:lnTo>
                <a:lnTo>
                  <a:pt x="15" y="378"/>
                </a:lnTo>
                <a:lnTo>
                  <a:pt x="19" y="378"/>
                </a:lnTo>
                <a:lnTo>
                  <a:pt x="19" y="378"/>
                </a:lnTo>
                <a:lnTo>
                  <a:pt x="24" y="378"/>
                </a:lnTo>
                <a:lnTo>
                  <a:pt x="28" y="377"/>
                </a:lnTo>
                <a:lnTo>
                  <a:pt x="31" y="375"/>
                </a:lnTo>
                <a:lnTo>
                  <a:pt x="34" y="372"/>
                </a:lnTo>
                <a:lnTo>
                  <a:pt x="36" y="369"/>
                </a:lnTo>
                <a:lnTo>
                  <a:pt x="38" y="365"/>
                </a:lnTo>
                <a:lnTo>
                  <a:pt x="39" y="361"/>
                </a:lnTo>
                <a:lnTo>
                  <a:pt x="39" y="357"/>
                </a:lnTo>
                <a:lnTo>
                  <a:pt x="39" y="357"/>
                </a:lnTo>
                <a:lnTo>
                  <a:pt x="39" y="210"/>
                </a:lnTo>
                <a:lnTo>
                  <a:pt x="63" y="210"/>
                </a:lnTo>
                <a:lnTo>
                  <a:pt x="63" y="210"/>
                </a:lnTo>
                <a:lnTo>
                  <a:pt x="63" y="618"/>
                </a:lnTo>
                <a:lnTo>
                  <a:pt x="63" y="618"/>
                </a:lnTo>
                <a:lnTo>
                  <a:pt x="64" y="624"/>
                </a:lnTo>
                <a:lnTo>
                  <a:pt x="65" y="629"/>
                </a:lnTo>
                <a:lnTo>
                  <a:pt x="66" y="633"/>
                </a:lnTo>
                <a:lnTo>
                  <a:pt x="69" y="637"/>
                </a:lnTo>
                <a:lnTo>
                  <a:pt x="72" y="640"/>
                </a:lnTo>
                <a:lnTo>
                  <a:pt x="76" y="642"/>
                </a:lnTo>
                <a:lnTo>
                  <a:pt x="81" y="644"/>
                </a:lnTo>
                <a:lnTo>
                  <a:pt x="88" y="644"/>
                </a:lnTo>
                <a:lnTo>
                  <a:pt x="88" y="644"/>
                </a:lnTo>
                <a:lnTo>
                  <a:pt x="93" y="644"/>
                </a:lnTo>
                <a:lnTo>
                  <a:pt x="98" y="642"/>
                </a:lnTo>
                <a:lnTo>
                  <a:pt x="102" y="640"/>
                </a:lnTo>
                <a:lnTo>
                  <a:pt x="106" y="637"/>
                </a:lnTo>
                <a:lnTo>
                  <a:pt x="108" y="633"/>
                </a:lnTo>
                <a:lnTo>
                  <a:pt x="110" y="629"/>
                </a:lnTo>
                <a:lnTo>
                  <a:pt x="111" y="624"/>
                </a:lnTo>
                <a:lnTo>
                  <a:pt x="111" y="618"/>
                </a:lnTo>
                <a:lnTo>
                  <a:pt x="111" y="618"/>
                </a:lnTo>
                <a:lnTo>
                  <a:pt x="111" y="380"/>
                </a:lnTo>
                <a:lnTo>
                  <a:pt x="136" y="380"/>
                </a:lnTo>
                <a:lnTo>
                  <a:pt x="136" y="380"/>
                </a:lnTo>
                <a:lnTo>
                  <a:pt x="136" y="618"/>
                </a:lnTo>
                <a:lnTo>
                  <a:pt x="136" y="618"/>
                </a:lnTo>
                <a:lnTo>
                  <a:pt x="136" y="624"/>
                </a:lnTo>
                <a:lnTo>
                  <a:pt x="137" y="629"/>
                </a:lnTo>
                <a:lnTo>
                  <a:pt x="139" y="633"/>
                </a:lnTo>
                <a:lnTo>
                  <a:pt x="142" y="637"/>
                </a:lnTo>
                <a:lnTo>
                  <a:pt x="146" y="640"/>
                </a:lnTo>
                <a:lnTo>
                  <a:pt x="150" y="642"/>
                </a:lnTo>
                <a:lnTo>
                  <a:pt x="155" y="644"/>
                </a:lnTo>
                <a:lnTo>
                  <a:pt x="161" y="644"/>
                </a:lnTo>
                <a:lnTo>
                  <a:pt x="161" y="644"/>
                </a:lnTo>
                <a:lnTo>
                  <a:pt x="167" y="644"/>
                </a:lnTo>
                <a:lnTo>
                  <a:pt x="171" y="642"/>
                </a:lnTo>
                <a:lnTo>
                  <a:pt x="175" y="640"/>
                </a:lnTo>
                <a:lnTo>
                  <a:pt x="179" y="637"/>
                </a:lnTo>
                <a:lnTo>
                  <a:pt x="181" y="633"/>
                </a:lnTo>
                <a:lnTo>
                  <a:pt x="183" y="629"/>
                </a:lnTo>
                <a:lnTo>
                  <a:pt x="184" y="624"/>
                </a:lnTo>
                <a:lnTo>
                  <a:pt x="184" y="618"/>
                </a:lnTo>
                <a:lnTo>
                  <a:pt x="184" y="618"/>
                </a:lnTo>
                <a:lnTo>
                  <a:pt x="184" y="210"/>
                </a:lnTo>
                <a:lnTo>
                  <a:pt x="210" y="210"/>
                </a:lnTo>
                <a:lnTo>
                  <a:pt x="210" y="210"/>
                </a:lnTo>
                <a:lnTo>
                  <a:pt x="210" y="357"/>
                </a:lnTo>
                <a:lnTo>
                  <a:pt x="210" y="357"/>
                </a:lnTo>
                <a:lnTo>
                  <a:pt x="210" y="361"/>
                </a:lnTo>
                <a:lnTo>
                  <a:pt x="211" y="365"/>
                </a:lnTo>
                <a:lnTo>
                  <a:pt x="213" y="369"/>
                </a:lnTo>
                <a:lnTo>
                  <a:pt x="215" y="372"/>
                </a:lnTo>
                <a:lnTo>
                  <a:pt x="217" y="375"/>
                </a:lnTo>
                <a:lnTo>
                  <a:pt x="221" y="377"/>
                </a:lnTo>
                <a:lnTo>
                  <a:pt x="224" y="378"/>
                </a:lnTo>
                <a:lnTo>
                  <a:pt x="229" y="378"/>
                </a:lnTo>
                <a:lnTo>
                  <a:pt x="229" y="378"/>
                </a:lnTo>
                <a:lnTo>
                  <a:pt x="233" y="378"/>
                </a:lnTo>
                <a:lnTo>
                  <a:pt x="237" y="377"/>
                </a:lnTo>
                <a:lnTo>
                  <a:pt x="240" y="375"/>
                </a:lnTo>
                <a:lnTo>
                  <a:pt x="243" y="372"/>
                </a:lnTo>
                <a:lnTo>
                  <a:pt x="245" y="369"/>
                </a:lnTo>
                <a:lnTo>
                  <a:pt x="247" y="365"/>
                </a:lnTo>
                <a:lnTo>
                  <a:pt x="248" y="361"/>
                </a:lnTo>
                <a:lnTo>
                  <a:pt x="248" y="357"/>
                </a:lnTo>
                <a:lnTo>
                  <a:pt x="248" y="357"/>
                </a:lnTo>
                <a:lnTo>
                  <a:pt x="248" y="195"/>
                </a:lnTo>
                <a:lnTo>
                  <a:pt x="248" y="195"/>
                </a:lnTo>
                <a:lnTo>
                  <a:pt x="248" y="188"/>
                </a:lnTo>
                <a:lnTo>
                  <a:pt x="246" y="182"/>
                </a:lnTo>
                <a:lnTo>
                  <a:pt x="245" y="175"/>
                </a:lnTo>
                <a:lnTo>
                  <a:pt x="243" y="169"/>
                </a:lnTo>
                <a:lnTo>
                  <a:pt x="240" y="164"/>
                </a:lnTo>
                <a:lnTo>
                  <a:pt x="237" y="157"/>
                </a:lnTo>
                <a:lnTo>
                  <a:pt x="233" y="152"/>
                </a:lnTo>
                <a:lnTo>
                  <a:pt x="229" y="148"/>
                </a:lnTo>
                <a:lnTo>
                  <a:pt x="219" y="140"/>
                </a:lnTo>
                <a:lnTo>
                  <a:pt x="213" y="136"/>
                </a:lnTo>
                <a:lnTo>
                  <a:pt x="207" y="134"/>
                </a:lnTo>
                <a:lnTo>
                  <a:pt x="201" y="132"/>
                </a:lnTo>
                <a:lnTo>
                  <a:pt x="194" y="130"/>
                </a:lnTo>
                <a:lnTo>
                  <a:pt x="188" y="129"/>
                </a:lnTo>
                <a:lnTo>
                  <a:pt x="181" y="129"/>
                </a:lnTo>
                <a:lnTo>
                  <a:pt x="181" y="129"/>
                </a:lnTo>
                <a:close/>
              </a:path>
            </a:pathLst>
          </a:custGeom>
          <a:solidFill>
            <a:srgbClr val="81B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4444829" y="2478738"/>
            <a:ext cx="307362" cy="664778"/>
          </a:xfrm>
          <a:custGeom>
            <a:avLst/>
            <a:gdLst>
              <a:gd name="T0" fmla="*/ 95 w 292"/>
              <a:gd name="T1" fmla="*/ 42 h 644"/>
              <a:gd name="T2" fmla="*/ 109 w 292"/>
              <a:gd name="T3" fmla="*/ 15 h 644"/>
              <a:gd name="T4" fmla="*/ 135 w 292"/>
              <a:gd name="T5" fmla="*/ 1 h 644"/>
              <a:gd name="T6" fmla="*/ 157 w 292"/>
              <a:gd name="T7" fmla="*/ 1 h 644"/>
              <a:gd name="T8" fmla="*/ 183 w 292"/>
              <a:gd name="T9" fmla="*/ 15 h 644"/>
              <a:gd name="T10" fmla="*/ 197 w 292"/>
              <a:gd name="T11" fmla="*/ 42 h 644"/>
              <a:gd name="T12" fmla="*/ 197 w 292"/>
              <a:gd name="T13" fmla="*/ 62 h 644"/>
              <a:gd name="T14" fmla="*/ 183 w 292"/>
              <a:gd name="T15" fmla="*/ 88 h 644"/>
              <a:gd name="T16" fmla="*/ 157 w 292"/>
              <a:gd name="T17" fmla="*/ 103 h 644"/>
              <a:gd name="T18" fmla="*/ 135 w 292"/>
              <a:gd name="T19" fmla="*/ 103 h 644"/>
              <a:gd name="T20" fmla="*/ 109 w 292"/>
              <a:gd name="T21" fmla="*/ 88 h 644"/>
              <a:gd name="T22" fmla="*/ 95 w 292"/>
              <a:gd name="T23" fmla="*/ 62 h 644"/>
              <a:gd name="T24" fmla="*/ 290 w 292"/>
              <a:gd name="T25" fmla="*/ 323 h 644"/>
              <a:gd name="T26" fmla="*/ 246 w 292"/>
              <a:gd name="T27" fmla="*/ 174 h 644"/>
              <a:gd name="T28" fmla="*/ 233 w 292"/>
              <a:gd name="T29" fmla="*/ 151 h 644"/>
              <a:gd name="T30" fmla="*/ 217 w 292"/>
              <a:gd name="T31" fmla="*/ 137 h 644"/>
              <a:gd name="T32" fmla="*/ 193 w 292"/>
              <a:gd name="T33" fmla="*/ 129 h 644"/>
              <a:gd name="T34" fmla="*/ 106 w 292"/>
              <a:gd name="T35" fmla="*/ 128 h 644"/>
              <a:gd name="T36" fmla="*/ 91 w 292"/>
              <a:gd name="T37" fmla="*/ 131 h 644"/>
              <a:gd name="T38" fmla="*/ 69 w 292"/>
              <a:gd name="T39" fmla="*/ 141 h 644"/>
              <a:gd name="T40" fmla="*/ 54 w 292"/>
              <a:gd name="T41" fmla="*/ 158 h 644"/>
              <a:gd name="T42" fmla="*/ 42 w 292"/>
              <a:gd name="T43" fmla="*/ 184 h 644"/>
              <a:gd name="T44" fmla="*/ 0 w 292"/>
              <a:gd name="T45" fmla="*/ 332 h 644"/>
              <a:gd name="T46" fmla="*/ 2 w 292"/>
              <a:gd name="T47" fmla="*/ 345 h 644"/>
              <a:gd name="T48" fmla="*/ 11 w 292"/>
              <a:gd name="T49" fmla="*/ 353 h 644"/>
              <a:gd name="T50" fmla="*/ 21 w 292"/>
              <a:gd name="T51" fmla="*/ 353 h 644"/>
              <a:gd name="T52" fmla="*/ 31 w 292"/>
              <a:gd name="T53" fmla="*/ 347 h 644"/>
              <a:gd name="T54" fmla="*/ 37 w 292"/>
              <a:gd name="T55" fmla="*/ 336 h 644"/>
              <a:gd name="T56" fmla="*/ 32 w 292"/>
              <a:gd name="T57" fmla="*/ 443 h 644"/>
              <a:gd name="T58" fmla="*/ 90 w 292"/>
              <a:gd name="T59" fmla="*/ 624 h 644"/>
              <a:gd name="T60" fmla="*/ 92 w 292"/>
              <a:gd name="T61" fmla="*/ 633 h 644"/>
              <a:gd name="T62" fmla="*/ 99 w 292"/>
              <a:gd name="T63" fmla="*/ 641 h 644"/>
              <a:gd name="T64" fmla="*/ 113 w 292"/>
              <a:gd name="T65" fmla="*/ 644 h 644"/>
              <a:gd name="T66" fmla="*/ 121 w 292"/>
              <a:gd name="T67" fmla="*/ 643 h 644"/>
              <a:gd name="T68" fmla="*/ 130 w 292"/>
              <a:gd name="T69" fmla="*/ 635 h 644"/>
              <a:gd name="T70" fmla="*/ 133 w 292"/>
              <a:gd name="T71" fmla="*/ 623 h 644"/>
              <a:gd name="T72" fmla="*/ 159 w 292"/>
              <a:gd name="T73" fmla="*/ 623 h 644"/>
              <a:gd name="T74" fmla="*/ 160 w 292"/>
              <a:gd name="T75" fmla="*/ 632 h 644"/>
              <a:gd name="T76" fmla="*/ 168 w 292"/>
              <a:gd name="T77" fmla="*/ 641 h 644"/>
              <a:gd name="T78" fmla="*/ 180 w 292"/>
              <a:gd name="T79" fmla="*/ 644 h 644"/>
              <a:gd name="T80" fmla="*/ 189 w 292"/>
              <a:gd name="T81" fmla="*/ 643 h 644"/>
              <a:gd name="T82" fmla="*/ 199 w 292"/>
              <a:gd name="T83" fmla="*/ 636 h 644"/>
              <a:gd name="T84" fmla="*/ 203 w 292"/>
              <a:gd name="T85" fmla="*/ 624 h 644"/>
              <a:gd name="T86" fmla="*/ 259 w 292"/>
              <a:gd name="T87" fmla="*/ 443 h 644"/>
              <a:gd name="T88" fmla="*/ 254 w 292"/>
              <a:gd name="T89" fmla="*/ 336 h 644"/>
              <a:gd name="T90" fmla="*/ 257 w 292"/>
              <a:gd name="T91" fmla="*/ 343 h 644"/>
              <a:gd name="T92" fmla="*/ 267 w 292"/>
              <a:gd name="T93" fmla="*/ 352 h 644"/>
              <a:gd name="T94" fmla="*/ 279 w 292"/>
              <a:gd name="T95" fmla="*/ 353 h 644"/>
              <a:gd name="T96" fmla="*/ 286 w 292"/>
              <a:gd name="T97" fmla="*/ 349 h 644"/>
              <a:gd name="T98" fmla="*/ 291 w 292"/>
              <a:gd name="T99" fmla="*/ 337 h 644"/>
              <a:gd name="T100" fmla="*/ 290 w 292"/>
              <a:gd name="T101" fmla="*/ 32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2" h="644">
                <a:moveTo>
                  <a:pt x="94" y="52"/>
                </a:moveTo>
                <a:lnTo>
                  <a:pt x="94" y="52"/>
                </a:lnTo>
                <a:lnTo>
                  <a:pt x="95" y="42"/>
                </a:lnTo>
                <a:lnTo>
                  <a:pt x="98" y="32"/>
                </a:lnTo>
                <a:lnTo>
                  <a:pt x="103" y="23"/>
                </a:lnTo>
                <a:lnTo>
                  <a:pt x="109" y="15"/>
                </a:lnTo>
                <a:lnTo>
                  <a:pt x="117" y="9"/>
                </a:lnTo>
                <a:lnTo>
                  <a:pt x="126" y="4"/>
                </a:lnTo>
                <a:lnTo>
                  <a:pt x="135" y="1"/>
                </a:lnTo>
                <a:lnTo>
                  <a:pt x="147" y="0"/>
                </a:lnTo>
                <a:lnTo>
                  <a:pt x="147" y="0"/>
                </a:lnTo>
                <a:lnTo>
                  <a:pt x="157" y="1"/>
                </a:lnTo>
                <a:lnTo>
                  <a:pt x="167" y="4"/>
                </a:lnTo>
                <a:lnTo>
                  <a:pt x="175" y="9"/>
                </a:lnTo>
                <a:lnTo>
                  <a:pt x="183" y="15"/>
                </a:lnTo>
                <a:lnTo>
                  <a:pt x="189" y="23"/>
                </a:lnTo>
                <a:lnTo>
                  <a:pt x="194" y="32"/>
                </a:lnTo>
                <a:lnTo>
                  <a:pt x="197" y="42"/>
                </a:lnTo>
                <a:lnTo>
                  <a:pt x="198" y="52"/>
                </a:lnTo>
                <a:lnTo>
                  <a:pt x="198" y="52"/>
                </a:lnTo>
                <a:lnTo>
                  <a:pt x="197" y="62"/>
                </a:lnTo>
                <a:lnTo>
                  <a:pt x="194" y="72"/>
                </a:lnTo>
                <a:lnTo>
                  <a:pt x="189" y="81"/>
                </a:lnTo>
                <a:lnTo>
                  <a:pt x="183" y="88"/>
                </a:lnTo>
                <a:lnTo>
                  <a:pt x="175" y="95"/>
                </a:lnTo>
                <a:lnTo>
                  <a:pt x="167" y="100"/>
                </a:lnTo>
                <a:lnTo>
                  <a:pt x="157" y="103"/>
                </a:lnTo>
                <a:lnTo>
                  <a:pt x="147" y="104"/>
                </a:lnTo>
                <a:lnTo>
                  <a:pt x="147" y="104"/>
                </a:lnTo>
                <a:lnTo>
                  <a:pt x="135" y="103"/>
                </a:lnTo>
                <a:lnTo>
                  <a:pt x="126" y="100"/>
                </a:lnTo>
                <a:lnTo>
                  <a:pt x="117" y="95"/>
                </a:lnTo>
                <a:lnTo>
                  <a:pt x="109" y="88"/>
                </a:lnTo>
                <a:lnTo>
                  <a:pt x="103" y="81"/>
                </a:lnTo>
                <a:lnTo>
                  <a:pt x="98" y="72"/>
                </a:lnTo>
                <a:lnTo>
                  <a:pt x="95" y="62"/>
                </a:lnTo>
                <a:lnTo>
                  <a:pt x="94" y="52"/>
                </a:lnTo>
                <a:lnTo>
                  <a:pt x="94" y="52"/>
                </a:lnTo>
                <a:close/>
                <a:moveTo>
                  <a:pt x="290" y="323"/>
                </a:moveTo>
                <a:lnTo>
                  <a:pt x="250" y="184"/>
                </a:lnTo>
                <a:lnTo>
                  <a:pt x="250" y="184"/>
                </a:lnTo>
                <a:lnTo>
                  <a:pt x="246" y="174"/>
                </a:lnTo>
                <a:lnTo>
                  <a:pt x="243" y="166"/>
                </a:lnTo>
                <a:lnTo>
                  <a:pt x="238" y="158"/>
                </a:lnTo>
                <a:lnTo>
                  <a:pt x="233" y="151"/>
                </a:lnTo>
                <a:lnTo>
                  <a:pt x="228" y="145"/>
                </a:lnTo>
                <a:lnTo>
                  <a:pt x="223" y="141"/>
                </a:lnTo>
                <a:lnTo>
                  <a:pt x="217" y="137"/>
                </a:lnTo>
                <a:lnTo>
                  <a:pt x="212" y="135"/>
                </a:lnTo>
                <a:lnTo>
                  <a:pt x="202" y="131"/>
                </a:lnTo>
                <a:lnTo>
                  <a:pt x="193" y="129"/>
                </a:lnTo>
                <a:lnTo>
                  <a:pt x="186" y="128"/>
                </a:lnTo>
                <a:lnTo>
                  <a:pt x="146" y="128"/>
                </a:lnTo>
                <a:lnTo>
                  <a:pt x="106" y="128"/>
                </a:lnTo>
                <a:lnTo>
                  <a:pt x="106" y="128"/>
                </a:lnTo>
                <a:lnTo>
                  <a:pt x="99" y="129"/>
                </a:lnTo>
                <a:lnTo>
                  <a:pt x="91" y="131"/>
                </a:lnTo>
                <a:lnTo>
                  <a:pt x="81" y="135"/>
                </a:lnTo>
                <a:lnTo>
                  <a:pt x="75" y="137"/>
                </a:lnTo>
                <a:lnTo>
                  <a:pt x="69" y="141"/>
                </a:lnTo>
                <a:lnTo>
                  <a:pt x="64" y="145"/>
                </a:lnTo>
                <a:lnTo>
                  <a:pt x="59" y="151"/>
                </a:lnTo>
                <a:lnTo>
                  <a:pt x="54" y="158"/>
                </a:lnTo>
                <a:lnTo>
                  <a:pt x="50" y="166"/>
                </a:lnTo>
                <a:lnTo>
                  <a:pt x="46" y="174"/>
                </a:lnTo>
                <a:lnTo>
                  <a:pt x="42" y="184"/>
                </a:lnTo>
                <a:lnTo>
                  <a:pt x="2" y="322"/>
                </a:lnTo>
                <a:lnTo>
                  <a:pt x="2" y="322"/>
                </a:lnTo>
                <a:lnTo>
                  <a:pt x="0" y="332"/>
                </a:lnTo>
                <a:lnTo>
                  <a:pt x="0" y="337"/>
                </a:lnTo>
                <a:lnTo>
                  <a:pt x="1" y="341"/>
                </a:lnTo>
                <a:lnTo>
                  <a:pt x="2" y="345"/>
                </a:lnTo>
                <a:lnTo>
                  <a:pt x="5" y="349"/>
                </a:lnTo>
                <a:lnTo>
                  <a:pt x="8" y="351"/>
                </a:lnTo>
                <a:lnTo>
                  <a:pt x="11" y="353"/>
                </a:lnTo>
                <a:lnTo>
                  <a:pt x="11" y="353"/>
                </a:lnTo>
                <a:lnTo>
                  <a:pt x="17" y="353"/>
                </a:lnTo>
                <a:lnTo>
                  <a:pt x="21" y="353"/>
                </a:lnTo>
                <a:lnTo>
                  <a:pt x="24" y="352"/>
                </a:lnTo>
                <a:lnTo>
                  <a:pt x="28" y="350"/>
                </a:lnTo>
                <a:lnTo>
                  <a:pt x="31" y="347"/>
                </a:lnTo>
                <a:lnTo>
                  <a:pt x="33" y="343"/>
                </a:lnTo>
                <a:lnTo>
                  <a:pt x="35" y="340"/>
                </a:lnTo>
                <a:lnTo>
                  <a:pt x="37" y="336"/>
                </a:lnTo>
                <a:lnTo>
                  <a:pt x="75" y="201"/>
                </a:lnTo>
                <a:lnTo>
                  <a:pt x="102" y="201"/>
                </a:lnTo>
                <a:lnTo>
                  <a:pt x="32" y="443"/>
                </a:lnTo>
                <a:lnTo>
                  <a:pt x="90" y="443"/>
                </a:lnTo>
                <a:lnTo>
                  <a:pt x="90" y="443"/>
                </a:lnTo>
                <a:lnTo>
                  <a:pt x="90" y="624"/>
                </a:lnTo>
                <a:lnTo>
                  <a:pt x="90" y="624"/>
                </a:lnTo>
                <a:lnTo>
                  <a:pt x="90" y="628"/>
                </a:lnTo>
                <a:lnTo>
                  <a:pt x="92" y="633"/>
                </a:lnTo>
                <a:lnTo>
                  <a:pt x="93" y="636"/>
                </a:lnTo>
                <a:lnTo>
                  <a:pt x="96" y="639"/>
                </a:lnTo>
                <a:lnTo>
                  <a:pt x="99" y="641"/>
                </a:lnTo>
                <a:lnTo>
                  <a:pt x="103" y="643"/>
                </a:lnTo>
                <a:lnTo>
                  <a:pt x="108" y="644"/>
                </a:lnTo>
                <a:lnTo>
                  <a:pt x="113" y="644"/>
                </a:lnTo>
                <a:lnTo>
                  <a:pt x="113" y="644"/>
                </a:lnTo>
                <a:lnTo>
                  <a:pt x="117" y="644"/>
                </a:lnTo>
                <a:lnTo>
                  <a:pt x="121" y="643"/>
                </a:lnTo>
                <a:lnTo>
                  <a:pt x="125" y="641"/>
                </a:lnTo>
                <a:lnTo>
                  <a:pt x="128" y="638"/>
                </a:lnTo>
                <a:lnTo>
                  <a:pt x="130" y="635"/>
                </a:lnTo>
                <a:lnTo>
                  <a:pt x="132" y="632"/>
                </a:lnTo>
                <a:lnTo>
                  <a:pt x="133" y="627"/>
                </a:lnTo>
                <a:lnTo>
                  <a:pt x="133" y="623"/>
                </a:lnTo>
                <a:lnTo>
                  <a:pt x="133" y="443"/>
                </a:lnTo>
                <a:lnTo>
                  <a:pt x="159" y="443"/>
                </a:lnTo>
                <a:lnTo>
                  <a:pt x="159" y="623"/>
                </a:lnTo>
                <a:lnTo>
                  <a:pt x="159" y="623"/>
                </a:lnTo>
                <a:lnTo>
                  <a:pt x="159" y="627"/>
                </a:lnTo>
                <a:lnTo>
                  <a:pt x="160" y="632"/>
                </a:lnTo>
                <a:lnTo>
                  <a:pt x="162" y="635"/>
                </a:lnTo>
                <a:lnTo>
                  <a:pt x="165" y="638"/>
                </a:lnTo>
                <a:lnTo>
                  <a:pt x="168" y="641"/>
                </a:lnTo>
                <a:lnTo>
                  <a:pt x="171" y="643"/>
                </a:lnTo>
                <a:lnTo>
                  <a:pt x="175" y="644"/>
                </a:lnTo>
                <a:lnTo>
                  <a:pt x="180" y="644"/>
                </a:lnTo>
                <a:lnTo>
                  <a:pt x="180" y="644"/>
                </a:lnTo>
                <a:lnTo>
                  <a:pt x="185" y="644"/>
                </a:lnTo>
                <a:lnTo>
                  <a:pt x="189" y="643"/>
                </a:lnTo>
                <a:lnTo>
                  <a:pt x="193" y="641"/>
                </a:lnTo>
                <a:lnTo>
                  <a:pt x="196" y="639"/>
                </a:lnTo>
                <a:lnTo>
                  <a:pt x="199" y="636"/>
                </a:lnTo>
                <a:lnTo>
                  <a:pt x="202" y="633"/>
                </a:lnTo>
                <a:lnTo>
                  <a:pt x="203" y="628"/>
                </a:lnTo>
                <a:lnTo>
                  <a:pt x="203" y="624"/>
                </a:lnTo>
                <a:lnTo>
                  <a:pt x="203" y="443"/>
                </a:lnTo>
                <a:lnTo>
                  <a:pt x="203" y="443"/>
                </a:lnTo>
                <a:lnTo>
                  <a:pt x="259" y="443"/>
                </a:lnTo>
                <a:lnTo>
                  <a:pt x="190" y="201"/>
                </a:lnTo>
                <a:lnTo>
                  <a:pt x="216" y="201"/>
                </a:lnTo>
                <a:lnTo>
                  <a:pt x="254" y="336"/>
                </a:lnTo>
                <a:lnTo>
                  <a:pt x="254" y="336"/>
                </a:lnTo>
                <a:lnTo>
                  <a:pt x="255" y="340"/>
                </a:lnTo>
                <a:lnTo>
                  <a:pt x="257" y="343"/>
                </a:lnTo>
                <a:lnTo>
                  <a:pt x="260" y="348"/>
                </a:lnTo>
                <a:lnTo>
                  <a:pt x="263" y="350"/>
                </a:lnTo>
                <a:lnTo>
                  <a:pt x="267" y="352"/>
                </a:lnTo>
                <a:lnTo>
                  <a:pt x="271" y="354"/>
                </a:lnTo>
                <a:lnTo>
                  <a:pt x="275" y="354"/>
                </a:lnTo>
                <a:lnTo>
                  <a:pt x="279" y="353"/>
                </a:lnTo>
                <a:lnTo>
                  <a:pt x="279" y="353"/>
                </a:lnTo>
                <a:lnTo>
                  <a:pt x="283" y="352"/>
                </a:lnTo>
                <a:lnTo>
                  <a:pt x="286" y="349"/>
                </a:lnTo>
                <a:lnTo>
                  <a:pt x="289" y="345"/>
                </a:lnTo>
                <a:lnTo>
                  <a:pt x="290" y="341"/>
                </a:lnTo>
                <a:lnTo>
                  <a:pt x="291" y="337"/>
                </a:lnTo>
                <a:lnTo>
                  <a:pt x="292" y="332"/>
                </a:lnTo>
                <a:lnTo>
                  <a:pt x="291" y="328"/>
                </a:lnTo>
                <a:lnTo>
                  <a:pt x="290" y="323"/>
                </a:lnTo>
                <a:lnTo>
                  <a:pt x="290" y="323"/>
                </a:lnTo>
                <a:close/>
              </a:path>
            </a:pathLst>
          </a:custGeom>
          <a:solidFill>
            <a:srgbClr val="00A1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30"/>
          <p:cNvSpPr>
            <a:spLocks noEditPoints="1"/>
          </p:cNvSpPr>
          <p:nvPr/>
        </p:nvSpPr>
        <p:spPr bwMode="auto">
          <a:xfrm>
            <a:off x="3549587" y="3896278"/>
            <a:ext cx="307362" cy="664778"/>
          </a:xfrm>
          <a:custGeom>
            <a:avLst/>
            <a:gdLst>
              <a:gd name="T0" fmla="*/ 95 w 292"/>
              <a:gd name="T1" fmla="*/ 42 h 644"/>
              <a:gd name="T2" fmla="*/ 109 w 292"/>
              <a:gd name="T3" fmla="*/ 15 h 644"/>
              <a:gd name="T4" fmla="*/ 135 w 292"/>
              <a:gd name="T5" fmla="*/ 1 h 644"/>
              <a:gd name="T6" fmla="*/ 157 w 292"/>
              <a:gd name="T7" fmla="*/ 1 h 644"/>
              <a:gd name="T8" fmla="*/ 183 w 292"/>
              <a:gd name="T9" fmla="*/ 15 h 644"/>
              <a:gd name="T10" fmla="*/ 197 w 292"/>
              <a:gd name="T11" fmla="*/ 42 h 644"/>
              <a:gd name="T12" fmla="*/ 197 w 292"/>
              <a:gd name="T13" fmla="*/ 62 h 644"/>
              <a:gd name="T14" fmla="*/ 183 w 292"/>
              <a:gd name="T15" fmla="*/ 88 h 644"/>
              <a:gd name="T16" fmla="*/ 157 w 292"/>
              <a:gd name="T17" fmla="*/ 103 h 644"/>
              <a:gd name="T18" fmla="*/ 135 w 292"/>
              <a:gd name="T19" fmla="*/ 103 h 644"/>
              <a:gd name="T20" fmla="*/ 109 w 292"/>
              <a:gd name="T21" fmla="*/ 88 h 644"/>
              <a:gd name="T22" fmla="*/ 95 w 292"/>
              <a:gd name="T23" fmla="*/ 62 h 644"/>
              <a:gd name="T24" fmla="*/ 290 w 292"/>
              <a:gd name="T25" fmla="*/ 323 h 644"/>
              <a:gd name="T26" fmla="*/ 246 w 292"/>
              <a:gd name="T27" fmla="*/ 174 h 644"/>
              <a:gd name="T28" fmla="*/ 233 w 292"/>
              <a:gd name="T29" fmla="*/ 151 h 644"/>
              <a:gd name="T30" fmla="*/ 217 w 292"/>
              <a:gd name="T31" fmla="*/ 137 h 644"/>
              <a:gd name="T32" fmla="*/ 193 w 292"/>
              <a:gd name="T33" fmla="*/ 129 h 644"/>
              <a:gd name="T34" fmla="*/ 106 w 292"/>
              <a:gd name="T35" fmla="*/ 128 h 644"/>
              <a:gd name="T36" fmla="*/ 91 w 292"/>
              <a:gd name="T37" fmla="*/ 131 h 644"/>
              <a:gd name="T38" fmla="*/ 69 w 292"/>
              <a:gd name="T39" fmla="*/ 141 h 644"/>
              <a:gd name="T40" fmla="*/ 54 w 292"/>
              <a:gd name="T41" fmla="*/ 158 h 644"/>
              <a:gd name="T42" fmla="*/ 42 w 292"/>
              <a:gd name="T43" fmla="*/ 184 h 644"/>
              <a:gd name="T44" fmla="*/ 0 w 292"/>
              <a:gd name="T45" fmla="*/ 332 h 644"/>
              <a:gd name="T46" fmla="*/ 2 w 292"/>
              <a:gd name="T47" fmla="*/ 345 h 644"/>
              <a:gd name="T48" fmla="*/ 11 w 292"/>
              <a:gd name="T49" fmla="*/ 353 h 644"/>
              <a:gd name="T50" fmla="*/ 21 w 292"/>
              <a:gd name="T51" fmla="*/ 353 h 644"/>
              <a:gd name="T52" fmla="*/ 31 w 292"/>
              <a:gd name="T53" fmla="*/ 347 h 644"/>
              <a:gd name="T54" fmla="*/ 37 w 292"/>
              <a:gd name="T55" fmla="*/ 336 h 644"/>
              <a:gd name="T56" fmla="*/ 32 w 292"/>
              <a:gd name="T57" fmla="*/ 443 h 644"/>
              <a:gd name="T58" fmla="*/ 90 w 292"/>
              <a:gd name="T59" fmla="*/ 624 h 644"/>
              <a:gd name="T60" fmla="*/ 92 w 292"/>
              <a:gd name="T61" fmla="*/ 633 h 644"/>
              <a:gd name="T62" fmla="*/ 99 w 292"/>
              <a:gd name="T63" fmla="*/ 641 h 644"/>
              <a:gd name="T64" fmla="*/ 113 w 292"/>
              <a:gd name="T65" fmla="*/ 644 h 644"/>
              <a:gd name="T66" fmla="*/ 121 w 292"/>
              <a:gd name="T67" fmla="*/ 643 h 644"/>
              <a:gd name="T68" fmla="*/ 130 w 292"/>
              <a:gd name="T69" fmla="*/ 635 h 644"/>
              <a:gd name="T70" fmla="*/ 133 w 292"/>
              <a:gd name="T71" fmla="*/ 623 h 644"/>
              <a:gd name="T72" fmla="*/ 159 w 292"/>
              <a:gd name="T73" fmla="*/ 623 h 644"/>
              <a:gd name="T74" fmla="*/ 160 w 292"/>
              <a:gd name="T75" fmla="*/ 632 h 644"/>
              <a:gd name="T76" fmla="*/ 168 w 292"/>
              <a:gd name="T77" fmla="*/ 641 h 644"/>
              <a:gd name="T78" fmla="*/ 180 w 292"/>
              <a:gd name="T79" fmla="*/ 644 h 644"/>
              <a:gd name="T80" fmla="*/ 189 w 292"/>
              <a:gd name="T81" fmla="*/ 643 h 644"/>
              <a:gd name="T82" fmla="*/ 199 w 292"/>
              <a:gd name="T83" fmla="*/ 636 h 644"/>
              <a:gd name="T84" fmla="*/ 203 w 292"/>
              <a:gd name="T85" fmla="*/ 624 h 644"/>
              <a:gd name="T86" fmla="*/ 259 w 292"/>
              <a:gd name="T87" fmla="*/ 443 h 644"/>
              <a:gd name="T88" fmla="*/ 254 w 292"/>
              <a:gd name="T89" fmla="*/ 336 h 644"/>
              <a:gd name="T90" fmla="*/ 257 w 292"/>
              <a:gd name="T91" fmla="*/ 343 h 644"/>
              <a:gd name="T92" fmla="*/ 267 w 292"/>
              <a:gd name="T93" fmla="*/ 352 h 644"/>
              <a:gd name="T94" fmla="*/ 279 w 292"/>
              <a:gd name="T95" fmla="*/ 353 h 644"/>
              <a:gd name="T96" fmla="*/ 286 w 292"/>
              <a:gd name="T97" fmla="*/ 349 h 644"/>
              <a:gd name="T98" fmla="*/ 291 w 292"/>
              <a:gd name="T99" fmla="*/ 337 h 644"/>
              <a:gd name="T100" fmla="*/ 290 w 292"/>
              <a:gd name="T101" fmla="*/ 32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2" h="644">
                <a:moveTo>
                  <a:pt x="94" y="52"/>
                </a:moveTo>
                <a:lnTo>
                  <a:pt x="94" y="52"/>
                </a:lnTo>
                <a:lnTo>
                  <a:pt x="95" y="42"/>
                </a:lnTo>
                <a:lnTo>
                  <a:pt x="98" y="32"/>
                </a:lnTo>
                <a:lnTo>
                  <a:pt x="103" y="23"/>
                </a:lnTo>
                <a:lnTo>
                  <a:pt x="109" y="15"/>
                </a:lnTo>
                <a:lnTo>
                  <a:pt x="117" y="9"/>
                </a:lnTo>
                <a:lnTo>
                  <a:pt x="126" y="4"/>
                </a:lnTo>
                <a:lnTo>
                  <a:pt x="135" y="1"/>
                </a:lnTo>
                <a:lnTo>
                  <a:pt x="147" y="0"/>
                </a:lnTo>
                <a:lnTo>
                  <a:pt x="147" y="0"/>
                </a:lnTo>
                <a:lnTo>
                  <a:pt x="157" y="1"/>
                </a:lnTo>
                <a:lnTo>
                  <a:pt x="167" y="4"/>
                </a:lnTo>
                <a:lnTo>
                  <a:pt x="175" y="9"/>
                </a:lnTo>
                <a:lnTo>
                  <a:pt x="183" y="15"/>
                </a:lnTo>
                <a:lnTo>
                  <a:pt x="189" y="23"/>
                </a:lnTo>
                <a:lnTo>
                  <a:pt x="194" y="32"/>
                </a:lnTo>
                <a:lnTo>
                  <a:pt x="197" y="42"/>
                </a:lnTo>
                <a:lnTo>
                  <a:pt x="198" y="52"/>
                </a:lnTo>
                <a:lnTo>
                  <a:pt x="198" y="52"/>
                </a:lnTo>
                <a:lnTo>
                  <a:pt x="197" y="62"/>
                </a:lnTo>
                <a:lnTo>
                  <a:pt x="194" y="72"/>
                </a:lnTo>
                <a:lnTo>
                  <a:pt x="189" y="81"/>
                </a:lnTo>
                <a:lnTo>
                  <a:pt x="183" y="88"/>
                </a:lnTo>
                <a:lnTo>
                  <a:pt x="175" y="95"/>
                </a:lnTo>
                <a:lnTo>
                  <a:pt x="167" y="100"/>
                </a:lnTo>
                <a:lnTo>
                  <a:pt x="157" y="103"/>
                </a:lnTo>
                <a:lnTo>
                  <a:pt x="147" y="104"/>
                </a:lnTo>
                <a:lnTo>
                  <a:pt x="147" y="104"/>
                </a:lnTo>
                <a:lnTo>
                  <a:pt x="135" y="103"/>
                </a:lnTo>
                <a:lnTo>
                  <a:pt x="126" y="100"/>
                </a:lnTo>
                <a:lnTo>
                  <a:pt x="117" y="95"/>
                </a:lnTo>
                <a:lnTo>
                  <a:pt x="109" y="88"/>
                </a:lnTo>
                <a:lnTo>
                  <a:pt x="103" y="81"/>
                </a:lnTo>
                <a:lnTo>
                  <a:pt x="98" y="72"/>
                </a:lnTo>
                <a:lnTo>
                  <a:pt x="95" y="62"/>
                </a:lnTo>
                <a:lnTo>
                  <a:pt x="94" y="52"/>
                </a:lnTo>
                <a:lnTo>
                  <a:pt x="94" y="52"/>
                </a:lnTo>
                <a:close/>
                <a:moveTo>
                  <a:pt x="290" y="323"/>
                </a:moveTo>
                <a:lnTo>
                  <a:pt x="250" y="184"/>
                </a:lnTo>
                <a:lnTo>
                  <a:pt x="250" y="184"/>
                </a:lnTo>
                <a:lnTo>
                  <a:pt x="246" y="174"/>
                </a:lnTo>
                <a:lnTo>
                  <a:pt x="243" y="166"/>
                </a:lnTo>
                <a:lnTo>
                  <a:pt x="238" y="158"/>
                </a:lnTo>
                <a:lnTo>
                  <a:pt x="233" y="151"/>
                </a:lnTo>
                <a:lnTo>
                  <a:pt x="228" y="145"/>
                </a:lnTo>
                <a:lnTo>
                  <a:pt x="223" y="141"/>
                </a:lnTo>
                <a:lnTo>
                  <a:pt x="217" y="137"/>
                </a:lnTo>
                <a:lnTo>
                  <a:pt x="212" y="135"/>
                </a:lnTo>
                <a:lnTo>
                  <a:pt x="202" y="131"/>
                </a:lnTo>
                <a:lnTo>
                  <a:pt x="193" y="129"/>
                </a:lnTo>
                <a:lnTo>
                  <a:pt x="186" y="128"/>
                </a:lnTo>
                <a:lnTo>
                  <a:pt x="146" y="128"/>
                </a:lnTo>
                <a:lnTo>
                  <a:pt x="106" y="128"/>
                </a:lnTo>
                <a:lnTo>
                  <a:pt x="106" y="128"/>
                </a:lnTo>
                <a:lnTo>
                  <a:pt x="99" y="129"/>
                </a:lnTo>
                <a:lnTo>
                  <a:pt x="91" y="131"/>
                </a:lnTo>
                <a:lnTo>
                  <a:pt x="81" y="135"/>
                </a:lnTo>
                <a:lnTo>
                  <a:pt x="75" y="137"/>
                </a:lnTo>
                <a:lnTo>
                  <a:pt x="69" y="141"/>
                </a:lnTo>
                <a:lnTo>
                  <a:pt x="64" y="145"/>
                </a:lnTo>
                <a:lnTo>
                  <a:pt x="59" y="151"/>
                </a:lnTo>
                <a:lnTo>
                  <a:pt x="54" y="158"/>
                </a:lnTo>
                <a:lnTo>
                  <a:pt x="50" y="166"/>
                </a:lnTo>
                <a:lnTo>
                  <a:pt x="46" y="174"/>
                </a:lnTo>
                <a:lnTo>
                  <a:pt x="42" y="184"/>
                </a:lnTo>
                <a:lnTo>
                  <a:pt x="2" y="322"/>
                </a:lnTo>
                <a:lnTo>
                  <a:pt x="2" y="322"/>
                </a:lnTo>
                <a:lnTo>
                  <a:pt x="0" y="332"/>
                </a:lnTo>
                <a:lnTo>
                  <a:pt x="0" y="337"/>
                </a:lnTo>
                <a:lnTo>
                  <a:pt x="1" y="341"/>
                </a:lnTo>
                <a:lnTo>
                  <a:pt x="2" y="345"/>
                </a:lnTo>
                <a:lnTo>
                  <a:pt x="5" y="349"/>
                </a:lnTo>
                <a:lnTo>
                  <a:pt x="8" y="351"/>
                </a:lnTo>
                <a:lnTo>
                  <a:pt x="11" y="353"/>
                </a:lnTo>
                <a:lnTo>
                  <a:pt x="11" y="353"/>
                </a:lnTo>
                <a:lnTo>
                  <a:pt x="17" y="353"/>
                </a:lnTo>
                <a:lnTo>
                  <a:pt x="21" y="353"/>
                </a:lnTo>
                <a:lnTo>
                  <a:pt x="24" y="352"/>
                </a:lnTo>
                <a:lnTo>
                  <a:pt x="28" y="350"/>
                </a:lnTo>
                <a:lnTo>
                  <a:pt x="31" y="347"/>
                </a:lnTo>
                <a:lnTo>
                  <a:pt x="33" y="343"/>
                </a:lnTo>
                <a:lnTo>
                  <a:pt x="35" y="340"/>
                </a:lnTo>
                <a:lnTo>
                  <a:pt x="37" y="336"/>
                </a:lnTo>
                <a:lnTo>
                  <a:pt x="75" y="201"/>
                </a:lnTo>
                <a:lnTo>
                  <a:pt x="102" y="201"/>
                </a:lnTo>
                <a:lnTo>
                  <a:pt x="32" y="443"/>
                </a:lnTo>
                <a:lnTo>
                  <a:pt x="90" y="443"/>
                </a:lnTo>
                <a:lnTo>
                  <a:pt x="90" y="443"/>
                </a:lnTo>
                <a:lnTo>
                  <a:pt x="90" y="624"/>
                </a:lnTo>
                <a:lnTo>
                  <a:pt x="90" y="624"/>
                </a:lnTo>
                <a:lnTo>
                  <a:pt x="90" y="628"/>
                </a:lnTo>
                <a:lnTo>
                  <a:pt x="92" y="633"/>
                </a:lnTo>
                <a:lnTo>
                  <a:pt x="93" y="636"/>
                </a:lnTo>
                <a:lnTo>
                  <a:pt x="96" y="639"/>
                </a:lnTo>
                <a:lnTo>
                  <a:pt x="99" y="641"/>
                </a:lnTo>
                <a:lnTo>
                  <a:pt x="103" y="643"/>
                </a:lnTo>
                <a:lnTo>
                  <a:pt x="108" y="644"/>
                </a:lnTo>
                <a:lnTo>
                  <a:pt x="113" y="644"/>
                </a:lnTo>
                <a:lnTo>
                  <a:pt x="113" y="644"/>
                </a:lnTo>
                <a:lnTo>
                  <a:pt x="117" y="644"/>
                </a:lnTo>
                <a:lnTo>
                  <a:pt x="121" y="643"/>
                </a:lnTo>
                <a:lnTo>
                  <a:pt x="125" y="641"/>
                </a:lnTo>
                <a:lnTo>
                  <a:pt x="128" y="638"/>
                </a:lnTo>
                <a:lnTo>
                  <a:pt x="130" y="635"/>
                </a:lnTo>
                <a:lnTo>
                  <a:pt x="132" y="632"/>
                </a:lnTo>
                <a:lnTo>
                  <a:pt x="133" y="627"/>
                </a:lnTo>
                <a:lnTo>
                  <a:pt x="133" y="623"/>
                </a:lnTo>
                <a:lnTo>
                  <a:pt x="133" y="443"/>
                </a:lnTo>
                <a:lnTo>
                  <a:pt x="159" y="443"/>
                </a:lnTo>
                <a:lnTo>
                  <a:pt x="159" y="623"/>
                </a:lnTo>
                <a:lnTo>
                  <a:pt x="159" y="623"/>
                </a:lnTo>
                <a:lnTo>
                  <a:pt x="159" y="627"/>
                </a:lnTo>
                <a:lnTo>
                  <a:pt x="160" y="632"/>
                </a:lnTo>
                <a:lnTo>
                  <a:pt x="162" y="635"/>
                </a:lnTo>
                <a:lnTo>
                  <a:pt x="165" y="638"/>
                </a:lnTo>
                <a:lnTo>
                  <a:pt x="168" y="641"/>
                </a:lnTo>
                <a:lnTo>
                  <a:pt x="171" y="643"/>
                </a:lnTo>
                <a:lnTo>
                  <a:pt x="175" y="644"/>
                </a:lnTo>
                <a:lnTo>
                  <a:pt x="180" y="644"/>
                </a:lnTo>
                <a:lnTo>
                  <a:pt x="180" y="644"/>
                </a:lnTo>
                <a:lnTo>
                  <a:pt x="185" y="644"/>
                </a:lnTo>
                <a:lnTo>
                  <a:pt x="189" y="643"/>
                </a:lnTo>
                <a:lnTo>
                  <a:pt x="193" y="641"/>
                </a:lnTo>
                <a:lnTo>
                  <a:pt x="196" y="639"/>
                </a:lnTo>
                <a:lnTo>
                  <a:pt x="199" y="636"/>
                </a:lnTo>
                <a:lnTo>
                  <a:pt x="202" y="633"/>
                </a:lnTo>
                <a:lnTo>
                  <a:pt x="203" y="628"/>
                </a:lnTo>
                <a:lnTo>
                  <a:pt x="203" y="624"/>
                </a:lnTo>
                <a:lnTo>
                  <a:pt x="203" y="443"/>
                </a:lnTo>
                <a:lnTo>
                  <a:pt x="203" y="443"/>
                </a:lnTo>
                <a:lnTo>
                  <a:pt x="259" y="443"/>
                </a:lnTo>
                <a:lnTo>
                  <a:pt x="190" y="201"/>
                </a:lnTo>
                <a:lnTo>
                  <a:pt x="216" y="201"/>
                </a:lnTo>
                <a:lnTo>
                  <a:pt x="254" y="336"/>
                </a:lnTo>
                <a:lnTo>
                  <a:pt x="254" y="336"/>
                </a:lnTo>
                <a:lnTo>
                  <a:pt x="255" y="340"/>
                </a:lnTo>
                <a:lnTo>
                  <a:pt x="257" y="343"/>
                </a:lnTo>
                <a:lnTo>
                  <a:pt x="260" y="348"/>
                </a:lnTo>
                <a:lnTo>
                  <a:pt x="263" y="350"/>
                </a:lnTo>
                <a:lnTo>
                  <a:pt x="267" y="352"/>
                </a:lnTo>
                <a:lnTo>
                  <a:pt x="271" y="354"/>
                </a:lnTo>
                <a:lnTo>
                  <a:pt x="275" y="354"/>
                </a:lnTo>
                <a:lnTo>
                  <a:pt x="279" y="353"/>
                </a:lnTo>
                <a:lnTo>
                  <a:pt x="279" y="353"/>
                </a:lnTo>
                <a:lnTo>
                  <a:pt x="283" y="352"/>
                </a:lnTo>
                <a:lnTo>
                  <a:pt x="286" y="349"/>
                </a:lnTo>
                <a:lnTo>
                  <a:pt x="289" y="345"/>
                </a:lnTo>
                <a:lnTo>
                  <a:pt x="290" y="341"/>
                </a:lnTo>
                <a:lnTo>
                  <a:pt x="291" y="337"/>
                </a:lnTo>
                <a:lnTo>
                  <a:pt x="292" y="332"/>
                </a:lnTo>
                <a:lnTo>
                  <a:pt x="291" y="328"/>
                </a:lnTo>
                <a:lnTo>
                  <a:pt x="290" y="323"/>
                </a:lnTo>
                <a:lnTo>
                  <a:pt x="290" y="323"/>
                </a:lnTo>
                <a:close/>
              </a:path>
            </a:pathLst>
          </a:custGeom>
          <a:solidFill>
            <a:srgbClr val="00A1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8"/>
          <p:cNvSpPr>
            <a:spLocks noEditPoints="1"/>
          </p:cNvSpPr>
          <p:nvPr/>
        </p:nvSpPr>
        <p:spPr bwMode="auto">
          <a:xfrm>
            <a:off x="5258762" y="2874517"/>
            <a:ext cx="265362" cy="675767"/>
          </a:xfrm>
          <a:custGeom>
            <a:avLst/>
            <a:gdLst>
              <a:gd name="T0" fmla="*/ 73 w 248"/>
              <a:gd name="T1" fmla="*/ 42 h 644"/>
              <a:gd name="T2" fmla="*/ 88 w 248"/>
              <a:gd name="T3" fmla="*/ 15 h 644"/>
              <a:gd name="T4" fmla="*/ 114 w 248"/>
              <a:gd name="T5" fmla="*/ 1 h 644"/>
              <a:gd name="T6" fmla="*/ 134 w 248"/>
              <a:gd name="T7" fmla="*/ 1 h 644"/>
              <a:gd name="T8" fmla="*/ 161 w 248"/>
              <a:gd name="T9" fmla="*/ 15 h 644"/>
              <a:gd name="T10" fmla="*/ 175 w 248"/>
              <a:gd name="T11" fmla="*/ 42 h 644"/>
              <a:gd name="T12" fmla="*/ 175 w 248"/>
              <a:gd name="T13" fmla="*/ 62 h 644"/>
              <a:gd name="T14" fmla="*/ 161 w 248"/>
              <a:gd name="T15" fmla="*/ 88 h 644"/>
              <a:gd name="T16" fmla="*/ 134 w 248"/>
              <a:gd name="T17" fmla="*/ 103 h 644"/>
              <a:gd name="T18" fmla="*/ 114 w 248"/>
              <a:gd name="T19" fmla="*/ 103 h 644"/>
              <a:gd name="T20" fmla="*/ 88 w 248"/>
              <a:gd name="T21" fmla="*/ 88 h 644"/>
              <a:gd name="T22" fmla="*/ 73 w 248"/>
              <a:gd name="T23" fmla="*/ 62 h 644"/>
              <a:gd name="T24" fmla="*/ 181 w 248"/>
              <a:gd name="T25" fmla="*/ 129 h 644"/>
              <a:gd name="T26" fmla="*/ 67 w 248"/>
              <a:gd name="T27" fmla="*/ 129 h 644"/>
              <a:gd name="T28" fmla="*/ 47 w 248"/>
              <a:gd name="T29" fmla="*/ 132 h 644"/>
              <a:gd name="T30" fmla="*/ 30 w 248"/>
              <a:gd name="T31" fmla="*/ 140 h 644"/>
              <a:gd name="T32" fmla="*/ 15 w 248"/>
              <a:gd name="T33" fmla="*/ 152 h 644"/>
              <a:gd name="T34" fmla="*/ 5 w 248"/>
              <a:gd name="T35" fmla="*/ 169 h 644"/>
              <a:gd name="T36" fmla="*/ 0 w 248"/>
              <a:gd name="T37" fmla="*/ 188 h 644"/>
              <a:gd name="T38" fmla="*/ 0 w 248"/>
              <a:gd name="T39" fmla="*/ 357 h 644"/>
              <a:gd name="T40" fmla="*/ 1 w 248"/>
              <a:gd name="T41" fmla="*/ 365 h 644"/>
              <a:gd name="T42" fmla="*/ 8 w 248"/>
              <a:gd name="T43" fmla="*/ 375 h 644"/>
              <a:gd name="T44" fmla="*/ 19 w 248"/>
              <a:gd name="T45" fmla="*/ 378 h 644"/>
              <a:gd name="T46" fmla="*/ 28 w 248"/>
              <a:gd name="T47" fmla="*/ 377 h 644"/>
              <a:gd name="T48" fmla="*/ 36 w 248"/>
              <a:gd name="T49" fmla="*/ 369 h 644"/>
              <a:gd name="T50" fmla="*/ 39 w 248"/>
              <a:gd name="T51" fmla="*/ 357 h 644"/>
              <a:gd name="T52" fmla="*/ 63 w 248"/>
              <a:gd name="T53" fmla="*/ 210 h 644"/>
              <a:gd name="T54" fmla="*/ 63 w 248"/>
              <a:gd name="T55" fmla="*/ 618 h 644"/>
              <a:gd name="T56" fmla="*/ 66 w 248"/>
              <a:gd name="T57" fmla="*/ 633 h 644"/>
              <a:gd name="T58" fmla="*/ 76 w 248"/>
              <a:gd name="T59" fmla="*/ 642 h 644"/>
              <a:gd name="T60" fmla="*/ 88 w 248"/>
              <a:gd name="T61" fmla="*/ 644 h 644"/>
              <a:gd name="T62" fmla="*/ 102 w 248"/>
              <a:gd name="T63" fmla="*/ 640 h 644"/>
              <a:gd name="T64" fmla="*/ 110 w 248"/>
              <a:gd name="T65" fmla="*/ 629 h 644"/>
              <a:gd name="T66" fmla="*/ 111 w 248"/>
              <a:gd name="T67" fmla="*/ 618 h 644"/>
              <a:gd name="T68" fmla="*/ 136 w 248"/>
              <a:gd name="T69" fmla="*/ 380 h 644"/>
              <a:gd name="T70" fmla="*/ 136 w 248"/>
              <a:gd name="T71" fmla="*/ 624 h 644"/>
              <a:gd name="T72" fmla="*/ 142 w 248"/>
              <a:gd name="T73" fmla="*/ 637 h 644"/>
              <a:gd name="T74" fmla="*/ 155 w 248"/>
              <a:gd name="T75" fmla="*/ 644 h 644"/>
              <a:gd name="T76" fmla="*/ 167 w 248"/>
              <a:gd name="T77" fmla="*/ 644 h 644"/>
              <a:gd name="T78" fmla="*/ 179 w 248"/>
              <a:gd name="T79" fmla="*/ 637 h 644"/>
              <a:gd name="T80" fmla="*/ 184 w 248"/>
              <a:gd name="T81" fmla="*/ 624 h 644"/>
              <a:gd name="T82" fmla="*/ 184 w 248"/>
              <a:gd name="T83" fmla="*/ 210 h 644"/>
              <a:gd name="T84" fmla="*/ 210 w 248"/>
              <a:gd name="T85" fmla="*/ 357 h 644"/>
              <a:gd name="T86" fmla="*/ 211 w 248"/>
              <a:gd name="T87" fmla="*/ 365 h 644"/>
              <a:gd name="T88" fmla="*/ 217 w 248"/>
              <a:gd name="T89" fmla="*/ 375 h 644"/>
              <a:gd name="T90" fmla="*/ 229 w 248"/>
              <a:gd name="T91" fmla="*/ 378 h 644"/>
              <a:gd name="T92" fmla="*/ 237 w 248"/>
              <a:gd name="T93" fmla="*/ 377 h 644"/>
              <a:gd name="T94" fmla="*/ 245 w 248"/>
              <a:gd name="T95" fmla="*/ 369 h 644"/>
              <a:gd name="T96" fmla="*/ 248 w 248"/>
              <a:gd name="T97" fmla="*/ 357 h 644"/>
              <a:gd name="T98" fmla="*/ 248 w 248"/>
              <a:gd name="T99" fmla="*/ 195 h 644"/>
              <a:gd name="T100" fmla="*/ 245 w 248"/>
              <a:gd name="T101" fmla="*/ 175 h 644"/>
              <a:gd name="T102" fmla="*/ 237 w 248"/>
              <a:gd name="T103" fmla="*/ 157 h 644"/>
              <a:gd name="T104" fmla="*/ 219 w 248"/>
              <a:gd name="T105" fmla="*/ 140 h 644"/>
              <a:gd name="T106" fmla="*/ 201 w 248"/>
              <a:gd name="T107" fmla="*/ 132 h 644"/>
              <a:gd name="T108" fmla="*/ 181 w 248"/>
              <a:gd name="T109" fmla="*/ 12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" h="644">
                <a:moveTo>
                  <a:pt x="72" y="52"/>
                </a:moveTo>
                <a:lnTo>
                  <a:pt x="72" y="52"/>
                </a:lnTo>
                <a:lnTo>
                  <a:pt x="73" y="42"/>
                </a:lnTo>
                <a:lnTo>
                  <a:pt x="76" y="31"/>
                </a:lnTo>
                <a:lnTo>
                  <a:pt x="81" y="22"/>
                </a:lnTo>
                <a:lnTo>
                  <a:pt x="88" y="15"/>
                </a:lnTo>
                <a:lnTo>
                  <a:pt x="95" y="9"/>
                </a:lnTo>
                <a:lnTo>
                  <a:pt x="104" y="4"/>
                </a:lnTo>
                <a:lnTo>
                  <a:pt x="114" y="1"/>
                </a:lnTo>
                <a:lnTo>
                  <a:pt x="124" y="0"/>
                </a:lnTo>
                <a:lnTo>
                  <a:pt x="124" y="0"/>
                </a:lnTo>
                <a:lnTo>
                  <a:pt x="134" y="1"/>
                </a:lnTo>
                <a:lnTo>
                  <a:pt x="144" y="4"/>
                </a:lnTo>
                <a:lnTo>
                  <a:pt x="153" y="9"/>
                </a:lnTo>
                <a:lnTo>
                  <a:pt x="161" y="15"/>
                </a:lnTo>
                <a:lnTo>
                  <a:pt x="167" y="22"/>
                </a:lnTo>
                <a:lnTo>
                  <a:pt x="172" y="31"/>
                </a:lnTo>
                <a:lnTo>
                  <a:pt x="175" y="42"/>
                </a:lnTo>
                <a:lnTo>
                  <a:pt x="176" y="52"/>
                </a:lnTo>
                <a:lnTo>
                  <a:pt x="176" y="52"/>
                </a:lnTo>
                <a:lnTo>
                  <a:pt x="175" y="62"/>
                </a:lnTo>
                <a:lnTo>
                  <a:pt x="172" y="72"/>
                </a:lnTo>
                <a:lnTo>
                  <a:pt x="167" y="80"/>
                </a:lnTo>
                <a:lnTo>
                  <a:pt x="161" y="88"/>
                </a:lnTo>
                <a:lnTo>
                  <a:pt x="153" y="94"/>
                </a:lnTo>
                <a:lnTo>
                  <a:pt x="144" y="100"/>
                </a:lnTo>
                <a:lnTo>
                  <a:pt x="134" y="103"/>
                </a:lnTo>
                <a:lnTo>
                  <a:pt x="124" y="104"/>
                </a:lnTo>
                <a:lnTo>
                  <a:pt x="124" y="104"/>
                </a:lnTo>
                <a:lnTo>
                  <a:pt x="114" y="103"/>
                </a:lnTo>
                <a:lnTo>
                  <a:pt x="104" y="100"/>
                </a:lnTo>
                <a:lnTo>
                  <a:pt x="95" y="94"/>
                </a:lnTo>
                <a:lnTo>
                  <a:pt x="88" y="88"/>
                </a:lnTo>
                <a:lnTo>
                  <a:pt x="81" y="80"/>
                </a:lnTo>
                <a:lnTo>
                  <a:pt x="76" y="72"/>
                </a:lnTo>
                <a:lnTo>
                  <a:pt x="73" y="62"/>
                </a:lnTo>
                <a:lnTo>
                  <a:pt x="72" y="52"/>
                </a:lnTo>
                <a:lnTo>
                  <a:pt x="72" y="52"/>
                </a:lnTo>
                <a:close/>
                <a:moveTo>
                  <a:pt x="181" y="129"/>
                </a:moveTo>
                <a:lnTo>
                  <a:pt x="181" y="129"/>
                </a:lnTo>
                <a:lnTo>
                  <a:pt x="67" y="129"/>
                </a:lnTo>
                <a:lnTo>
                  <a:pt x="67" y="129"/>
                </a:lnTo>
                <a:lnTo>
                  <a:pt x="60" y="129"/>
                </a:lnTo>
                <a:lnTo>
                  <a:pt x="53" y="130"/>
                </a:lnTo>
                <a:lnTo>
                  <a:pt x="47" y="132"/>
                </a:lnTo>
                <a:lnTo>
                  <a:pt x="41" y="134"/>
                </a:lnTo>
                <a:lnTo>
                  <a:pt x="35" y="136"/>
                </a:lnTo>
                <a:lnTo>
                  <a:pt x="30" y="140"/>
                </a:lnTo>
                <a:lnTo>
                  <a:pt x="25" y="144"/>
                </a:lnTo>
                <a:lnTo>
                  <a:pt x="19" y="148"/>
                </a:lnTo>
                <a:lnTo>
                  <a:pt x="15" y="152"/>
                </a:lnTo>
                <a:lnTo>
                  <a:pt x="11" y="157"/>
                </a:lnTo>
                <a:lnTo>
                  <a:pt x="8" y="164"/>
                </a:lnTo>
                <a:lnTo>
                  <a:pt x="5" y="169"/>
                </a:lnTo>
                <a:lnTo>
                  <a:pt x="3" y="175"/>
                </a:lnTo>
                <a:lnTo>
                  <a:pt x="1" y="182"/>
                </a:lnTo>
                <a:lnTo>
                  <a:pt x="0" y="188"/>
                </a:lnTo>
                <a:lnTo>
                  <a:pt x="0" y="195"/>
                </a:lnTo>
                <a:lnTo>
                  <a:pt x="0" y="195"/>
                </a:lnTo>
                <a:lnTo>
                  <a:pt x="0" y="357"/>
                </a:lnTo>
                <a:lnTo>
                  <a:pt x="0" y="357"/>
                </a:lnTo>
                <a:lnTo>
                  <a:pt x="0" y="361"/>
                </a:lnTo>
                <a:lnTo>
                  <a:pt x="1" y="365"/>
                </a:lnTo>
                <a:lnTo>
                  <a:pt x="3" y="369"/>
                </a:lnTo>
                <a:lnTo>
                  <a:pt x="5" y="372"/>
                </a:lnTo>
                <a:lnTo>
                  <a:pt x="8" y="375"/>
                </a:lnTo>
                <a:lnTo>
                  <a:pt x="11" y="377"/>
                </a:lnTo>
                <a:lnTo>
                  <a:pt x="15" y="378"/>
                </a:lnTo>
                <a:lnTo>
                  <a:pt x="19" y="378"/>
                </a:lnTo>
                <a:lnTo>
                  <a:pt x="19" y="378"/>
                </a:lnTo>
                <a:lnTo>
                  <a:pt x="24" y="378"/>
                </a:lnTo>
                <a:lnTo>
                  <a:pt x="28" y="377"/>
                </a:lnTo>
                <a:lnTo>
                  <a:pt x="31" y="375"/>
                </a:lnTo>
                <a:lnTo>
                  <a:pt x="34" y="372"/>
                </a:lnTo>
                <a:lnTo>
                  <a:pt x="36" y="369"/>
                </a:lnTo>
                <a:lnTo>
                  <a:pt x="38" y="365"/>
                </a:lnTo>
                <a:lnTo>
                  <a:pt x="39" y="361"/>
                </a:lnTo>
                <a:lnTo>
                  <a:pt x="39" y="357"/>
                </a:lnTo>
                <a:lnTo>
                  <a:pt x="39" y="357"/>
                </a:lnTo>
                <a:lnTo>
                  <a:pt x="39" y="210"/>
                </a:lnTo>
                <a:lnTo>
                  <a:pt x="63" y="210"/>
                </a:lnTo>
                <a:lnTo>
                  <a:pt x="63" y="210"/>
                </a:lnTo>
                <a:lnTo>
                  <a:pt x="63" y="618"/>
                </a:lnTo>
                <a:lnTo>
                  <a:pt x="63" y="618"/>
                </a:lnTo>
                <a:lnTo>
                  <a:pt x="64" y="624"/>
                </a:lnTo>
                <a:lnTo>
                  <a:pt x="65" y="629"/>
                </a:lnTo>
                <a:lnTo>
                  <a:pt x="66" y="633"/>
                </a:lnTo>
                <a:lnTo>
                  <a:pt x="69" y="637"/>
                </a:lnTo>
                <a:lnTo>
                  <a:pt x="72" y="640"/>
                </a:lnTo>
                <a:lnTo>
                  <a:pt x="76" y="642"/>
                </a:lnTo>
                <a:lnTo>
                  <a:pt x="81" y="644"/>
                </a:lnTo>
                <a:lnTo>
                  <a:pt x="88" y="644"/>
                </a:lnTo>
                <a:lnTo>
                  <a:pt x="88" y="644"/>
                </a:lnTo>
                <a:lnTo>
                  <a:pt x="93" y="644"/>
                </a:lnTo>
                <a:lnTo>
                  <a:pt x="98" y="642"/>
                </a:lnTo>
                <a:lnTo>
                  <a:pt x="102" y="640"/>
                </a:lnTo>
                <a:lnTo>
                  <a:pt x="106" y="637"/>
                </a:lnTo>
                <a:lnTo>
                  <a:pt x="108" y="633"/>
                </a:lnTo>
                <a:lnTo>
                  <a:pt x="110" y="629"/>
                </a:lnTo>
                <a:lnTo>
                  <a:pt x="111" y="624"/>
                </a:lnTo>
                <a:lnTo>
                  <a:pt x="111" y="618"/>
                </a:lnTo>
                <a:lnTo>
                  <a:pt x="111" y="618"/>
                </a:lnTo>
                <a:lnTo>
                  <a:pt x="111" y="380"/>
                </a:lnTo>
                <a:lnTo>
                  <a:pt x="136" y="380"/>
                </a:lnTo>
                <a:lnTo>
                  <a:pt x="136" y="380"/>
                </a:lnTo>
                <a:lnTo>
                  <a:pt x="136" y="618"/>
                </a:lnTo>
                <a:lnTo>
                  <a:pt x="136" y="618"/>
                </a:lnTo>
                <a:lnTo>
                  <a:pt x="136" y="624"/>
                </a:lnTo>
                <a:lnTo>
                  <a:pt x="137" y="629"/>
                </a:lnTo>
                <a:lnTo>
                  <a:pt x="139" y="633"/>
                </a:lnTo>
                <a:lnTo>
                  <a:pt x="142" y="637"/>
                </a:lnTo>
                <a:lnTo>
                  <a:pt x="146" y="640"/>
                </a:lnTo>
                <a:lnTo>
                  <a:pt x="150" y="642"/>
                </a:lnTo>
                <a:lnTo>
                  <a:pt x="155" y="644"/>
                </a:lnTo>
                <a:lnTo>
                  <a:pt x="161" y="644"/>
                </a:lnTo>
                <a:lnTo>
                  <a:pt x="161" y="644"/>
                </a:lnTo>
                <a:lnTo>
                  <a:pt x="167" y="644"/>
                </a:lnTo>
                <a:lnTo>
                  <a:pt x="171" y="642"/>
                </a:lnTo>
                <a:lnTo>
                  <a:pt x="175" y="640"/>
                </a:lnTo>
                <a:lnTo>
                  <a:pt x="179" y="637"/>
                </a:lnTo>
                <a:lnTo>
                  <a:pt x="181" y="633"/>
                </a:lnTo>
                <a:lnTo>
                  <a:pt x="183" y="629"/>
                </a:lnTo>
                <a:lnTo>
                  <a:pt x="184" y="624"/>
                </a:lnTo>
                <a:lnTo>
                  <a:pt x="184" y="618"/>
                </a:lnTo>
                <a:lnTo>
                  <a:pt x="184" y="618"/>
                </a:lnTo>
                <a:lnTo>
                  <a:pt x="184" y="210"/>
                </a:lnTo>
                <a:lnTo>
                  <a:pt x="210" y="210"/>
                </a:lnTo>
                <a:lnTo>
                  <a:pt x="210" y="210"/>
                </a:lnTo>
                <a:lnTo>
                  <a:pt x="210" y="357"/>
                </a:lnTo>
                <a:lnTo>
                  <a:pt x="210" y="357"/>
                </a:lnTo>
                <a:lnTo>
                  <a:pt x="210" y="361"/>
                </a:lnTo>
                <a:lnTo>
                  <a:pt x="211" y="365"/>
                </a:lnTo>
                <a:lnTo>
                  <a:pt x="213" y="369"/>
                </a:lnTo>
                <a:lnTo>
                  <a:pt x="215" y="372"/>
                </a:lnTo>
                <a:lnTo>
                  <a:pt x="217" y="375"/>
                </a:lnTo>
                <a:lnTo>
                  <a:pt x="221" y="377"/>
                </a:lnTo>
                <a:lnTo>
                  <a:pt x="224" y="378"/>
                </a:lnTo>
                <a:lnTo>
                  <a:pt x="229" y="378"/>
                </a:lnTo>
                <a:lnTo>
                  <a:pt x="229" y="378"/>
                </a:lnTo>
                <a:lnTo>
                  <a:pt x="233" y="378"/>
                </a:lnTo>
                <a:lnTo>
                  <a:pt x="237" y="377"/>
                </a:lnTo>
                <a:lnTo>
                  <a:pt x="240" y="375"/>
                </a:lnTo>
                <a:lnTo>
                  <a:pt x="243" y="372"/>
                </a:lnTo>
                <a:lnTo>
                  <a:pt x="245" y="369"/>
                </a:lnTo>
                <a:lnTo>
                  <a:pt x="247" y="365"/>
                </a:lnTo>
                <a:lnTo>
                  <a:pt x="248" y="361"/>
                </a:lnTo>
                <a:lnTo>
                  <a:pt x="248" y="357"/>
                </a:lnTo>
                <a:lnTo>
                  <a:pt x="248" y="357"/>
                </a:lnTo>
                <a:lnTo>
                  <a:pt x="248" y="195"/>
                </a:lnTo>
                <a:lnTo>
                  <a:pt x="248" y="195"/>
                </a:lnTo>
                <a:lnTo>
                  <a:pt x="248" y="188"/>
                </a:lnTo>
                <a:lnTo>
                  <a:pt x="246" y="182"/>
                </a:lnTo>
                <a:lnTo>
                  <a:pt x="245" y="175"/>
                </a:lnTo>
                <a:lnTo>
                  <a:pt x="243" y="169"/>
                </a:lnTo>
                <a:lnTo>
                  <a:pt x="240" y="164"/>
                </a:lnTo>
                <a:lnTo>
                  <a:pt x="237" y="157"/>
                </a:lnTo>
                <a:lnTo>
                  <a:pt x="233" y="152"/>
                </a:lnTo>
                <a:lnTo>
                  <a:pt x="229" y="148"/>
                </a:lnTo>
                <a:lnTo>
                  <a:pt x="219" y="140"/>
                </a:lnTo>
                <a:lnTo>
                  <a:pt x="213" y="136"/>
                </a:lnTo>
                <a:lnTo>
                  <a:pt x="207" y="134"/>
                </a:lnTo>
                <a:lnTo>
                  <a:pt x="201" y="132"/>
                </a:lnTo>
                <a:lnTo>
                  <a:pt x="194" y="130"/>
                </a:lnTo>
                <a:lnTo>
                  <a:pt x="188" y="129"/>
                </a:lnTo>
                <a:lnTo>
                  <a:pt x="181" y="129"/>
                </a:lnTo>
                <a:lnTo>
                  <a:pt x="181" y="129"/>
                </a:lnTo>
                <a:close/>
              </a:path>
            </a:pathLst>
          </a:custGeom>
          <a:solidFill>
            <a:srgbClr val="81B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5258762" y="3896278"/>
            <a:ext cx="307362" cy="664778"/>
          </a:xfrm>
          <a:custGeom>
            <a:avLst/>
            <a:gdLst>
              <a:gd name="T0" fmla="*/ 95 w 292"/>
              <a:gd name="T1" fmla="*/ 42 h 644"/>
              <a:gd name="T2" fmla="*/ 109 w 292"/>
              <a:gd name="T3" fmla="*/ 15 h 644"/>
              <a:gd name="T4" fmla="*/ 135 w 292"/>
              <a:gd name="T5" fmla="*/ 1 h 644"/>
              <a:gd name="T6" fmla="*/ 157 w 292"/>
              <a:gd name="T7" fmla="*/ 1 h 644"/>
              <a:gd name="T8" fmla="*/ 183 w 292"/>
              <a:gd name="T9" fmla="*/ 15 h 644"/>
              <a:gd name="T10" fmla="*/ 197 w 292"/>
              <a:gd name="T11" fmla="*/ 42 h 644"/>
              <a:gd name="T12" fmla="*/ 197 w 292"/>
              <a:gd name="T13" fmla="*/ 62 h 644"/>
              <a:gd name="T14" fmla="*/ 183 w 292"/>
              <a:gd name="T15" fmla="*/ 88 h 644"/>
              <a:gd name="T16" fmla="*/ 157 w 292"/>
              <a:gd name="T17" fmla="*/ 103 h 644"/>
              <a:gd name="T18" fmla="*/ 135 w 292"/>
              <a:gd name="T19" fmla="*/ 103 h 644"/>
              <a:gd name="T20" fmla="*/ 109 w 292"/>
              <a:gd name="T21" fmla="*/ 88 h 644"/>
              <a:gd name="T22" fmla="*/ 95 w 292"/>
              <a:gd name="T23" fmla="*/ 62 h 644"/>
              <a:gd name="T24" fmla="*/ 290 w 292"/>
              <a:gd name="T25" fmla="*/ 323 h 644"/>
              <a:gd name="T26" fmla="*/ 246 w 292"/>
              <a:gd name="T27" fmla="*/ 174 h 644"/>
              <a:gd name="T28" fmla="*/ 233 w 292"/>
              <a:gd name="T29" fmla="*/ 151 h 644"/>
              <a:gd name="T30" fmla="*/ 217 w 292"/>
              <a:gd name="T31" fmla="*/ 137 h 644"/>
              <a:gd name="T32" fmla="*/ 193 w 292"/>
              <a:gd name="T33" fmla="*/ 129 h 644"/>
              <a:gd name="T34" fmla="*/ 106 w 292"/>
              <a:gd name="T35" fmla="*/ 128 h 644"/>
              <a:gd name="T36" fmla="*/ 91 w 292"/>
              <a:gd name="T37" fmla="*/ 131 h 644"/>
              <a:gd name="T38" fmla="*/ 69 w 292"/>
              <a:gd name="T39" fmla="*/ 141 h 644"/>
              <a:gd name="T40" fmla="*/ 54 w 292"/>
              <a:gd name="T41" fmla="*/ 158 h 644"/>
              <a:gd name="T42" fmla="*/ 42 w 292"/>
              <a:gd name="T43" fmla="*/ 184 h 644"/>
              <a:gd name="T44" fmla="*/ 0 w 292"/>
              <a:gd name="T45" fmla="*/ 332 h 644"/>
              <a:gd name="T46" fmla="*/ 2 w 292"/>
              <a:gd name="T47" fmla="*/ 345 h 644"/>
              <a:gd name="T48" fmla="*/ 11 w 292"/>
              <a:gd name="T49" fmla="*/ 353 h 644"/>
              <a:gd name="T50" fmla="*/ 21 w 292"/>
              <a:gd name="T51" fmla="*/ 353 h 644"/>
              <a:gd name="T52" fmla="*/ 31 w 292"/>
              <a:gd name="T53" fmla="*/ 347 h 644"/>
              <a:gd name="T54" fmla="*/ 37 w 292"/>
              <a:gd name="T55" fmla="*/ 336 h 644"/>
              <a:gd name="T56" fmla="*/ 32 w 292"/>
              <a:gd name="T57" fmla="*/ 443 h 644"/>
              <a:gd name="T58" fmla="*/ 90 w 292"/>
              <a:gd name="T59" fmla="*/ 624 h 644"/>
              <a:gd name="T60" fmla="*/ 92 w 292"/>
              <a:gd name="T61" fmla="*/ 633 h 644"/>
              <a:gd name="T62" fmla="*/ 99 w 292"/>
              <a:gd name="T63" fmla="*/ 641 h 644"/>
              <a:gd name="T64" fmla="*/ 113 w 292"/>
              <a:gd name="T65" fmla="*/ 644 h 644"/>
              <a:gd name="T66" fmla="*/ 121 w 292"/>
              <a:gd name="T67" fmla="*/ 643 h 644"/>
              <a:gd name="T68" fmla="*/ 130 w 292"/>
              <a:gd name="T69" fmla="*/ 635 h 644"/>
              <a:gd name="T70" fmla="*/ 133 w 292"/>
              <a:gd name="T71" fmla="*/ 623 h 644"/>
              <a:gd name="T72" fmla="*/ 159 w 292"/>
              <a:gd name="T73" fmla="*/ 623 h 644"/>
              <a:gd name="T74" fmla="*/ 160 w 292"/>
              <a:gd name="T75" fmla="*/ 632 h 644"/>
              <a:gd name="T76" fmla="*/ 168 w 292"/>
              <a:gd name="T77" fmla="*/ 641 h 644"/>
              <a:gd name="T78" fmla="*/ 180 w 292"/>
              <a:gd name="T79" fmla="*/ 644 h 644"/>
              <a:gd name="T80" fmla="*/ 189 w 292"/>
              <a:gd name="T81" fmla="*/ 643 h 644"/>
              <a:gd name="T82" fmla="*/ 199 w 292"/>
              <a:gd name="T83" fmla="*/ 636 h 644"/>
              <a:gd name="T84" fmla="*/ 203 w 292"/>
              <a:gd name="T85" fmla="*/ 624 h 644"/>
              <a:gd name="T86" fmla="*/ 259 w 292"/>
              <a:gd name="T87" fmla="*/ 443 h 644"/>
              <a:gd name="T88" fmla="*/ 254 w 292"/>
              <a:gd name="T89" fmla="*/ 336 h 644"/>
              <a:gd name="T90" fmla="*/ 257 w 292"/>
              <a:gd name="T91" fmla="*/ 343 h 644"/>
              <a:gd name="T92" fmla="*/ 267 w 292"/>
              <a:gd name="T93" fmla="*/ 352 h 644"/>
              <a:gd name="T94" fmla="*/ 279 w 292"/>
              <a:gd name="T95" fmla="*/ 353 h 644"/>
              <a:gd name="T96" fmla="*/ 286 w 292"/>
              <a:gd name="T97" fmla="*/ 349 h 644"/>
              <a:gd name="T98" fmla="*/ 291 w 292"/>
              <a:gd name="T99" fmla="*/ 337 h 644"/>
              <a:gd name="T100" fmla="*/ 290 w 292"/>
              <a:gd name="T101" fmla="*/ 32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2" h="644">
                <a:moveTo>
                  <a:pt x="94" y="52"/>
                </a:moveTo>
                <a:lnTo>
                  <a:pt x="94" y="52"/>
                </a:lnTo>
                <a:lnTo>
                  <a:pt x="95" y="42"/>
                </a:lnTo>
                <a:lnTo>
                  <a:pt x="98" y="32"/>
                </a:lnTo>
                <a:lnTo>
                  <a:pt x="103" y="23"/>
                </a:lnTo>
                <a:lnTo>
                  <a:pt x="109" y="15"/>
                </a:lnTo>
                <a:lnTo>
                  <a:pt x="117" y="9"/>
                </a:lnTo>
                <a:lnTo>
                  <a:pt x="126" y="4"/>
                </a:lnTo>
                <a:lnTo>
                  <a:pt x="135" y="1"/>
                </a:lnTo>
                <a:lnTo>
                  <a:pt x="147" y="0"/>
                </a:lnTo>
                <a:lnTo>
                  <a:pt x="147" y="0"/>
                </a:lnTo>
                <a:lnTo>
                  <a:pt x="157" y="1"/>
                </a:lnTo>
                <a:lnTo>
                  <a:pt x="167" y="4"/>
                </a:lnTo>
                <a:lnTo>
                  <a:pt x="175" y="9"/>
                </a:lnTo>
                <a:lnTo>
                  <a:pt x="183" y="15"/>
                </a:lnTo>
                <a:lnTo>
                  <a:pt x="189" y="23"/>
                </a:lnTo>
                <a:lnTo>
                  <a:pt x="194" y="32"/>
                </a:lnTo>
                <a:lnTo>
                  <a:pt x="197" y="42"/>
                </a:lnTo>
                <a:lnTo>
                  <a:pt x="198" y="52"/>
                </a:lnTo>
                <a:lnTo>
                  <a:pt x="198" y="52"/>
                </a:lnTo>
                <a:lnTo>
                  <a:pt x="197" y="62"/>
                </a:lnTo>
                <a:lnTo>
                  <a:pt x="194" y="72"/>
                </a:lnTo>
                <a:lnTo>
                  <a:pt x="189" y="81"/>
                </a:lnTo>
                <a:lnTo>
                  <a:pt x="183" y="88"/>
                </a:lnTo>
                <a:lnTo>
                  <a:pt x="175" y="95"/>
                </a:lnTo>
                <a:lnTo>
                  <a:pt x="167" y="100"/>
                </a:lnTo>
                <a:lnTo>
                  <a:pt x="157" y="103"/>
                </a:lnTo>
                <a:lnTo>
                  <a:pt x="147" y="104"/>
                </a:lnTo>
                <a:lnTo>
                  <a:pt x="147" y="104"/>
                </a:lnTo>
                <a:lnTo>
                  <a:pt x="135" y="103"/>
                </a:lnTo>
                <a:lnTo>
                  <a:pt x="126" y="100"/>
                </a:lnTo>
                <a:lnTo>
                  <a:pt x="117" y="95"/>
                </a:lnTo>
                <a:lnTo>
                  <a:pt x="109" y="88"/>
                </a:lnTo>
                <a:lnTo>
                  <a:pt x="103" y="81"/>
                </a:lnTo>
                <a:lnTo>
                  <a:pt x="98" y="72"/>
                </a:lnTo>
                <a:lnTo>
                  <a:pt x="95" y="62"/>
                </a:lnTo>
                <a:lnTo>
                  <a:pt x="94" y="52"/>
                </a:lnTo>
                <a:lnTo>
                  <a:pt x="94" y="52"/>
                </a:lnTo>
                <a:close/>
                <a:moveTo>
                  <a:pt x="290" y="323"/>
                </a:moveTo>
                <a:lnTo>
                  <a:pt x="250" y="184"/>
                </a:lnTo>
                <a:lnTo>
                  <a:pt x="250" y="184"/>
                </a:lnTo>
                <a:lnTo>
                  <a:pt x="246" y="174"/>
                </a:lnTo>
                <a:lnTo>
                  <a:pt x="243" y="166"/>
                </a:lnTo>
                <a:lnTo>
                  <a:pt x="238" y="158"/>
                </a:lnTo>
                <a:lnTo>
                  <a:pt x="233" y="151"/>
                </a:lnTo>
                <a:lnTo>
                  <a:pt x="228" y="145"/>
                </a:lnTo>
                <a:lnTo>
                  <a:pt x="223" y="141"/>
                </a:lnTo>
                <a:lnTo>
                  <a:pt x="217" y="137"/>
                </a:lnTo>
                <a:lnTo>
                  <a:pt x="212" y="135"/>
                </a:lnTo>
                <a:lnTo>
                  <a:pt x="202" y="131"/>
                </a:lnTo>
                <a:lnTo>
                  <a:pt x="193" y="129"/>
                </a:lnTo>
                <a:lnTo>
                  <a:pt x="186" y="128"/>
                </a:lnTo>
                <a:lnTo>
                  <a:pt x="146" y="128"/>
                </a:lnTo>
                <a:lnTo>
                  <a:pt x="106" y="128"/>
                </a:lnTo>
                <a:lnTo>
                  <a:pt x="106" y="128"/>
                </a:lnTo>
                <a:lnTo>
                  <a:pt x="99" y="129"/>
                </a:lnTo>
                <a:lnTo>
                  <a:pt x="91" y="131"/>
                </a:lnTo>
                <a:lnTo>
                  <a:pt x="81" y="135"/>
                </a:lnTo>
                <a:lnTo>
                  <a:pt x="75" y="137"/>
                </a:lnTo>
                <a:lnTo>
                  <a:pt x="69" y="141"/>
                </a:lnTo>
                <a:lnTo>
                  <a:pt x="64" y="145"/>
                </a:lnTo>
                <a:lnTo>
                  <a:pt x="59" y="151"/>
                </a:lnTo>
                <a:lnTo>
                  <a:pt x="54" y="158"/>
                </a:lnTo>
                <a:lnTo>
                  <a:pt x="50" y="166"/>
                </a:lnTo>
                <a:lnTo>
                  <a:pt x="46" y="174"/>
                </a:lnTo>
                <a:lnTo>
                  <a:pt x="42" y="184"/>
                </a:lnTo>
                <a:lnTo>
                  <a:pt x="2" y="322"/>
                </a:lnTo>
                <a:lnTo>
                  <a:pt x="2" y="322"/>
                </a:lnTo>
                <a:lnTo>
                  <a:pt x="0" y="332"/>
                </a:lnTo>
                <a:lnTo>
                  <a:pt x="0" y="337"/>
                </a:lnTo>
                <a:lnTo>
                  <a:pt x="1" y="341"/>
                </a:lnTo>
                <a:lnTo>
                  <a:pt x="2" y="345"/>
                </a:lnTo>
                <a:lnTo>
                  <a:pt x="5" y="349"/>
                </a:lnTo>
                <a:lnTo>
                  <a:pt x="8" y="351"/>
                </a:lnTo>
                <a:lnTo>
                  <a:pt x="11" y="353"/>
                </a:lnTo>
                <a:lnTo>
                  <a:pt x="11" y="353"/>
                </a:lnTo>
                <a:lnTo>
                  <a:pt x="17" y="353"/>
                </a:lnTo>
                <a:lnTo>
                  <a:pt x="21" y="353"/>
                </a:lnTo>
                <a:lnTo>
                  <a:pt x="24" y="352"/>
                </a:lnTo>
                <a:lnTo>
                  <a:pt x="28" y="350"/>
                </a:lnTo>
                <a:lnTo>
                  <a:pt x="31" y="347"/>
                </a:lnTo>
                <a:lnTo>
                  <a:pt x="33" y="343"/>
                </a:lnTo>
                <a:lnTo>
                  <a:pt x="35" y="340"/>
                </a:lnTo>
                <a:lnTo>
                  <a:pt x="37" y="336"/>
                </a:lnTo>
                <a:lnTo>
                  <a:pt x="75" y="201"/>
                </a:lnTo>
                <a:lnTo>
                  <a:pt x="102" y="201"/>
                </a:lnTo>
                <a:lnTo>
                  <a:pt x="32" y="443"/>
                </a:lnTo>
                <a:lnTo>
                  <a:pt x="90" y="443"/>
                </a:lnTo>
                <a:lnTo>
                  <a:pt x="90" y="443"/>
                </a:lnTo>
                <a:lnTo>
                  <a:pt x="90" y="624"/>
                </a:lnTo>
                <a:lnTo>
                  <a:pt x="90" y="624"/>
                </a:lnTo>
                <a:lnTo>
                  <a:pt x="90" y="628"/>
                </a:lnTo>
                <a:lnTo>
                  <a:pt x="92" y="633"/>
                </a:lnTo>
                <a:lnTo>
                  <a:pt x="93" y="636"/>
                </a:lnTo>
                <a:lnTo>
                  <a:pt x="96" y="639"/>
                </a:lnTo>
                <a:lnTo>
                  <a:pt x="99" y="641"/>
                </a:lnTo>
                <a:lnTo>
                  <a:pt x="103" y="643"/>
                </a:lnTo>
                <a:lnTo>
                  <a:pt x="108" y="644"/>
                </a:lnTo>
                <a:lnTo>
                  <a:pt x="113" y="644"/>
                </a:lnTo>
                <a:lnTo>
                  <a:pt x="113" y="644"/>
                </a:lnTo>
                <a:lnTo>
                  <a:pt x="117" y="644"/>
                </a:lnTo>
                <a:lnTo>
                  <a:pt x="121" y="643"/>
                </a:lnTo>
                <a:lnTo>
                  <a:pt x="125" y="641"/>
                </a:lnTo>
                <a:lnTo>
                  <a:pt x="128" y="638"/>
                </a:lnTo>
                <a:lnTo>
                  <a:pt x="130" y="635"/>
                </a:lnTo>
                <a:lnTo>
                  <a:pt x="132" y="632"/>
                </a:lnTo>
                <a:lnTo>
                  <a:pt x="133" y="627"/>
                </a:lnTo>
                <a:lnTo>
                  <a:pt x="133" y="623"/>
                </a:lnTo>
                <a:lnTo>
                  <a:pt x="133" y="443"/>
                </a:lnTo>
                <a:lnTo>
                  <a:pt x="159" y="443"/>
                </a:lnTo>
                <a:lnTo>
                  <a:pt x="159" y="623"/>
                </a:lnTo>
                <a:lnTo>
                  <a:pt x="159" y="623"/>
                </a:lnTo>
                <a:lnTo>
                  <a:pt x="159" y="627"/>
                </a:lnTo>
                <a:lnTo>
                  <a:pt x="160" y="632"/>
                </a:lnTo>
                <a:lnTo>
                  <a:pt x="162" y="635"/>
                </a:lnTo>
                <a:lnTo>
                  <a:pt x="165" y="638"/>
                </a:lnTo>
                <a:lnTo>
                  <a:pt x="168" y="641"/>
                </a:lnTo>
                <a:lnTo>
                  <a:pt x="171" y="643"/>
                </a:lnTo>
                <a:lnTo>
                  <a:pt x="175" y="644"/>
                </a:lnTo>
                <a:lnTo>
                  <a:pt x="180" y="644"/>
                </a:lnTo>
                <a:lnTo>
                  <a:pt x="180" y="644"/>
                </a:lnTo>
                <a:lnTo>
                  <a:pt x="185" y="644"/>
                </a:lnTo>
                <a:lnTo>
                  <a:pt x="189" y="643"/>
                </a:lnTo>
                <a:lnTo>
                  <a:pt x="193" y="641"/>
                </a:lnTo>
                <a:lnTo>
                  <a:pt x="196" y="639"/>
                </a:lnTo>
                <a:lnTo>
                  <a:pt x="199" y="636"/>
                </a:lnTo>
                <a:lnTo>
                  <a:pt x="202" y="633"/>
                </a:lnTo>
                <a:lnTo>
                  <a:pt x="203" y="628"/>
                </a:lnTo>
                <a:lnTo>
                  <a:pt x="203" y="624"/>
                </a:lnTo>
                <a:lnTo>
                  <a:pt x="203" y="443"/>
                </a:lnTo>
                <a:lnTo>
                  <a:pt x="203" y="443"/>
                </a:lnTo>
                <a:lnTo>
                  <a:pt x="259" y="443"/>
                </a:lnTo>
                <a:lnTo>
                  <a:pt x="190" y="201"/>
                </a:lnTo>
                <a:lnTo>
                  <a:pt x="216" y="201"/>
                </a:lnTo>
                <a:lnTo>
                  <a:pt x="254" y="336"/>
                </a:lnTo>
                <a:lnTo>
                  <a:pt x="254" y="336"/>
                </a:lnTo>
                <a:lnTo>
                  <a:pt x="255" y="340"/>
                </a:lnTo>
                <a:lnTo>
                  <a:pt x="257" y="343"/>
                </a:lnTo>
                <a:lnTo>
                  <a:pt x="260" y="348"/>
                </a:lnTo>
                <a:lnTo>
                  <a:pt x="263" y="350"/>
                </a:lnTo>
                <a:lnTo>
                  <a:pt x="267" y="352"/>
                </a:lnTo>
                <a:lnTo>
                  <a:pt x="271" y="354"/>
                </a:lnTo>
                <a:lnTo>
                  <a:pt x="275" y="354"/>
                </a:lnTo>
                <a:lnTo>
                  <a:pt x="279" y="353"/>
                </a:lnTo>
                <a:lnTo>
                  <a:pt x="279" y="353"/>
                </a:lnTo>
                <a:lnTo>
                  <a:pt x="283" y="352"/>
                </a:lnTo>
                <a:lnTo>
                  <a:pt x="286" y="349"/>
                </a:lnTo>
                <a:lnTo>
                  <a:pt x="289" y="345"/>
                </a:lnTo>
                <a:lnTo>
                  <a:pt x="290" y="341"/>
                </a:lnTo>
                <a:lnTo>
                  <a:pt x="291" y="337"/>
                </a:lnTo>
                <a:lnTo>
                  <a:pt x="292" y="332"/>
                </a:lnTo>
                <a:lnTo>
                  <a:pt x="291" y="328"/>
                </a:lnTo>
                <a:lnTo>
                  <a:pt x="290" y="323"/>
                </a:lnTo>
                <a:lnTo>
                  <a:pt x="290" y="323"/>
                </a:lnTo>
                <a:close/>
              </a:path>
            </a:pathLst>
          </a:custGeom>
          <a:solidFill>
            <a:srgbClr val="00A1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28"/>
          <p:cNvSpPr>
            <a:spLocks noEditPoints="1"/>
          </p:cNvSpPr>
          <p:nvPr/>
        </p:nvSpPr>
        <p:spPr bwMode="auto">
          <a:xfrm>
            <a:off x="3570587" y="2855183"/>
            <a:ext cx="265362" cy="675767"/>
          </a:xfrm>
          <a:custGeom>
            <a:avLst/>
            <a:gdLst>
              <a:gd name="T0" fmla="*/ 73 w 248"/>
              <a:gd name="T1" fmla="*/ 42 h 644"/>
              <a:gd name="T2" fmla="*/ 88 w 248"/>
              <a:gd name="T3" fmla="*/ 15 h 644"/>
              <a:gd name="T4" fmla="*/ 114 w 248"/>
              <a:gd name="T5" fmla="*/ 1 h 644"/>
              <a:gd name="T6" fmla="*/ 134 w 248"/>
              <a:gd name="T7" fmla="*/ 1 h 644"/>
              <a:gd name="T8" fmla="*/ 161 w 248"/>
              <a:gd name="T9" fmla="*/ 15 h 644"/>
              <a:gd name="T10" fmla="*/ 175 w 248"/>
              <a:gd name="T11" fmla="*/ 42 h 644"/>
              <a:gd name="T12" fmla="*/ 175 w 248"/>
              <a:gd name="T13" fmla="*/ 62 h 644"/>
              <a:gd name="T14" fmla="*/ 161 w 248"/>
              <a:gd name="T15" fmla="*/ 88 h 644"/>
              <a:gd name="T16" fmla="*/ 134 w 248"/>
              <a:gd name="T17" fmla="*/ 103 h 644"/>
              <a:gd name="T18" fmla="*/ 114 w 248"/>
              <a:gd name="T19" fmla="*/ 103 h 644"/>
              <a:gd name="T20" fmla="*/ 88 w 248"/>
              <a:gd name="T21" fmla="*/ 88 h 644"/>
              <a:gd name="T22" fmla="*/ 73 w 248"/>
              <a:gd name="T23" fmla="*/ 62 h 644"/>
              <a:gd name="T24" fmla="*/ 181 w 248"/>
              <a:gd name="T25" fmla="*/ 129 h 644"/>
              <a:gd name="T26" fmla="*/ 67 w 248"/>
              <a:gd name="T27" fmla="*/ 129 h 644"/>
              <a:gd name="T28" fmla="*/ 47 w 248"/>
              <a:gd name="T29" fmla="*/ 132 h 644"/>
              <a:gd name="T30" fmla="*/ 30 w 248"/>
              <a:gd name="T31" fmla="*/ 140 h 644"/>
              <a:gd name="T32" fmla="*/ 15 w 248"/>
              <a:gd name="T33" fmla="*/ 152 h 644"/>
              <a:gd name="T34" fmla="*/ 5 w 248"/>
              <a:gd name="T35" fmla="*/ 169 h 644"/>
              <a:gd name="T36" fmla="*/ 0 w 248"/>
              <a:gd name="T37" fmla="*/ 188 h 644"/>
              <a:gd name="T38" fmla="*/ 0 w 248"/>
              <a:gd name="T39" fmla="*/ 357 h 644"/>
              <a:gd name="T40" fmla="*/ 1 w 248"/>
              <a:gd name="T41" fmla="*/ 365 h 644"/>
              <a:gd name="T42" fmla="*/ 8 w 248"/>
              <a:gd name="T43" fmla="*/ 375 h 644"/>
              <a:gd name="T44" fmla="*/ 19 w 248"/>
              <a:gd name="T45" fmla="*/ 378 h 644"/>
              <a:gd name="T46" fmla="*/ 28 w 248"/>
              <a:gd name="T47" fmla="*/ 377 h 644"/>
              <a:gd name="T48" fmla="*/ 36 w 248"/>
              <a:gd name="T49" fmla="*/ 369 h 644"/>
              <a:gd name="T50" fmla="*/ 39 w 248"/>
              <a:gd name="T51" fmla="*/ 357 h 644"/>
              <a:gd name="T52" fmla="*/ 63 w 248"/>
              <a:gd name="T53" fmla="*/ 210 h 644"/>
              <a:gd name="T54" fmla="*/ 63 w 248"/>
              <a:gd name="T55" fmla="*/ 618 h 644"/>
              <a:gd name="T56" fmla="*/ 66 w 248"/>
              <a:gd name="T57" fmla="*/ 633 h 644"/>
              <a:gd name="T58" fmla="*/ 76 w 248"/>
              <a:gd name="T59" fmla="*/ 642 h 644"/>
              <a:gd name="T60" fmla="*/ 88 w 248"/>
              <a:gd name="T61" fmla="*/ 644 h 644"/>
              <a:gd name="T62" fmla="*/ 102 w 248"/>
              <a:gd name="T63" fmla="*/ 640 h 644"/>
              <a:gd name="T64" fmla="*/ 110 w 248"/>
              <a:gd name="T65" fmla="*/ 629 h 644"/>
              <a:gd name="T66" fmla="*/ 111 w 248"/>
              <a:gd name="T67" fmla="*/ 618 h 644"/>
              <a:gd name="T68" fmla="*/ 136 w 248"/>
              <a:gd name="T69" fmla="*/ 380 h 644"/>
              <a:gd name="T70" fmla="*/ 136 w 248"/>
              <a:gd name="T71" fmla="*/ 624 h 644"/>
              <a:gd name="T72" fmla="*/ 142 w 248"/>
              <a:gd name="T73" fmla="*/ 637 h 644"/>
              <a:gd name="T74" fmla="*/ 155 w 248"/>
              <a:gd name="T75" fmla="*/ 644 h 644"/>
              <a:gd name="T76" fmla="*/ 167 w 248"/>
              <a:gd name="T77" fmla="*/ 644 h 644"/>
              <a:gd name="T78" fmla="*/ 179 w 248"/>
              <a:gd name="T79" fmla="*/ 637 h 644"/>
              <a:gd name="T80" fmla="*/ 184 w 248"/>
              <a:gd name="T81" fmla="*/ 624 h 644"/>
              <a:gd name="T82" fmla="*/ 184 w 248"/>
              <a:gd name="T83" fmla="*/ 210 h 644"/>
              <a:gd name="T84" fmla="*/ 210 w 248"/>
              <a:gd name="T85" fmla="*/ 357 h 644"/>
              <a:gd name="T86" fmla="*/ 211 w 248"/>
              <a:gd name="T87" fmla="*/ 365 h 644"/>
              <a:gd name="T88" fmla="*/ 217 w 248"/>
              <a:gd name="T89" fmla="*/ 375 h 644"/>
              <a:gd name="T90" fmla="*/ 229 w 248"/>
              <a:gd name="T91" fmla="*/ 378 h 644"/>
              <a:gd name="T92" fmla="*/ 237 w 248"/>
              <a:gd name="T93" fmla="*/ 377 h 644"/>
              <a:gd name="T94" fmla="*/ 245 w 248"/>
              <a:gd name="T95" fmla="*/ 369 h 644"/>
              <a:gd name="T96" fmla="*/ 248 w 248"/>
              <a:gd name="T97" fmla="*/ 357 h 644"/>
              <a:gd name="T98" fmla="*/ 248 w 248"/>
              <a:gd name="T99" fmla="*/ 195 h 644"/>
              <a:gd name="T100" fmla="*/ 245 w 248"/>
              <a:gd name="T101" fmla="*/ 175 h 644"/>
              <a:gd name="T102" fmla="*/ 237 w 248"/>
              <a:gd name="T103" fmla="*/ 157 h 644"/>
              <a:gd name="T104" fmla="*/ 219 w 248"/>
              <a:gd name="T105" fmla="*/ 140 h 644"/>
              <a:gd name="T106" fmla="*/ 201 w 248"/>
              <a:gd name="T107" fmla="*/ 132 h 644"/>
              <a:gd name="T108" fmla="*/ 181 w 248"/>
              <a:gd name="T109" fmla="*/ 12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" h="644">
                <a:moveTo>
                  <a:pt x="72" y="52"/>
                </a:moveTo>
                <a:lnTo>
                  <a:pt x="72" y="52"/>
                </a:lnTo>
                <a:lnTo>
                  <a:pt x="73" y="42"/>
                </a:lnTo>
                <a:lnTo>
                  <a:pt x="76" y="31"/>
                </a:lnTo>
                <a:lnTo>
                  <a:pt x="81" y="22"/>
                </a:lnTo>
                <a:lnTo>
                  <a:pt x="88" y="15"/>
                </a:lnTo>
                <a:lnTo>
                  <a:pt x="95" y="9"/>
                </a:lnTo>
                <a:lnTo>
                  <a:pt x="104" y="4"/>
                </a:lnTo>
                <a:lnTo>
                  <a:pt x="114" y="1"/>
                </a:lnTo>
                <a:lnTo>
                  <a:pt x="124" y="0"/>
                </a:lnTo>
                <a:lnTo>
                  <a:pt x="124" y="0"/>
                </a:lnTo>
                <a:lnTo>
                  <a:pt x="134" y="1"/>
                </a:lnTo>
                <a:lnTo>
                  <a:pt x="144" y="4"/>
                </a:lnTo>
                <a:lnTo>
                  <a:pt x="153" y="9"/>
                </a:lnTo>
                <a:lnTo>
                  <a:pt x="161" y="15"/>
                </a:lnTo>
                <a:lnTo>
                  <a:pt x="167" y="22"/>
                </a:lnTo>
                <a:lnTo>
                  <a:pt x="172" y="31"/>
                </a:lnTo>
                <a:lnTo>
                  <a:pt x="175" y="42"/>
                </a:lnTo>
                <a:lnTo>
                  <a:pt x="176" y="52"/>
                </a:lnTo>
                <a:lnTo>
                  <a:pt x="176" y="52"/>
                </a:lnTo>
                <a:lnTo>
                  <a:pt x="175" y="62"/>
                </a:lnTo>
                <a:lnTo>
                  <a:pt x="172" y="72"/>
                </a:lnTo>
                <a:lnTo>
                  <a:pt x="167" y="80"/>
                </a:lnTo>
                <a:lnTo>
                  <a:pt x="161" y="88"/>
                </a:lnTo>
                <a:lnTo>
                  <a:pt x="153" y="94"/>
                </a:lnTo>
                <a:lnTo>
                  <a:pt x="144" y="100"/>
                </a:lnTo>
                <a:lnTo>
                  <a:pt x="134" y="103"/>
                </a:lnTo>
                <a:lnTo>
                  <a:pt x="124" y="104"/>
                </a:lnTo>
                <a:lnTo>
                  <a:pt x="124" y="104"/>
                </a:lnTo>
                <a:lnTo>
                  <a:pt x="114" y="103"/>
                </a:lnTo>
                <a:lnTo>
                  <a:pt x="104" y="100"/>
                </a:lnTo>
                <a:lnTo>
                  <a:pt x="95" y="94"/>
                </a:lnTo>
                <a:lnTo>
                  <a:pt x="88" y="88"/>
                </a:lnTo>
                <a:lnTo>
                  <a:pt x="81" y="80"/>
                </a:lnTo>
                <a:lnTo>
                  <a:pt x="76" y="72"/>
                </a:lnTo>
                <a:lnTo>
                  <a:pt x="73" y="62"/>
                </a:lnTo>
                <a:lnTo>
                  <a:pt x="72" y="52"/>
                </a:lnTo>
                <a:lnTo>
                  <a:pt x="72" y="52"/>
                </a:lnTo>
                <a:close/>
                <a:moveTo>
                  <a:pt x="181" y="129"/>
                </a:moveTo>
                <a:lnTo>
                  <a:pt x="181" y="129"/>
                </a:lnTo>
                <a:lnTo>
                  <a:pt x="67" y="129"/>
                </a:lnTo>
                <a:lnTo>
                  <a:pt x="67" y="129"/>
                </a:lnTo>
                <a:lnTo>
                  <a:pt x="60" y="129"/>
                </a:lnTo>
                <a:lnTo>
                  <a:pt x="53" y="130"/>
                </a:lnTo>
                <a:lnTo>
                  <a:pt x="47" y="132"/>
                </a:lnTo>
                <a:lnTo>
                  <a:pt x="41" y="134"/>
                </a:lnTo>
                <a:lnTo>
                  <a:pt x="35" y="136"/>
                </a:lnTo>
                <a:lnTo>
                  <a:pt x="30" y="140"/>
                </a:lnTo>
                <a:lnTo>
                  <a:pt x="25" y="144"/>
                </a:lnTo>
                <a:lnTo>
                  <a:pt x="19" y="148"/>
                </a:lnTo>
                <a:lnTo>
                  <a:pt x="15" y="152"/>
                </a:lnTo>
                <a:lnTo>
                  <a:pt x="11" y="157"/>
                </a:lnTo>
                <a:lnTo>
                  <a:pt x="8" y="164"/>
                </a:lnTo>
                <a:lnTo>
                  <a:pt x="5" y="169"/>
                </a:lnTo>
                <a:lnTo>
                  <a:pt x="3" y="175"/>
                </a:lnTo>
                <a:lnTo>
                  <a:pt x="1" y="182"/>
                </a:lnTo>
                <a:lnTo>
                  <a:pt x="0" y="188"/>
                </a:lnTo>
                <a:lnTo>
                  <a:pt x="0" y="195"/>
                </a:lnTo>
                <a:lnTo>
                  <a:pt x="0" y="195"/>
                </a:lnTo>
                <a:lnTo>
                  <a:pt x="0" y="357"/>
                </a:lnTo>
                <a:lnTo>
                  <a:pt x="0" y="357"/>
                </a:lnTo>
                <a:lnTo>
                  <a:pt x="0" y="361"/>
                </a:lnTo>
                <a:lnTo>
                  <a:pt x="1" y="365"/>
                </a:lnTo>
                <a:lnTo>
                  <a:pt x="3" y="369"/>
                </a:lnTo>
                <a:lnTo>
                  <a:pt x="5" y="372"/>
                </a:lnTo>
                <a:lnTo>
                  <a:pt x="8" y="375"/>
                </a:lnTo>
                <a:lnTo>
                  <a:pt x="11" y="377"/>
                </a:lnTo>
                <a:lnTo>
                  <a:pt x="15" y="378"/>
                </a:lnTo>
                <a:lnTo>
                  <a:pt x="19" y="378"/>
                </a:lnTo>
                <a:lnTo>
                  <a:pt x="19" y="378"/>
                </a:lnTo>
                <a:lnTo>
                  <a:pt x="24" y="378"/>
                </a:lnTo>
                <a:lnTo>
                  <a:pt x="28" y="377"/>
                </a:lnTo>
                <a:lnTo>
                  <a:pt x="31" y="375"/>
                </a:lnTo>
                <a:lnTo>
                  <a:pt x="34" y="372"/>
                </a:lnTo>
                <a:lnTo>
                  <a:pt x="36" y="369"/>
                </a:lnTo>
                <a:lnTo>
                  <a:pt x="38" y="365"/>
                </a:lnTo>
                <a:lnTo>
                  <a:pt x="39" y="361"/>
                </a:lnTo>
                <a:lnTo>
                  <a:pt x="39" y="357"/>
                </a:lnTo>
                <a:lnTo>
                  <a:pt x="39" y="357"/>
                </a:lnTo>
                <a:lnTo>
                  <a:pt x="39" y="210"/>
                </a:lnTo>
                <a:lnTo>
                  <a:pt x="63" y="210"/>
                </a:lnTo>
                <a:lnTo>
                  <a:pt x="63" y="210"/>
                </a:lnTo>
                <a:lnTo>
                  <a:pt x="63" y="618"/>
                </a:lnTo>
                <a:lnTo>
                  <a:pt x="63" y="618"/>
                </a:lnTo>
                <a:lnTo>
                  <a:pt x="64" y="624"/>
                </a:lnTo>
                <a:lnTo>
                  <a:pt x="65" y="629"/>
                </a:lnTo>
                <a:lnTo>
                  <a:pt x="66" y="633"/>
                </a:lnTo>
                <a:lnTo>
                  <a:pt x="69" y="637"/>
                </a:lnTo>
                <a:lnTo>
                  <a:pt x="72" y="640"/>
                </a:lnTo>
                <a:lnTo>
                  <a:pt x="76" y="642"/>
                </a:lnTo>
                <a:lnTo>
                  <a:pt x="81" y="644"/>
                </a:lnTo>
                <a:lnTo>
                  <a:pt x="88" y="644"/>
                </a:lnTo>
                <a:lnTo>
                  <a:pt x="88" y="644"/>
                </a:lnTo>
                <a:lnTo>
                  <a:pt x="93" y="644"/>
                </a:lnTo>
                <a:lnTo>
                  <a:pt x="98" y="642"/>
                </a:lnTo>
                <a:lnTo>
                  <a:pt x="102" y="640"/>
                </a:lnTo>
                <a:lnTo>
                  <a:pt x="106" y="637"/>
                </a:lnTo>
                <a:lnTo>
                  <a:pt x="108" y="633"/>
                </a:lnTo>
                <a:lnTo>
                  <a:pt x="110" y="629"/>
                </a:lnTo>
                <a:lnTo>
                  <a:pt x="111" y="624"/>
                </a:lnTo>
                <a:lnTo>
                  <a:pt x="111" y="618"/>
                </a:lnTo>
                <a:lnTo>
                  <a:pt x="111" y="618"/>
                </a:lnTo>
                <a:lnTo>
                  <a:pt x="111" y="380"/>
                </a:lnTo>
                <a:lnTo>
                  <a:pt x="136" y="380"/>
                </a:lnTo>
                <a:lnTo>
                  <a:pt x="136" y="380"/>
                </a:lnTo>
                <a:lnTo>
                  <a:pt x="136" y="618"/>
                </a:lnTo>
                <a:lnTo>
                  <a:pt x="136" y="618"/>
                </a:lnTo>
                <a:lnTo>
                  <a:pt x="136" y="624"/>
                </a:lnTo>
                <a:lnTo>
                  <a:pt x="137" y="629"/>
                </a:lnTo>
                <a:lnTo>
                  <a:pt x="139" y="633"/>
                </a:lnTo>
                <a:lnTo>
                  <a:pt x="142" y="637"/>
                </a:lnTo>
                <a:lnTo>
                  <a:pt x="146" y="640"/>
                </a:lnTo>
                <a:lnTo>
                  <a:pt x="150" y="642"/>
                </a:lnTo>
                <a:lnTo>
                  <a:pt x="155" y="644"/>
                </a:lnTo>
                <a:lnTo>
                  <a:pt x="161" y="644"/>
                </a:lnTo>
                <a:lnTo>
                  <a:pt x="161" y="644"/>
                </a:lnTo>
                <a:lnTo>
                  <a:pt x="167" y="644"/>
                </a:lnTo>
                <a:lnTo>
                  <a:pt x="171" y="642"/>
                </a:lnTo>
                <a:lnTo>
                  <a:pt x="175" y="640"/>
                </a:lnTo>
                <a:lnTo>
                  <a:pt x="179" y="637"/>
                </a:lnTo>
                <a:lnTo>
                  <a:pt x="181" y="633"/>
                </a:lnTo>
                <a:lnTo>
                  <a:pt x="183" y="629"/>
                </a:lnTo>
                <a:lnTo>
                  <a:pt x="184" y="624"/>
                </a:lnTo>
                <a:lnTo>
                  <a:pt x="184" y="618"/>
                </a:lnTo>
                <a:lnTo>
                  <a:pt x="184" y="618"/>
                </a:lnTo>
                <a:lnTo>
                  <a:pt x="184" y="210"/>
                </a:lnTo>
                <a:lnTo>
                  <a:pt x="210" y="210"/>
                </a:lnTo>
                <a:lnTo>
                  <a:pt x="210" y="210"/>
                </a:lnTo>
                <a:lnTo>
                  <a:pt x="210" y="357"/>
                </a:lnTo>
                <a:lnTo>
                  <a:pt x="210" y="357"/>
                </a:lnTo>
                <a:lnTo>
                  <a:pt x="210" y="361"/>
                </a:lnTo>
                <a:lnTo>
                  <a:pt x="211" y="365"/>
                </a:lnTo>
                <a:lnTo>
                  <a:pt x="213" y="369"/>
                </a:lnTo>
                <a:lnTo>
                  <a:pt x="215" y="372"/>
                </a:lnTo>
                <a:lnTo>
                  <a:pt x="217" y="375"/>
                </a:lnTo>
                <a:lnTo>
                  <a:pt x="221" y="377"/>
                </a:lnTo>
                <a:lnTo>
                  <a:pt x="224" y="378"/>
                </a:lnTo>
                <a:lnTo>
                  <a:pt x="229" y="378"/>
                </a:lnTo>
                <a:lnTo>
                  <a:pt x="229" y="378"/>
                </a:lnTo>
                <a:lnTo>
                  <a:pt x="233" y="378"/>
                </a:lnTo>
                <a:lnTo>
                  <a:pt x="237" y="377"/>
                </a:lnTo>
                <a:lnTo>
                  <a:pt x="240" y="375"/>
                </a:lnTo>
                <a:lnTo>
                  <a:pt x="243" y="372"/>
                </a:lnTo>
                <a:lnTo>
                  <a:pt x="245" y="369"/>
                </a:lnTo>
                <a:lnTo>
                  <a:pt x="247" y="365"/>
                </a:lnTo>
                <a:lnTo>
                  <a:pt x="248" y="361"/>
                </a:lnTo>
                <a:lnTo>
                  <a:pt x="248" y="357"/>
                </a:lnTo>
                <a:lnTo>
                  <a:pt x="248" y="357"/>
                </a:lnTo>
                <a:lnTo>
                  <a:pt x="248" y="195"/>
                </a:lnTo>
                <a:lnTo>
                  <a:pt x="248" y="195"/>
                </a:lnTo>
                <a:lnTo>
                  <a:pt x="248" y="188"/>
                </a:lnTo>
                <a:lnTo>
                  <a:pt x="246" y="182"/>
                </a:lnTo>
                <a:lnTo>
                  <a:pt x="245" y="175"/>
                </a:lnTo>
                <a:lnTo>
                  <a:pt x="243" y="169"/>
                </a:lnTo>
                <a:lnTo>
                  <a:pt x="240" y="164"/>
                </a:lnTo>
                <a:lnTo>
                  <a:pt x="237" y="157"/>
                </a:lnTo>
                <a:lnTo>
                  <a:pt x="233" y="152"/>
                </a:lnTo>
                <a:lnTo>
                  <a:pt x="229" y="148"/>
                </a:lnTo>
                <a:lnTo>
                  <a:pt x="219" y="140"/>
                </a:lnTo>
                <a:lnTo>
                  <a:pt x="213" y="136"/>
                </a:lnTo>
                <a:lnTo>
                  <a:pt x="207" y="134"/>
                </a:lnTo>
                <a:lnTo>
                  <a:pt x="201" y="132"/>
                </a:lnTo>
                <a:lnTo>
                  <a:pt x="194" y="130"/>
                </a:lnTo>
                <a:lnTo>
                  <a:pt x="188" y="129"/>
                </a:lnTo>
                <a:lnTo>
                  <a:pt x="181" y="129"/>
                </a:lnTo>
                <a:lnTo>
                  <a:pt x="181" y="129"/>
                </a:lnTo>
                <a:close/>
              </a:path>
            </a:pathLst>
          </a:custGeom>
          <a:solidFill>
            <a:srgbClr val="81B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auto">
          <a:xfrm>
            <a:off x="4238091" y="5404202"/>
            <a:ext cx="581279" cy="400487"/>
          </a:xfrm>
          <a:custGeom>
            <a:avLst/>
            <a:gdLst>
              <a:gd name="T0" fmla="*/ 543 w 550"/>
              <a:gd name="T1" fmla="*/ 255 h 492"/>
              <a:gd name="T2" fmla="*/ 297 w 550"/>
              <a:gd name="T3" fmla="*/ 9 h 492"/>
              <a:gd name="T4" fmla="*/ 297 w 550"/>
              <a:gd name="T5" fmla="*/ 9 h 492"/>
              <a:gd name="T6" fmla="*/ 292 w 550"/>
              <a:gd name="T7" fmla="*/ 5 h 492"/>
              <a:gd name="T8" fmla="*/ 287 w 550"/>
              <a:gd name="T9" fmla="*/ 2 h 492"/>
              <a:gd name="T10" fmla="*/ 281 w 550"/>
              <a:gd name="T11" fmla="*/ 0 h 492"/>
              <a:gd name="T12" fmla="*/ 275 w 550"/>
              <a:gd name="T13" fmla="*/ 0 h 492"/>
              <a:gd name="T14" fmla="*/ 269 w 550"/>
              <a:gd name="T15" fmla="*/ 0 h 492"/>
              <a:gd name="T16" fmla="*/ 263 w 550"/>
              <a:gd name="T17" fmla="*/ 2 h 492"/>
              <a:gd name="T18" fmla="*/ 256 w 550"/>
              <a:gd name="T19" fmla="*/ 5 h 492"/>
              <a:gd name="T20" fmla="*/ 251 w 550"/>
              <a:gd name="T21" fmla="*/ 9 h 492"/>
              <a:gd name="T22" fmla="*/ 7 w 550"/>
              <a:gd name="T23" fmla="*/ 255 h 492"/>
              <a:gd name="T24" fmla="*/ 7 w 550"/>
              <a:gd name="T25" fmla="*/ 255 h 492"/>
              <a:gd name="T26" fmla="*/ 3 w 550"/>
              <a:gd name="T27" fmla="*/ 260 h 492"/>
              <a:gd name="T28" fmla="*/ 1 w 550"/>
              <a:gd name="T29" fmla="*/ 264 h 492"/>
              <a:gd name="T30" fmla="*/ 0 w 550"/>
              <a:gd name="T31" fmla="*/ 268 h 492"/>
              <a:gd name="T32" fmla="*/ 0 w 550"/>
              <a:gd name="T33" fmla="*/ 272 h 492"/>
              <a:gd name="T34" fmla="*/ 3 w 550"/>
              <a:gd name="T35" fmla="*/ 274 h 492"/>
              <a:gd name="T36" fmla="*/ 6 w 550"/>
              <a:gd name="T37" fmla="*/ 277 h 492"/>
              <a:gd name="T38" fmla="*/ 11 w 550"/>
              <a:gd name="T39" fmla="*/ 278 h 492"/>
              <a:gd name="T40" fmla="*/ 17 w 550"/>
              <a:gd name="T41" fmla="*/ 278 h 492"/>
              <a:gd name="T42" fmla="*/ 68 w 550"/>
              <a:gd name="T43" fmla="*/ 278 h 492"/>
              <a:gd name="T44" fmla="*/ 68 w 550"/>
              <a:gd name="T45" fmla="*/ 467 h 492"/>
              <a:gd name="T46" fmla="*/ 68 w 550"/>
              <a:gd name="T47" fmla="*/ 467 h 492"/>
              <a:gd name="T48" fmla="*/ 69 w 550"/>
              <a:gd name="T49" fmla="*/ 477 h 492"/>
              <a:gd name="T50" fmla="*/ 69 w 550"/>
              <a:gd name="T51" fmla="*/ 481 h 492"/>
              <a:gd name="T52" fmla="*/ 71 w 550"/>
              <a:gd name="T53" fmla="*/ 484 h 492"/>
              <a:gd name="T54" fmla="*/ 74 w 550"/>
              <a:gd name="T55" fmla="*/ 487 h 492"/>
              <a:gd name="T56" fmla="*/ 79 w 550"/>
              <a:gd name="T57" fmla="*/ 490 h 492"/>
              <a:gd name="T58" fmla="*/ 85 w 550"/>
              <a:gd name="T59" fmla="*/ 491 h 492"/>
              <a:gd name="T60" fmla="*/ 93 w 550"/>
              <a:gd name="T61" fmla="*/ 492 h 492"/>
              <a:gd name="T62" fmla="*/ 213 w 550"/>
              <a:gd name="T63" fmla="*/ 492 h 492"/>
              <a:gd name="T64" fmla="*/ 213 w 550"/>
              <a:gd name="T65" fmla="*/ 303 h 492"/>
              <a:gd name="T66" fmla="*/ 337 w 550"/>
              <a:gd name="T67" fmla="*/ 303 h 492"/>
              <a:gd name="T68" fmla="*/ 337 w 550"/>
              <a:gd name="T69" fmla="*/ 492 h 492"/>
              <a:gd name="T70" fmla="*/ 461 w 550"/>
              <a:gd name="T71" fmla="*/ 492 h 492"/>
              <a:gd name="T72" fmla="*/ 461 w 550"/>
              <a:gd name="T73" fmla="*/ 492 h 492"/>
              <a:gd name="T74" fmla="*/ 468 w 550"/>
              <a:gd name="T75" fmla="*/ 491 h 492"/>
              <a:gd name="T76" fmla="*/ 472 w 550"/>
              <a:gd name="T77" fmla="*/ 490 h 492"/>
              <a:gd name="T78" fmla="*/ 477 w 550"/>
              <a:gd name="T79" fmla="*/ 487 h 492"/>
              <a:gd name="T80" fmla="*/ 479 w 550"/>
              <a:gd name="T81" fmla="*/ 484 h 492"/>
              <a:gd name="T82" fmla="*/ 480 w 550"/>
              <a:gd name="T83" fmla="*/ 481 h 492"/>
              <a:gd name="T84" fmla="*/ 481 w 550"/>
              <a:gd name="T85" fmla="*/ 477 h 492"/>
              <a:gd name="T86" fmla="*/ 481 w 550"/>
              <a:gd name="T87" fmla="*/ 467 h 492"/>
              <a:gd name="T88" fmla="*/ 481 w 550"/>
              <a:gd name="T89" fmla="*/ 278 h 492"/>
              <a:gd name="T90" fmla="*/ 533 w 550"/>
              <a:gd name="T91" fmla="*/ 278 h 492"/>
              <a:gd name="T92" fmla="*/ 533 w 550"/>
              <a:gd name="T93" fmla="*/ 278 h 492"/>
              <a:gd name="T94" fmla="*/ 539 w 550"/>
              <a:gd name="T95" fmla="*/ 278 h 492"/>
              <a:gd name="T96" fmla="*/ 543 w 550"/>
              <a:gd name="T97" fmla="*/ 277 h 492"/>
              <a:gd name="T98" fmla="*/ 547 w 550"/>
              <a:gd name="T99" fmla="*/ 274 h 492"/>
              <a:gd name="T100" fmla="*/ 549 w 550"/>
              <a:gd name="T101" fmla="*/ 272 h 492"/>
              <a:gd name="T102" fmla="*/ 550 w 550"/>
              <a:gd name="T103" fmla="*/ 268 h 492"/>
              <a:gd name="T104" fmla="*/ 549 w 550"/>
              <a:gd name="T105" fmla="*/ 264 h 492"/>
              <a:gd name="T106" fmla="*/ 547 w 550"/>
              <a:gd name="T107" fmla="*/ 260 h 492"/>
              <a:gd name="T108" fmla="*/ 543 w 550"/>
              <a:gd name="T109" fmla="*/ 255 h 492"/>
              <a:gd name="T110" fmla="*/ 543 w 550"/>
              <a:gd name="T111" fmla="*/ 255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0" h="492">
                <a:moveTo>
                  <a:pt x="543" y="255"/>
                </a:moveTo>
                <a:lnTo>
                  <a:pt x="297" y="9"/>
                </a:lnTo>
                <a:lnTo>
                  <a:pt x="297" y="9"/>
                </a:lnTo>
                <a:lnTo>
                  <a:pt x="292" y="5"/>
                </a:lnTo>
                <a:lnTo>
                  <a:pt x="287" y="2"/>
                </a:lnTo>
                <a:lnTo>
                  <a:pt x="281" y="0"/>
                </a:lnTo>
                <a:lnTo>
                  <a:pt x="275" y="0"/>
                </a:lnTo>
                <a:lnTo>
                  <a:pt x="269" y="0"/>
                </a:lnTo>
                <a:lnTo>
                  <a:pt x="263" y="2"/>
                </a:lnTo>
                <a:lnTo>
                  <a:pt x="256" y="5"/>
                </a:lnTo>
                <a:lnTo>
                  <a:pt x="251" y="9"/>
                </a:lnTo>
                <a:lnTo>
                  <a:pt x="7" y="255"/>
                </a:lnTo>
                <a:lnTo>
                  <a:pt x="7" y="255"/>
                </a:lnTo>
                <a:lnTo>
                  <a:pt x="3" y="260"/>
                </a:lnTo>
                <a:lnTo>
                  <a:pt x="1" y="264"/>
                </a:lnTo>
                <a:lnTo>
                  <a:pt x="0" y="268"/>
                </a:lnTo>
                <a:lnTo>
                  <a:pt x="0" y="272"/>
                </a:lnTo>
                <a:lnTo>
                  <a:pt x="3" y="274"/>
                </a:lnTo>
                <a:lnTo>
                  <a:pt x="6" y="277"/>
                </a:lnTo>
                <a:lnTo>
                  <a:pt x="11" y="278"/>
                </a:lnTo>
                <a:lnTo>
                  <a:pt x="17" y="278"/>
                </a:lnTo>
                <a:lnTo>
                  <a:pt x="68" y="278"/>
                </a:lnTo>
                <a:lnTo>
                  <a:pt x="68" y="467"/>
                </a:lnTo>
                <a:lnTo>
                  <a:pt x="68" y="467"/>
                </a:lnTo>
                <a:lnTo>
                  <a:pt x="69" y="477"/>
                </a:lnTo>
                <a:lnTo>
                  <a:pt x="69" y="481"/>
                </a:lnTo>
                <a:lnTo>
                  <a:pt x="71" y="484"/>
                </a:lnTo>
                <a:lnTo>
                  <a:pt x="74" y="487"/>
                </a:lnTo>
                <a:lnTo>
                  <a:pt x="79" y="490"/>
                </a:lnTo>
                <a:lnTo>
                  <a:pt x="85" y="491"/>
                </a:lnTo>
                <a:lnTo>
                  <a:pt x="93" y="492"/>
                </a:lnTo>
                <a:lnTo>
                  <a:pt x="213" y="492"/>
                </a:lnTo>
                <a:lnTo>
                  <a:pt x="213" y="303"/>
                </a:lnTo>
                <a:lnTo>
                  <a:pt x="337" y="303"/>
                </a:lnTo>
                <a:lnTo>
                  <a:pt x="337" y="492"/>
                </a:lnTo>
                <a:lnTo>
                  <a:pt x="461" y="492"/>
                </a:lnTo>
                <a:lnTo>
                  <a:pt x="461" y="492"/>
                </a:lnTo>
                <a:lnTo>
                  <a:pt x="468" y="491"/>
                </a:lnTo>
                <a:lnTo>
                  <a:pt x="472" y="490"/>
                </a:lnTo>
                <a:lnTo>
                  <a:pt x="477" y="487"/>
                </a:lnTo>
                <a:lnTo>
                  <a:pt x="479" y="484"/>
                </a:lnTo>
                <a:lnTo>
                  <a:pt x="480" y="481"/>
                </a:lnTo>
                <a:lnTo>
                  <a:pt x="481" y="477"/>
                </a:lnTo>
                <a:lnTo>
                  <a:pt x="481" y="467"/>
                </a:lnTo>
                <a:lnTo>
                  <a:pt x="481" y="278"/>
                </a:lnTo>
                <a:lnTo>
                  <a:pt x="533" y="278"/>
                </a:lnTo>
                <a:lnTo>
                  <a:pt x="533" y="278"/>
                </a:lnTo>
                <a:lnTo>
                  <a:pt x="539" y="278"/>
                </a:lnTo>
                <a:lnTo>
                  <a:pt x="543" y="277"/>
                </a:lnTo>
                <a:lnTo>
                  <a:pt x="547" y="274"/>
                </a:lnTo>
                <a:lnTo>
                  <a:pt x="549" y="272"/>
                </a:lnTo>
                <a:lnTo>
                  <a:pt x="550" y="268"/>
                </a:lnTo>
                <a:lnTo>
                  <a:pt x="549" y="264"/>
                </a:lnTo>
                <a:lnTo>
                  <a:pt x="547" y="260"/>
                </a:lnTo>
                <a:lnTo>
                  <a:pt x="543" y="255"/>
                </a:lnTo>
                <a:lnTo>
                  <a:pt x="543" y="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35"/>
          <p:cNvSpPr>
            <a:spLocks/>
          </p:cNvSpPr>
          <p:nvPr/>
        </p:nvSpPr>
        <p:spPr bwMode="auto">
          <a:xfrm>
            <a:off x="2396206" y="3662453"/>
            <a:ext cx="489615" cy="336086"/>
          </a:xfrm>
          <a:custGeom>
            <a:avLst/>
            <a:gdLst>
              <a:gd name="T0" fmla="*/ 444 w 488"/>
              <a:gd name="T1" fmla="*/ 475 h 475"/>
              <a:gd name="T2" fmla="*/ 444 w 488"/>
              <a:gd name="T3" fmla="*/ 475 h 475"/>
              <a:gd name="T4" fmla="*/ 447 w 488"/>
              <a:gd name="T5" fmla="*/ 475 h 475"/>
              <a:gd name="T6" fmla="*/ 450 w 488"/>
              <a:gd name="T7" fmla="*/ 474 h 475"/>
              <a:gd name="T8" fmla="*/ 454 w 488"/>
              <a:gd name="T9" fmla="*/ 471 h 475"/>
              <a:gd name="T10" fmla="*/ 458 w 488"/>
              <a:gd name="T11" fmla="*/ 466 h 475"/>
              <a:gd name="T12" fmla="*/ 458 w 488"/>
              <a:gd name="T13" fmla="*/ 463 h 475"/>
              <a:gd name="T14" fmla="*/ 459 w 488"/>
              <a:gd name="T15" fmla="*/ 460 h 475"/>
              <a:gd name="T16" fmla="*/ 459 w 488"/>
              <a:gd name="T17" fmla="*/ 157 h 475"/>
              <a:gd name="T18" fmla="*/ 480 w 488"/>
              <a:gd name="T19" fmla="*/ 157 h 475"/>
              <a:gd name="T20" fmla="*/ 480 w 488"/>
              <a:gd name="T21" fmla="*/ 157 h 475"/>
              <a:gd name="T22" fmla="*/ 485 w 488"/>
              <a:gd name="T23" fmla="*/ 156 h 475"/>
              <a:gd name="T24" fmla="*/ 487 w 488"/>
              <a:gd name="T25" fmla="*/ 155 h 475"/>
              <a:gd name="T26" fmla="*/ 487 w 488"/>
              <a:gd name="T27" fmla="*/ 154 h 475"/>
              <a:gd name="T28" fmla="*/ 488 w 488"/>
              <a:gd name="T29" fmla="*/ 152 h 475"/>
              <a:gd name="T30" fmla="*/ 487 w 488"/>
              <a:gd name="T31" fmla="*/ 150 h 475"/>
              <a:gd name="T32" fmla="*/ 484 w 488"/>
              <a:gd name="T33" fmla="*/ 146 h 475"/>
              <a:gd name="T34" fmla="*/ 417 w 488"/>
              <a:gd name="T35" fmla="*/ 102 h 475"/>
              <a:gd name="T36" fmla="*/ 417 w 488"/>
              <a:gd name="T37" fmla="*/ 41 h 475"/>
              <a:gd name="T38" fmla="*/ 417 w 488"/>
              <a:gd name="T39" fmla="*/ 41 h 475"/>
              <a:gd name="T40" fmla="*/ 416 w 488"/>
              <a:gd name="T41" fmla="*/ 38 h 475"/>
              <a:gd name="T42" fmla="*/ 415 w 488"/>
              <a:gd name="T43" fmla="*/ 37 h 475"/>
              <a:gd name="T44" fmla="*/ 413 w 488"/>
              <a:gd name="T45" fmla="*/ 35 h 475"/>
              <a:gd name="T46" fmla="*/ 410 w 488"/>
              <a:gd name="T47" fmla="*/ 35 h 475"/>
              <a:gd name="T48" fmla="*/ 381 w 488"/>
              <a:gd name="T49" fmla="*/ 35 h 475"/>
              <a:gd name="T50" fmla="*/ 381 w 488"/>
              <a:gd name="T51" fmla="*/ 35 h 475"/>
              <a:gd name="T52" fmla="*/ 378 w 488"/>
              <a:gd name="T53" fmla="*/ 35 h 475"/>
              <a:gd name="T54" fmla="*/ 376 w 488"/>
              <a:gd name="T55" fmla="*/ 37 h 475"/>
              <a:gd name="T56" fmla="*/ 375 w 488"/>
              <a:gd name="T57" fmla="*/ 38 h 475"/>
              <a:gd name="T58" fmla="*/ 375 w 488"/>
              <a:gd name="T59" fmla="*/ 41 h 475"/>
              <a:gd name="T60" fmla="*/ 375 w 488"/>
              <a:gd name="T61" fmla="*/ 75 h 475"/>
              <a:gd name="T62" fmla="*/ 267 w 488"/>
              <a:gd name="T63" fmla="*/ 5 h 475"/>
              <a:gd name="T64" fmla="*/ 267 w 488"/>
              <a:gd name="T65" fmla="*/ 5 h 475"/>
              <a:gd name="T66" fmla="*/ 265 w 488"/>
              <a:gd name="T67" fmla="*/ 3 h 475"/>
              <a:gd name="T68" fmla="*/ 262 w 488"/>
              <a:gd name="T69" fmla="*/ 1 h 475"/>
              <a:gd name="T70" fmla="*/ 256 w 488"/>
              <a:gd name="T71" fmla="*/ 0 h 475"/>
              <a:gd name="T72" fmla="*/ 250 w 488"/>
              <a:gd name="T73" fmla="*/ 1 h 475"/>
              <a:gd name="T74" fmla="*/ 248 w 488"/>
              <a:gd name="T75" fmla="*/ 3 h 475"/>
              <a:gd name="T76" fmla="*/ 245 w 488"/>
              <a:gd name="T77" fmla="*/ 5 h 475"/>
              <a:gd name="T78" fmla="*/ 3 w 488"/>
              <a:gd name="T79" fmla="*/ 146 h 475"/>
              <a:gd name="T80" fmla="*/ 3 w 488"/>
              <a:gd name="T81" fmla="*/ 146 h 475"/>
              <a:gd name="T82" fmla="*/ 1 w 488"/>
              <a:gd name="T83" fmla="*/ 150 h 475"/>
              <a:gd name="T84" fmla="*/ 0 w 488"/>
              <a:gd name="T85" fmla="*/ 152 h 475"/>
              <a:gd name="T86" fmla="*/ 0 w 488"/>
              <a:gd name="T87" fmla="*/ 154 h 475"/>
              <a:gd name="T88" fmla="*/ 1 w 488"/>
              <a:gd name="T89" fmla="*/ 155 h 475"/>
              <a:gd name="T90" fmla="*/ 3 w 488"/>
              <a:gd name="T91" fmla="*/ 156 h 475"/>
              <a:gd name="T92" fmla="*/ 8 w 488"/>
              <a:gd name="T93" fmla="*/ 157 h 475"/>
              <a:gd name="T94" fmla="*/ 28 w 488"/>
              <a:gd name="T95" fmla="*/ 157 h 475"/>
              <a:gd name="T96" fmla="*/ 28 w 488"/>
              <a:gd name="T97" fmla="*/ 460 h 475"/>
              <a:gd name="T98" fmla="*/ 28 w 488"/>
              <a:gd name="T99" fmla="*/ 460 h 475"/>
              <a:gd name="T100" fmla="*/ 29 w 488"/>
              <a:gd name="T101" fmla="*/ 463 h 475"/>
              <a:gd name="T102" fmla="*/ 29 w 488"/>
              <a:gd name="T103" fmla="*/ 466 h 475"/>
              <a:gd name="T104" fmla="*/ 33 w 488"/>
              <a:gd name="T105" fmla="*/ 471 h 475"/>
              <a:gd name="T106" fmla="*/ 37 w 488"/>
              <a:gd name="T107" fmla="*/ 474 h 475"/>
              <a:gd name="T108" fmla="*/ 40 w 488"/>
              <a:gd name="T109" fmla="*/ 475 h 475"/>
              <a:gd name="T110" fmla="*/ 44 w 488"/>
              <a:gd name="T111" fmla="*/ 475 h 475"/>
              <a:gd name="T112" fmla="*/ 444 w 488"/>
              <a:gd name="T113" fmla="*/ 47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8" h="475">
                <a:moveTo>
                  <a:pt x="444" y="475"/>
                </a:moveTo>
                <a:lnTo>
                  <a:pt x="444" y="475"/>
                </a:lnTo>
                <a:lnTo>
                  <a:pt x="447" y="475"/>
                </a:lnTo>
                <a:lnTo>
                  <a:pt x="450" y="474"/>
                </a:lnTo>
                <a:lnTo>
                  <a:pt x="454" y="471"/>
                </a:lnTo>
                <a:lnTo>
                  <a:pt x="458" y="466"/>
                </a:lnTo>
                <a:lnTo>
                  <a:pt x="458" y="463"/>
                </a:lnTo>
                <a:lnTo>
                  <a:pt x="459" y="460"/>
                </a:lnTo>
                <a:lnTo>
                  <a:pt x="459" y="157"/>
                </a:lnTo>
                <a:lnTo>
                  <a:pt x="480" y="157"/>
                </a:lnTo>
                <a:lnTo>
                  <a:pt x="480" y="157"/>
                </a:lnTo>
                <a:lnTo>
                  <a:pt x="485" y="156"/>
                </a:lnTo>
                <a:lnTo>
                  <a:pt x="487" y="155"/>
                </a:lnTo>
                <a:lnTo>
                  <a:pt x="487" y="154"/>
                </a:lnTo>
                <a:lnTo>
                  <a:pt x="488" y="152"/>
                </a:lnTo>
                <a:lnTo>
                  <a:pt x="487" y="150"/>
                </a:lnTo>
                <a:lnTo>
                  <a:pt x="484" y="146"/>
                </a:lnTo>
                <a:lnTo>
                  <a:pt x="417" y="102"/>
                </a:lnTo>
                <a:lnTo>
                  <a:pt x="417" y="41"/>
                </a:lnTo>
                <a:lnTo>
                  <a:pt x="417" y="41"/>
                </a:lnTo>
                <a:lnTo>
                  <a:pt x="416" y="38"/>
                </a:lnTo>
                <a:lnTo>
                  <a:pt x="415" y="37"/>
                </a:lnTo>
                <a:lnTo>
                  <a:pt x="413" y="35"/>
                </a:lnTo>
                <a:lnTo>
                  <a:pt x="410" y="35"/>
                </a:lnTo>
                <a:lnTo>
                  <a:pt x="381" y="35"/>
                </a:lnTo>
                <a:lnTo>
                  <a:pt x="381" y="35"/>
                </a:lnTo>
                <a:lnTo>
                  <a:pt x="378" y="35"/>
                </a:lnTo>
                <a:lnTo>
                  <a:pt x="376" y="37"/>
                </a:lnTo>
                <a:lnTo>
                  <a:pt x="375" y="38"/>
                </a:lnTo>
                <a:lnTo>
                  <a:pt x="375" y="41"/>
                </a:lnTo>
                <a:lnTo>
                  <a:pt x="375" y="75"/>
                </a:lnTo>
                <a:lnTo>
                  <a:pt x="267" y="5"/>
                </a:lnTo>
                <a:lnTo>
                  <a:pt x="267" y="5"/>
                </a:lnTo>
                <a:lnTo>
                  <a:pt x="265" y="3"/>
                </a:lnTo>
                <a:lnTo>
                  <a:pt x="262" y="1"/>
                </a:lnTo>
                <a:lnTo>
                  <a:pt x="256" y="0"/>
                </a:lnTo>
                <a:lnTo>
                  <a:pt x="250" y="1"/>
                </a:lnTo>
                <a:lnTo>
                  <a:pt x="248" y="3"/>
                </a:lnTo>
                <a:lnTo>
                  <a:pt x="245" y="5"/>
                </a:lnTo>
                <a:lnTo>
                  <a:pt x="3" y="146"/>
                </a:lnTo>
                <a:lnTo>
                  <a:pt x="3" y="146"/>
                </a:lnTo>
                <a:lnTo>
                  <a:pt x="1" y="150"/>
                </a:lnTo>
                <a:lnTo>
                  <a:pt x="0" y="152"/>
                </a:lnTo>
                <a:lnTo>
                  <a:pt x="0" y="154"/>
                </a:lnTo>
                <a:lnTo>
                  <a:pt x="1" y="155"/>
                </a:lnTo>
                <a:lnTo>
                  <a:pt x="3" y="156"/>
                </a:lnTo>
                <a:lnTo>
                  <a:pt x="8" y="157"/>
                </a:lnTo>
                <a:lnTo>
                  <a:pt x="28" y="157"/>
                </a:lnTo>
                <a:lnTo>
                  <a:pt x="28" y="460"/>
                </a:lnTo>
                <a:lnTo>
                  <a:pt x="28" y="460"/>
                </a:lnTo>
                <a:lnTo>
                  <a:pt x="29" y="463"/>
                </a:lnTo>
                <a:lnTo>
                  <a:pt x="29" y="466"/>
                </a:lnTo>
                <a:lnTo>
                  <a:pt x="33" y="471"/>
                </a:lnTo>
                <a:lnTo>
                  <a:pt x="37" y="474"/>
                </a:lnTo>
                <a:lnTo>
                  <a:pt x="40" y="475"/>
                </a:lnTo>
                <a:lnTo>
                  <a:pt x="44" y="475"/>
                </a:lnTo>
                <a:lnTo>
                  <a:pt x="444" y="4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>
            <a:off x="6137412" y="3616276"/>
            <a:ext cx="506822" cy="380840"/>
          </a:xfrm>
          <a:custGeom>
            <a:avLst/>
            <a:gdLst>
              <a:gd name="T0" fmla="*/ 671 w 687"/>
              <a:gd name="T1" fmla="*/ 398 h 440"/>
              <a:gd name="T2" fmla="*/ 671 w 687"/>
              <a:gd name="T3" fmla="*/ 67 h 440"/>
              <a:gd name="T4" fmla="*/ 683 w 687"/>
              <a:gd name="T5" fmla="*/ 67 h 440"/>
              <a:gd name="T6" fmla="*/ 683 w 687"/>
              <a:gd name="T7" fmla="*/ 43 h 440"/>
              <a:gd name="T8" fmla="*/ 642 w 687"/>
              <a:gd name="T9" fmla="*/ 43 h 440"/>
              <a:gd name="T10" fmla="*/ 642 w 687"/>
              <a:gd name="T11" fmla="*/ 0 h 440"/>
              <a:gd name="T12" fmla="*/ 595 w 687"/>
              <a:gd name="T13" fmla="*/ 0 h 440"/>
              <a:gd name="T14" fmla="*/ 595 w 687"/>
              <a:gd name="T15" fmla="*/ 43 h 440"/>
              <a:gd name="T16" fmla="*/ 320 w 687"/>
              <a:gd name="T17" fmla="*/ 43 h 440"/>
              <a:gd name="T18" fmla="*/ 320 w 687"/>
              <a:gd name="T19" fmla="*/ 67 h 440"/>
              <a:gd name="T20" fmla="*/ 331 w 687"/>
              <a:gd name="T21" fmla="*/ 67 h 440"/>
              <a:gd name="T22" fmla="*/ 331 w 687"/>
              <a:gd name="T23" fmla="*/ 123 h 440"/>
              <a:gd name="T24" fmla="*/ 2 w 687"/>
              <a:gd name="T25" fmla="*/ 173 h 440"/>
              <a:gd name="T26" fmla="*/ 5 w 687"/>
              <a:gd name="T27" fmla="*/ 197 h 440"/>
              <a:gd name="T28" fmla="*/ 23 w 687"/>
              <a:gd name="T29" fmla="*/ 194 h 440"/>
              <a:gd name="T30" fmla="*/ 23 w 687"/>
              <a:gd name="T31" fmla="*/ 398 h 440"/>
              <a:gd name="T32" fmla="*/ 0 w 687"/>
              <a:gd name="T33" fmla="*/ 398 h 440"/>
              <a:gd name="T34" fmla="*/ 0 w 687"/>
              <a:gd name="T35" fmla="*/ 440 h 440"/>
              <a:gd name="T36" fmla="*/ 687 w 687"/>
              <a:gd name="T37" fmla="*/ 440 h 440"/>
              <a:gd name="T38" fmla="*/ 687 w 687"/>
              <a:gd name="T39" fmla="*/ 398 h 440"/>
              <a:gd name="T40" fmla="*/ 671 w 687"/>
              <a:gd name="T41" fmla="*/ 398 h 440"/>
              <a:gd name="T42" fmla="*/ 297 w 687"/>
              <a:gd name="T43" fmla="*/ 398 h 440"/>
              <a:gd name="T44" fmla="*/ 65 w 687"/>
              <a:gd name="T45" fmla="*/ 398 h 440"/>
              <a:gd name="T46" fmla="*/ 65 w 687"/>
              <a:gd name="T47" fmla="*/ 242 h 440"/>
              <a:gd name="T48" fmla="*/ 297 w 687"/>
              <a:gd name="T49" fmla="*/ 242 h 440"/>
              <a:gd name="T50" fmla="*/ 297 w 687"/>
              <a:gd name="T51" fmla="*/ 398 h 440"/>
              <a:gd name="T52" fmla="*/ 478 w 687"/>
              <a:gd name="T53" fmla="*/ 344 h 440"/>
              <a:gd name="T54" fmla="*/ 395 w 687"/>
              <a:gd name="T55" fmla="*/ 344 h 440"/>
              <a:gd name="T56" fmla="*/ 395 w 687"/>
              <a:gd name="T57" fmla="*/ 283 h 440"/>
              <a:gd name="T58" fmla="*/ 478 w 687"/>
              <a:gd name="T59" fmla="*/ 283 h 440"/>
              <a:gd name="T60" fmla="*/ 478 w 687"/>
              <a:gd name="T61" fmla="*/ 344 h 440"/>
              <a:gd name="T62" fmla="*/ 478 w 687"/>
              <a:gd name="T63" fmla="*/ 192 h 440"/>
              <a:gd name="T64" fmla="*/ 395 w 687"/>
              <a:gd name="T65" fmla="*/ 192 h 440"/>
              <a:gd name="T66" fmla="*/ 395 w 687"/>
              <a:gd name="T67" fmla="*/ 131 h 440"/>
              <a:gd name="T68" fmla="*/ 478 w 687"/>
              <a:gd name="T69" fmla="*/ 131 h 440"/>
              <a:gd name="T70" fmla="*/ 478 w 687"/>
              <a:gd name="T71" fmla="*/ 192 h 440"/>
              <a:gd name="T72" fmla="*/ 607 w 687"/>
              <a:gd name="T73" fmla="*/ 398 h 440"/>
              <a:gd name="T74" fmla="*/ 524 w 687"/>
              <a:gd name="T75" fmla="*/ 398 h 440"/>
              <a:gd name="T76" fmla="*/ 524 w 687"/>
              <a:gd name="T77" fmla="*/ 283 h 440"/>
              <a:gd name="T78" fmla="*/ 607 w 687"/>
              <a:gd name="T79" fmla="*/ 283 h 440"/>
              <a:gd name="T80" fmla="*/ 607 w 687"/>
              <a:gd name="T81" fmla="*/ 398 h 440"/>
              <a:gd name="T82" fmla="*/ 607 w 687"/>
              <a:gd name="T83" fmla="*/ 192 h 440"/>
              <a:gd name="T84" fmla="*/ 524 w 687"/>
              <a:gd name="T85" fmla="*/ 192 h 440"/>
              <a:gd name="T86" fmla="*/ 524 w 687"/>
              <a:gd name="T87" fmla="*/ 131 h 440"/>
              <a:gd name="T88" fmla="*/ 607 w 687"/>
              <a:gd name="T89" fmla="*/ 131 h 440"/>
              <a:gd name="T90" fmla="*/ 607 w 687"/>
              <a:gd name="T91" fmla="*/ 192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87" h="440">
                <a:moveTo>
                  <a:pt x="671" y="398"/>
                </a:moveTo>
                <a:lnTo>
                  <a:pt x="671" y="67"/>
                </a:lnTo>
                <a:lnTo>
                  <a:pt x="683" y="67"/>
                </a:lnTo>
                <a:lnTo>
                  <a:pt x="683" y="43"/>
                </a:lnTo>
                <a:lnTo>
                  <a:pt x="642" y="43"/>
                </a:lnTo>
                <a:lnTo>
                  <a:pt x="642" y="0"/>
                </a:lnTo>
                <a:lnTo>
                  <a:pt x="595" y="0"/>
                </a:lnTo>
                <a:lnTo>
                  <a:pt x="595" y="43"/>
                </a:lnTo>
                <a:lnTo>
                  <a:pt x="320" y="43"/>
                </a:lnTo>
                <a:lnTo>
                  <a:pt x="320" y="67"/>
                </a:lnTo>
                <a:lnTo>
                  <a:pt x="331" y="67"/>
                </a:lnTo>
                <a:lnTo>
                  <a:pt x="331" y="123"/>
                </a:lnTo>
                <a:lnTo>
                  <a:pt x="2" y="173"/>
                </a:lnTo>
                <a:lnTo>
                  <a:pt x="5" y="197"/>
                </a:lnTo>
                <a:lnTo>
                  <a:pt x="23" y="194"/>
                </a:lnTo>
                <a:lnTo>
                  <a:pt x="23" y="398"/>
                </a:lnTo>
                <a:lnTo>
                  <a:pt x="0" y="398"/>
                </a:lnTo>
                <a:lnTo>
                  <a:pt x="0" y="440"/>
                </a:lnTo>
                <a:lnTo>
                  <a:pt x="687" y="440"/>
                </a:lnTo>
                <a:lnTo>
                  <a:pt x="687" y="398"/>
                </a:lnTo>
                <a:lnTo>
                  <a:pt x="671" y="398"/>
                </a:lnTo>
                <a:close/>
                <a:moveTo>
                  <a:pt x="297" y="398"/>
                </a:moveTo>
                <a:lnTo>
                  <a:pt x="65" y="398"/>
                </a:lnTo>
                <a:lnTo>
                  <a:pt x="65" y="242"/>
                </a:lnTo>
                <a:lnTo>
                  <a:pt x="297" y="242"/>
                </a:lnTo>
                <a:lnTo>
                  <a:pt x="297" y="398"/>
                </a:lnTo>
                <a:close/>
                <a:moveTo>
                  <a:pt x="478" y="344"/>
                </a:moveTo>
                <a:lnTo>
                  <a:pt x="395" y="344"/>
                </a:lnTo>
                <a:lnTo>
                  <a:pt x="395" y="283"/>
                </a:lnTo>
                <a:lnTo>
                  <a:pt x="478" y="283"/>
                </a:lnTo>
                <a:lnTo>
                  <a:pt x="478" y="344"/>
                </a:lnTo>
                <a:close/>
                <a:moveTo>
                  <a:pt x="478" y="192"/>
                </a:moveTo>
                <a:lnTo>
                  <a:pt x="395" y="192"/>
                </a:lnTo>
                <a:lnTo>
                  <a:pt x="395" y="131"/>
                </a:lnTo>
                <a:lnTo>
                  <a:pt x="478" y="131"/>
                </a:lnTo>
                <a:lnTo>
                  <a:pt x="478" y="192"/>
                </a:lnTo>
                <a:close/>
                <a:moveTo>
                  <a:pt x="607" y="398"/>
                </a:moveTo>
                <a:lnTo>
                  <a:pt x="524" y="398"/>
                </a:lnTo>
                <a:lnTo>
                  <a:pt x="524" y="283"/>
                </a:lnTo>
                <a:lnTo>
                  <a:pt x="607" y="283"/>
                </a:lnTo>
                <a:lnTo>
                  <a:pt x="607" y="398"/>
                </a:lnTo>
                <a:close/>
                <a:moveTo>
                  <a:pt x="607" y="192"/>
                </a:moveTo>
                <a:lnTo>
                  <a:pt x="524" y="192"/>
                </a:lnTo>
                <a:lnTo>
                  <a:pt x="524" y="131"/>
                </a:lnTo>
                <a:lnTo>
                  <a:pt x="607" y="131"/>
                </a:lnTo>
                <a:lnTo>
                  <a:pt x="607" y="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48"/>
          <p:cNvSpPr>
            <a:spLocks noEditPoints="1"/>
          </p:cNvSpPr>
          <p:nvPr/>
        </p:nvSpPr>
        <p:spPr bwMode="auto">
          <a:xfrm>
            <a:off x="5648003" y="4871900"/>
            <a:ext cx="407268" cy="469956"/>
          </a:xfrm>
          <a:custGeom>
            <a:avLst/>
            <a:gdLst>
              <a:gd name="T0" fmla="*/ 240 w 257"/>
              <a:gd name="T1" fmla="*/ 37 h 630"/>
              <a:gd name="T2" fmla="*/ 165 w 257"/>
              <a:gd name="T3" fmla="*/ 0 h 630"/>
              <a:gd name="T4" fmla="*/ 18 w 257"/>
              <a:gd name="T5" fmla="*/ 17 h 630"/>
              <a:gd name="T6" fmla="*/ 23 w 257"/>
              <a:gd name="T7" fmla="*/ 589 h 630"/>
              <a:gd name="T8" fmla="*/ 257 w 257"/>
              <a:gd name="T9" fmla="*/ 630 h 630"/>
              <a:gd name="T10" fmla="*/ 90 w 257"/>
              <a:gd name="T11" fmla="*/ 589 h 630"/>
              <a:gd name="T12" fmla="*/ 90 w 257"/>
              <a:gd name="T13" fmla="*/ 549 h 630"/>
              <a:gd name="T14" fmla="*/ 58 w 257"/>
              <a:gd name="T15" fmla="*/ 527 h 630"/>
              <a:gd name="T16" fmla="*/ 90 w 257"/>
              <a:gd name="T17" fmla="*/ 527 h 630"/>
              <a:gd name="T18" fmla="*/ 58 w 257"/>
              <a:gd name="T19" fmla="*/ 427 h 630"/>
              <a:gd name="T20" fmla="*/ 90 w 257"/>
              <a:gd name="T21" fmla="*/ 404 h 630"/>
              <a:gd name="T22" fmla="*/ 90 w 257"/>
              <a:gd name="T23" fmla="*/ 366 h 630"/>
              <a:gd name="T24" fmla="*/ 58 w 257"/>
              <a:gd name="T25" fmla="*/ 343 h 630"/>
              <a:gd name="T26" fmla="*/ 90 w 257"/>
              <a:gd name="T27" fmla="*/ 343 h 630"/>
              <a:gd name="T28" fmla="*/ 58 w 257"/>
              <a:gd name="T29" fmla="*/ 243 h 630"/>
              <a:gd name="T30" fmla="*/ 90 w 257"/>
              <a:gd name="T31" fmla="*/ 221 h 630"/>
              <a:gd name="T32" fmla="*/ 90 w 257"/>
              <a:gd name="T33" fmla="*/ 181 h 630"/>
              <a:gd name="T34" fmla="*/ 58 w 257"/>
              <a:gd name="T35" fmla="*/ 160 h 630"/>
              <a:gd name="T36" fmla="*/ 90 w 257"/>
              <a:gd name="T37" fmla="*/ 160 h 630"/>
              <a:gd name="T38" fmla="*/ 58 w 257"/>
              <a:gd name="T39" fmla="*/ 59 h 630"/>
              <a:gd name="T40" fmla="*/ 145 w 257"/>
              <a:gd name="T41" fmla="*/ 589 h 630"/>
              <a:gd name="T42" fmla="*/ 145 w 257"/>
              <a:gd name="T43" fmla="*/ 549 h 630"/>
              <a:gd name="T44" fmla="*/ 113 w 257"/>
              <a:gd name="T45" fmla="*/ 527 h 630"/>
              <a:gd name="T46" fmla="*/ 145 w 257"/>
              <a:gd name="T47" fmla="*/ 527 h 630"/>
              <a:gd name="T48" fmla="*/ 113 w 257"/>
              <a:gd name="T49" fmla="*/ 427 h 630"/>
              <a:gd name="T50" fmla="*/ 145 w 257"/>
              <a:gd name="T51" fmla="*/ 404 h 630"/>
              <a:gd name="T52" fmla="*/ 145 w 257"/>
              <a:gd name="T53" fmla="*/ 366 h 630"/>
              <a:gd name="T54" fmla="*/ 113 w 257"/>
              <a:gd name="T55" fmla="*/ 343 h 630"/>
              <a:gd name="T56" fmla="*/ 145 w 257"/>
              <a:gd name="T57" fmla="*/ 343 h 630"/>
              <a:gd name="T58" fmla="*/ 113 w 257"/>
              <a:gd name="T59" fmla="*/ 243 h 630"/>
              <a:gd name="T60" fmla="*/ 145 w 257"/>
              <a:gd name="T61" fmla="*/ 221 h 630"/>
              <a:gd name="T62" fmla="*/ 145 w 257"/>
              <a:gd name="T63" fmla="*/ 181 h 630"/>
              <a:gd name="T64" fmla="*/ 113 w 257"/>
              <a:gd name="T65" fmla="*/ 160 h 630"/>
              <a:gd name="T66" fmla="*/ 145 w 257"/>
              <a:gd name="T67" fmla="*/ 160 h 630"/>
              <a:gd name="T68" fmla="*/ 113 w 257"/>
              <a:gd name="T69" fmla="*/ 59 h 630"/>
              <a:gd name="T70" fmla="*/ 199 w 257"/>
              <a:gd name="T71" fmla="*/ 589 h 630"/>
              <a:gd name="T72" fmla="*/ 199 w 257"/>
              <a:gd name="T73" fmla="*/ 549 h 630"/>
              <a:gd name="T74" fmla="*/ 167 w 257"/>
              <a:gd name="T75" fmla="*/ 527 h 630"/>
              <a:gd name="T76" fmla="*/ 199 w 257"/>
              <a:gd name="T77" fmla="*/ 527 h 630"/>
              <a:gd name="T78" fmla="*/ 167 w 257"/>
              <a:gd name="T79" fmla="*/ 427 h 630"/>
              <a:gd name="T80" fmla="*/ 199 w 257"/>
              <a:gd name="T81" fmla="*/ 404 h 630"/>
              <a:gd name="T82" fmla="*/ 199 w 257"/>
              <a:gd name="T83" fmla="*/ 366 h 630"/>
              <a:gd name="T84" fmla="*/ 167 w 257"/>
              <a:gd name="T85" fmla="*/ 343 h 630"/>
              <a:gd name="T86" fmla="*/ 199 w 257"/>
              <a:gd name="T87" fmla="*/ 343 h 630"/>
              <a:gd name="T88" fmla="*/ 167 w 257"/>
              <a:gd name="T89" fmla="*/ 243 h 630"/>
              <a:gd name="T90" fmla="*/ 199 w 257"/>
              <a:gd name="T91" fmla="*/ 221 h 630"/>
              <a:gd name="T92" fmla="*/ 199 w 257"/>
              <a:gd name="T93" fmla="*/ 181 h 630"/>
              <a:gd name="T94" fmla="*/ 167 w 257"/>
              <a:gd name="T95" fmla="*/ 160 h 630"/>
              <a:gd name="T96" fmla="*/ 199 w 257"/>
              <a:gd name="T97" fmla="*/ 160 h 630"/>
              <a:gd name="T98" fmla="*/ 167 w 257"/>
              <a:gd name="T99" fmla="*/ 5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630">
                <a:moveTo>
                  <a:pt x="235" y="589"/>
                </a:moveTo>
                <a:lnTo>
                  <a:pt x="235" y="37"/>
                </a:lnTo>
                <a:lnTo>
                  <a:pt x="240" y="37"/>
                </a:lnTo>
                <a:lnTo>
                  <a:pt x="240" y="17"/>
                </a:lnTo>
                <a:lnTo>
                  <a:pt x="165" y="17"/>
                </a:lnTo>
                <a:lnTo>
                  <a:pt x="165" y="0"/>
                </a:lnTo>
                <a:lnTo>
                  <a:pt x="50" y="0"/>
                </a:lnTo>
                <a:lnTo>
                  <a:pt x="50" y="17"/>
                </a:lnTo>
                <a:lnTo>
                  <a:pt x="18" y="17"/>
                </a:lnTo>
                <a:lnTo>
                  <a:pt x="18" y="37"/>
                </a:lnTo>
                <a:lnTo>
                  <a:pt x="23" y="37"/>
                </a:lnTo>
                <a:lnTo>
                  <a:pt x="23" y="589"/>
                </a:lnTo>
                <a:lnTo>
                  <a:pt x="0" y="589"/>
                </a:lnTo>
                <a:lnTo>
                  <a:pt x="0" y="630"/>
                </a:lnTo>
                <a:lnTo>
                  <a:pt x="257" y="630"/>
                </a:lnTo>
                <a:lnTo>
                  <a:pt x="257" y="589"/>
                </a:lnTo>
                <a:lnTo>
                  <a:pt x="235" y="589"/>
                </a:lnTo>
                <a:close/>
                <a:moveTo>
                  <a:pt x="90" y="589"/>
                </a:moveTo>
                <a:lnTo>
                  <a:pt x="58" y="589"/>
                </a:lnTo>
                <a:lnTo>
                  <a:pt x="58" y="549"/>
                </a:lnTo>
                <a:lnTo>
                  <a:pt x="90" y="549"/>
                </a:lnTo>
                <a:lnTo>
                  <a:pt x="90" y="589"/>
                </a:lnTo>
                <a:close/>
                <a:moveTo>
                  <a:pt x="90" y="527"/>
                </a:moveTo>
                <a:lnTo>
                  <a:pt x="58" y="527"/>
                </a:lnTo>
                <a:lnTo>
                  <a:pt x="58" y="488"/>
                </a:lnTo>
                <a:lnTo>
                  <a:pt x="90" y="488"/>
                </a:lnTo>
                <a:lnTo>
                  <a:pt x="90" y="527"/>
                </a:lnTo>
                <a:close/>
                <a:moveTo>
                  <a:pt x="90" y="465"/>
                </a:moveTo>
                <a:lnTo>
                  <a:pt x="58" y="465"/>
                </a:lnTo>
                <a:lnTo>
                  <a:pt x="58" y="427"/>
                </a:lnTo>
                <a:lnTo>
                  <a:pt x="90" y="427"/>
                </a:lnTo>
                <a:lnTo>
                  <a:pt x="90" y="465"/>
                </a:lnTo>
                <a:close/>
                <a:moveTo>
                  <a:pt x="90" y="404"/>
                </a:moveTo>
                <a:lnTo>
                  <a:pt x="58" y="404"/>
                </a:lnTo>
                <a:lnTo>
                  <a:pt x="58" y="366"/>
                </a:lnTo>
                <a:lnTo>
                  <a:pt x="90" y="366"/>
                </a:lnTo>
                <a:lnTo>
                  <a:pt x="90" y="404"/>
                </a:lnTo>
                <a:close/>
                <a:moveTo>
                  <a:pt x="90" y="343"/>
                </a:moveTo>
                <a:lnTo>
                  <a:pt x="58" y="343"/>
                </a:lnTo>
                <a:lnTo>
                  <a:pt x="58" y="304"/>
                </a:lnTo>
                <a:lnTo>
                  <a:pt x="90" y="304"/>
                </a:lnTo>
                <a:lnTo>
                  <a:pt x="90" y="343"/>
                </a:lnTo>
                <a:close/>
                <a:moveTo>
                  <a:pt x="90" y="282"/>
                </a:moveTo>
                <a:lnTo>
                  <a:pt x="58" y="282"/>
                </a:lnTo>
                <a:lnTo>
                  <a:pt x="58" y="243"/>
                </a:lnTo>
                <a:lnTo>
                  <a:pt x="90" y="243"/>
                </a:lnTo>
                <a:lnTo>
                  <a:pt x="90" y="282"/>
                </a:lnTo>
                <a:close/>
                <a:moveTo>
                  <a:pt x="90" y="221"/>
                </a:moveTo>
                <a:lnTo>
                  <a:pt x="58" y="221"/>
                </a:lnTo>
                <a:lnTo>
                  <a:pt x="58" y="181"/>
                </a:lnTo>
                <a:lnTo>
                  <a:pt x="90" y="181"/>
                </a:lnTo>
                <a:lnTo>
                  <a:pt x="90" y="221"/>
                </a:lnTo>
                <a:close/>
                <a:moveTo>
                  <a:pt x="90" y="160"/>
                </a:moveTo>
                <a:lnTo>
                  <a:pt x="58" y="160"/>
                </a:lnTo>
                <a:lnTo>
                  <a:pt x="58" y="120"/>
                </a:lnTo>
                <a:lnTo>
                  <a:pt x="90" y="120"/>
                </a:lnTo>
                <a:lnTo>
                  <a:pt x="90" y="160"/>
                </a:lnTo>
                <a:close/>
                <a:moveTo>
                  <a:pt x="90" y="99"/>
                </a:moveTo>
                <a:lnTo>
                  <a:pt x="58" y="99"/>
                </a:lnTo>
                <a:lnTo>
                  <a:pt x="58" y="59"/>
                </a:lnTo>
                <a:lnTo>
                  <a:pt x="90" y="59"/>
                </a:lnTo>
                <a:lnTo>
                  <a:pt x="90" y="99"/>
                </a:lnTo>
                <a:close/>
                <a:moveTo>
                  <a:pt x="145" y="589"/>
                </a:moveTo>
                <a:lnTo>
                  <a:pt x="113" y="589"/>
                </a:lnTo>
                <a:lnTo>
                  <a:pt x="113" y="549"/>
                </a:lnTo>
                <a:lnTo>
                  <a:pt x="145" y="549"/>
                </a:lnTo>
                <a:lnTo>
                  <a:pt x="145" y="589"/>
                </a:lnTo>
                <a:close/>
                <a:moveTo>
                  <a:pt x="145" y="527"/>
                </a:moveTo>
                <a:lnTo>
                  <a:pt x="113" y="527"/>
                </a:lnTo>
                <a:lnTo>
                  <a:pt x="113" y="488"/>
                </a:lnTo>
                <a:lnTo>
                  <a:pt x="145" y="488"/>
                </a:lnTo>
                <a:lnTo>
                  <a:pt x="145" y="527"/>
                </a:lnTo>
                <a:close/>
                <a:moveTo>
                  <a:pt x="145" y="465"/>
                </a:moveTo>
                <a:lnTo>
                  <a:pt x="113" y="465"/>
                </a:lnTo>
                <a:lnTo>
                  <a:pt x="113" y="427"/>
                </a:lnTo>
                <a:lnTo>
                  <a:pt x="145" y="427"/>
                </a:lnTo>
                <a:lnTo>
                  <a:pt x="145" y="465"/>
                </a:lnTo>
                <a:close/>
                <a:moveTo>
                  <a:pt x="145" y="404"/>
                </a:moveTo>
                <a:lnTo>
                  <a:pt x="113" y="404"/>
                </a:lnTo>
                <a:lnTo>
                  <a:pt x="113" y="366"/>
                </a:lnTo>
                <a:lnTo>
                  <a:pt x="145" y="366"/>
                </a:lnTo>
                <a:lnTo>
                  <a:pt x="145" y="404"/>
                </a:lnTo>
                <a:close/>
                <a:moveTo>
                  <a:pt x="145" y="343"/>
                </a:moveTo>
                <a:lnTo>
                  <a:pt x="113" y="343"/>
                </a:lnTo>
                <a:lnTo>
                  <a:pt x="113" y="304"/>
                </a:lnTo>
                <a:lnTo>
                  <a:pt x="145" y="304"/>
                </a:lnTo>
                <a:lnTo>
                  <a:pt x="145" y="343"/>
                </a:lnTo>
                <a:close/>
                <a:moveTo>
                  <a:pt x="145" y="282"/>
                </a:moveTo>
                <a:lnTo>
                  <a:pt x="113" y="282"/>
                </a:lnTo>
                <a:lnTo>
                  <a:pt x="113" y="243"/>
                </a:lnTo>
                <a:lnTo>
                  <a:pt x="145" y="243"/>
                </a:lnTo>
                <a:lnTo>
                  <a:pt x="145" y="282"/>
                </a:lnTo>
                <a:close/>
                <a:moveTo>
                  <a:pt x="145" y="221"/>
                </a:moveTo>
                <a:lnTo>
                  <a:pt x="113" y="221"/>
                </a:lnTo>
                <a:lnTo>
                  <a:pt x="113" y="181"/>
                </a:lnTo>
                <a:lnTo>
                  <a:pt x="145" y="181"/>
                </a:lnTo>
                <a:lnTo>
                  <a:pt x="145" y="221"/>
                </a:lnTo>
                <a:close/>
                <a:moveTo>
                  <a:pt x="145" y="160"/>
                </a:moveTo>
                <a:lnTo>
                  <a:pt x="113" y="160"/>
                </a:lnTo>
                <a:lnTo>
                  <a:pt x="113" y="120"/>
                </a:lnTo>
                <a:lnTo>
                  <a:pt x="145" y="120"/>
                </a:lnTo>
                <a:lnTo>
                  <a:pt x="145" y="160"/>
                </a:lnTo>
                <a:close/>
                <a:moveTo>
                  <a:pt x="145" y="99"/>
                </a:moveTo>
                <a:lnTo>
                  <a:pt x="113" y="99"/>
                </a:lnTo>
                <a:lnTo>
                  <a:pt x="113" y="59"/>
                </a:lnTo>
                <a:lnTo>
                  <a:pt x="145" y="59"/>
                </a:lnTo>
                <a:lnTo>
                  <a:pt x="145" y="99"/>
                </a:lnTo>
                <a:close/>
                <a:moveTo>
                  <a:pt x="199" y="589"/>
                </a:moveTo>
                <a:lnTo>
                  <a:pt x="167" y="589"/>
                </a:lnTo>
                <a:lnTo>
                  <a:pt x="167" y="549"/>
                </a:lnTo>
                <a:lnTo>
                  <a:pt x="199" y="549"/>
                </a:lnTo>
                <a:lnTo>
                  <a:pt x="199" y="589"/>
                </a:lnTo>
                <a:close/>
                <a:moveTo>
                  <a:pt x="199" y="527"/>
                </a:moveTo>
                <a:lnTo>
                  <a:pt x="167" y="527"/>
                </a:lnTo>
                <a:lnTo>
                  <a:pt x="167" y="488"/>
                </a:lnTo>
                <a:lnTo>
                  <a:pt x="199" y="488"/>
                </a:lnTo>
                <a:lnTo>
                  <a:pt x="199" y="527"/>
                </a:lnTo>
                <a:close/>
                <a:moveTo>
                  <a:pt x="199" y="465"/>
                </a:moveTo>
                <a:lnTo>
                  <a:pt x="167" y="465"/>
                </a:lnTo>
                <a:lnTo>
                  <a:pt x="167" y="427"/>
                </a:lnTo>
                <a:lnTo>
                  <a:pt x="199" y="427"/>
                </a:lnTo>
                <a:lnTo>
                  <a:pt x="199" y="465"/>
                </a:lnTo>
                <a:close/>
                <a:moveTo>
                  <a:pt x="199" y="404"/>
                </a:moveTo>
                <a:lnTo>
                  <a:pt x="167" y="404"/>
                </a:lnTo>
                <a:lnTo>
                  <a:pt x="167" y="366"/>
                </a:lnTo>
                <a:lnTo>
                  <a:pt x="199" y="366"/>
                </a:lnTo>
                <a:lnTo>
                  <a:pt x="199" y="404"/>
                </a:lnTo>
                <a:close/>
                <a:moveTo>
                  <a:pt x="199" y="343"/>
                </a:moveTo>
                <a:lnTo>
                  <a:pt x="167" y="343"/>
                </a:lnTo>
                <a:lnTo>
                  <a:pt x="167" y="304"/>
                </a:lnTo>
                <a:lnTo>
                  <a:pt x="199" y="304"/>
                </a:lnTo>
                <a:lnTo>
                  <a:pt x="199" y="343"/>
                </a:lnTo>
                <a:close/>
                <a:moveTo>
                  <a:pt x="199" y="282"/>
                </a:moveTo>
                <a:lnTo>
                  <a:pt x="167" y="282"/>
                </a:lnTo>
                <a:lnTo>
                  <a:pt x="167" y="243"/>
                </a:lnTo>
                <a:lnTo>
                  <a:pt x="199" y="243"/>
                </a:lnTo>
                <a:lnTo>
                  <a:pt x="199" y="282"/>
                </a:lnTo>
                <a:close/>
                <a:moveTo>
                  <a:pt x="199" y="221"/>
                </a:moveTo>
                <a:lnTo>
                  <a:pt x="167" y="221"/>
                </a:lnTo>
                <a:lnTo>
                  <a:pt x="167" y="181"/>
                </a:lnTo>
                <a:lnTo>
                  <a:pt x="199" y="181"/>
                </a:lnTo>
                <a:lnTo>
                  <a:pt x="199" y="221"/>
                </a:lnTo>
                <a:close/>
                <a:moveTo>
                  <a:pt x="199" y="160"/>
                </a:moveTo>
                <a:lnTo>
                  <a:pt x="167" y="160"/>
                </a:lnTo>
                <a:lnTo>
                  <a:pt x="167" y="120"/>
                </a:lnTo>
                <a:lnTo>
                  <a:pt x="199" y="120"/>
                </a:lnTo>
                <a:lnTo>
                  <a:pt x="199" y="160"/>
                </a:lnTo>
                <a:close/>
                <a:moveTo>
                  <a:pt x="199" y="99"/>
                </a:moveTo>
                <a:lnTo>
                  <a:pt x="167" y="99"/>
                </a:lnTo>
                <a:lnTo>
                  <a:pt x="167" y="59"/>
                </a:lnTo>
                <a:lnTo>
                  <a:pt x="199" y="59"/>
                </a:lnTo>
                <a:lnTo>
                  <a:pt x="199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5630260" y="2360243"/>
            <a:ext cx="481107" cy="338685"/>
          </a:xfrm>
          <a:custGeom>
            <a:avLst/>
            <a:gdLst>
              <a:gd name="T0" fmla="*/ 535 w 556"/>
              <a:gd name="T1" fmla="*/ 393 h 434"/>
              <a:gd name="T2" fmla="*/ 535 w 556"/>
              <a:gd name="T3" fmla="*/ 66 h 434"/>
              <a:gd name="T4" fmla="*/ 545 w 556"/>
              <a:gd name="T5" fmla="*/ 66 h 434"/>
              <a:gd name="T6" fmla="*/ 545 w 556"/>
              <a:gd name="T7" fmla="*/ 42 h 434"/>
              <a:gd name="T8" fmla="*/ 439 w 556"/>
              <a:gd name="T9" fmla="*/ 42 h 434"/>
              <a:gd name="T10" fmla="*/ 439 w 556"/>
              <a:gd name="T11" fmla="*/ 0 h 434"/>
              <a:gd name="T12" fmla="*/ 116 w 556"/>
              <a:gd name="T13" fmla="*/ 0 h 434"/>
              <a:gd name="T14" fmla="*/ 116 w 556"/>
              <a:gd name="T15" fmla="*/ 42 h 434"/>
              <a:gd name="T16" fmla="*/ 10 w 556"/>
              <a:gd name="T17" fmla="*/ 42 h 434"/>
              <a:gd name="T18" fmla="*/ 10 w 556"/>
              <a:gd name="T19" fmla="*/ 66 h 434"/>
              <a:gd name="T20" fmla="*/ 20 w 556"/>
              <a:gd name="T21" fmla="*/ 66 h 434"/>
              <a:gd name="T22" fmla="*/ 20 w 556"/>
              <a:gd name="T23" fmla="*/ 393 h 434"/>
              <a:gd name="T24" fmla="*/ 0 w 556"/>
              <a:gd name="T25" fmla="*/ 393 h 434"/>
              <a:gd name="T26" fmla="*/ 0 w 556"/>
              <a:gd name="T27" fmla="*/ 434 h 434"/>
              <a:gd name="T28" fmla="*/ 556 w 556"/>
              <a:gd name="T29" fmla="*/ 434 h 434"/>
              <a:gd name="T30" fmla="*/ 556 w 556"/>
              <a:gd name="T31" fmla="*/ 393 h 434"/>
              <a:gd name="T32" fmla="*/ 535 w 556"/>
              <a:gd name="T33" fmla="*/ 393 h 434"/>
              <a:gd name="T34" fmla="*/ 205 w 556"/>
              <a:gd name="T35" fmla="*/ 371 h 434"/>
              <a:gd name="T36" fmla="*/ 55 w 556"/>
              <a:gd name="T37" fmla="*/ 371 h 434"/>
              <a:gd name="T38" fmla="*/ 55 w 556"/>
              <a:gd name="T39" fmla="*/ 302 h 434"/>
              <a:gd name="T40" fmla="*/ 205 w 556"/>
              <a:gd name="T41" fmla="*/ 302 h 434"/>
              <a:gd name="T42" fmla="*/ 205 w 556"/>
              <a:gd name="T43" fmla="*/ 371 h 434"/>
              <a:gd name="T44" fmla="*/ 205 w 556"/>
              <a:gd name="T45" fmla="*/ 264 h 434"/>
              <a:gd name="T46" fmla="*/ 55 w 556"/>
              <a:gd name="T47" fmla="*/ 264 h 434"/>
              <a:gd name="T48" fmla="*/ 55 w 556"/>
              <a:gd name="T49" fmla="*/ 195 h 434"/>
              <a:gd name="T50" fmla="*/ 205 w 556"/>
              <a:gd name="T51" fmla="*/ 195 h 434"/>
              <a:gd name="T52" fmla="*/ 205 w 556"/>
              <a:gd name="T53" fmla="*/ 264 h 434"/>
              <a:gd name="T54" fmla="*/ 205 w 556"/>
              <a:gd name="T55" fmla="*/ 157 h 434"/>
              <a:gd name="T56" fmla="*/ 55 w 556"/>
              <a:gd name="T57" fmla="*/ 157 h 434"/>
              <a:gd name="T58" fmla="*/ 55 w 556"/>
              <a:gd name="T59" fmla="*/ 88 h 434"/>
              <a:gd name="T60" fmla="*/ 205 w 556"/>
              <a:gd name="T61" fmla="*/ 88 h 434"/>
              <a:gd name="T62" fmla="*/ 205 w 556"/>
              <a:gd name="T63" fmla="*/ 157 h 434"/>
              <a:gd name="T64" fmla="*/ 311 w 556"/>
              <a:gd name="T65" fmla="*/ 393 h 434"/>
              <a:gd name="T66" fmla="*/ 244 w 556"/>
              <a:gd name="T67" fmla="*/ 393 h 434"/>
              <a:gd name="T68" fmla="*/ 244 w 556"/>
              <a:gd name="T69" fmla="*/ 302 h 434"/>
              <a:gd name="T70" fmla="*/ 311 w 556"/>
              <a:gd name="T71" fmla="*/ 302 h 434"/>
              <a:gd name="T72" fmla="*/ 311 w 556"/>
              <a:gd name="T73" fmla="*/ 393 h 434"/>
              <a:gd name="T74" fmla="*/ 311 w 556"/>
              <a:gd name="T75" fmla="*/ 264 h 434"/>
              <a:gd name="T76" fmla="*/ 244 w 556"/>
              <a:gd name="T77" fmla="*/ 264 h 434"/>
              <a:gd name="T78" fmla="*/ 244 w 556"/>
              <a:gd name="T79" fmla="*/ 195 h 434"/>
              <a:gd name="T80" fmla="*/ 311 w 556"/>
              <a:gd name="T81" fmla="*/ 195 h 434"/>
              <a:gd name="T82" fmla="*/ 311 w 556"/>
              <a:gd name="T83" fmla="*/ 264 h 434"/>
              <a:gd name="T84" fmla="*/ 311 w 556"/>
              <a:gd name="T85" fmla="*/ 157 h 434"/>
              <a:gd name="T86" fmla="*/ 244 w 556"/>
              <a:gd name="T87" fmla="*/ 157 h 434"/>
              <a:gd name="T88" fmla="*/ 244 w 556"/>
              <a:gd name="T89" fmla="*/ 88 h 434"/>
              <a:gd name="T90" fmla="*/ 311 w 556"/>
              <a:gd name="T91" fmla="*/ 88 h 434"/>
              <a:gd name="T92" fmla="*/ 311 w 556"/>
              <a:gd name="T93" fmla="*/ 157 h 434"/>
              <a:gd name="T94" fmla="*/ 500 w 556"/>
              <a:gd name="T95" fmla="*/ 371 h 434"/>
              <a:gd name="T96" fmla="*/ 350 w 556"/>
              <a:gd name="T97" fmla="*/ 371 h 434"/>
              <a:gd name="T98" fmla="*/ 350 w 556"/>
              <a:gd name="T99" fmla="*/ 302 h 434"/>
              <a:gd name="T100" fmla="*/ 500 w 556"/>
              <a:gd name="T101" fmla="*/ 302 h 434"/>
              <a:gd name="T102" fmla="*/ 500 w 556"/>
              <a:gd name="T103" fmla="*/ 371 h 434"/>
              <a:gd name="T104" fmla="*/ 500 w 556"/>
              <a:gd name="T105" fmla="*/ 264 h 434"/>
              <a:gd name="T106" fmla="*/ 350 w 556"/>
              <a:gd name="T107" fmla="*/ 264 h 434"/>
              <a:gd name="T108" fmla="*/ 350 w 556"/>
              <a:gd name="T109" fmla="*/ 195 h 434"/>
              <a:gd name="T110" fmla="*/ 500 w 556"/>
              <a:gd name="T111" fmla="*/ 195 h 434"/>
              <a:gd name="T112" fmla="*/ 500 w 556"/>
              <a:gd name="T113" fmla="*/ 264 h 434"/>
              <a:gd name="T114" fmla="*/ 500 w 556"/>
              <a:gd name="T115" fmla="*/ 157 h 434"/>
              <a:gd name="T116" fmla="*/ 350 w 556"/>
              <a:gd name="T117" fmla="*/ 157 h 434"/>
              <a:gd name="T118" fmla="*/ 350 w 556"/>
              <a:gd name="T119" fmla="*/ 88 h 434"/>
              <a:gd name="T120" fmla="*/ 500 w 556"/>
              <a:gd name="T121" fmla="*/ 88 h 434"/>
              <a:gd name="T122" fmla="*/ 500 w 556"/>
              <a:gd name="T123" fmla="*/ 157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6" h="434">
                <a:moveTo>
                  <a:pt x="535" y="393"/>
                </a:moveTo>
                <a:lnTo>
                  <a:pt x="535" y="66"/>
                </a:lnTo>
                <a:lnTo>
                  <a:pt x="545" y="66"/>
                </a:lnTo>
                <a:lnTo>
                  <a:pt x="545" y="42"/>
                </a:lnTo>
                <a:lnTo>
                  <a:pt x="439" y="42"/>
                </a:lnTo>
                <a:lnTo>
                  <a:pt x="439" y="0"/>
                </a:lnTo>
                <a:lnTo>
                  <a:pt x="116" y="0"/>
                </a:lnTo>
                <a:lnTo>
                  <a:pt x="116" y="42"/>
                </a:lnTo>
                <a:lnTo>
                  <a:pt x="10" y="42"/>
                </a:lnTo>
                <a:lnTo>
                  <a:pt x="10" y="66"/>
                </a:lnTo>
                <a:lnTo>
                  <a:pt x="20" y="66"/>
                </a:lnTo>
                <a:lnTo>
                  <a:pt x="20" y="393"/>
                </a:lnTo>
                <a:lnTo>
                  <a:pt x="0" y="393"/>
                </a:lnTo>
                <a:lnTo>
                  <a:pt x="0" y="434"/>
                </a:lnTo>
                <a:lnTo>
                  <a:pt x="556" y="434"/>
                </a:lnTo>
                <a:lnTo>
                  <a:pt x="556" y="393"/>
                </a:lnTo>
                <a:lnTo>
                  <a:pt x="535" y="393"/>
                </a:lnTo>
                <a:close/>
                <a:moveTo>
                  <a:pt x="205" y="371"/>
                </a:moveTo>
                <a:lnTo>
                  <a:pt x="55" y="371"/>
                </a:lnTo>
                <a:lnTo>
                  <a:pt x="55" y="302"/>
                </a:lnTo>
                <a:lnTo>
                  <a:pt x="205" y="302"/>
                </a:lnTo>
                <a:lnTo>
                  <a:pt x="205" y="371"/>
                </a:lnTo>
                <a:close/>
                <a:moveTo>
                  <a:pt x="205" y="264"/>
                </a:moveTo>
                <a:lnTo>
                  <a:pt x="55" y="264"/>
                </a:lnTo>
                <a:lnTo>
                  <a:pt x="55" y="195"/>
                </a:lnTo>
                <a:lnTo>
                  <a:pt x="205" y="195"/>
                </a:lnTo>
                <a:lnTo>
                  <a:pt x="205" y="264"/>
                </a:lnTo>
                <a:close/>
                <a:moveTo>
                  <a:pt x="205" y="157"/>
                </a:moveTo>
                <a:lnTo>
                  <a:pt x="55" y="157"/>
                </a:lnTo>
                <a:lnTo>
                  <a:pt x="55" y="88"/>
                </a:lnTo>
                <a:lnTo>
                  <a:pt x="205" y="88"/>
                </a:lnTo>
                <a:lnTo>
                  <a:pt x="205" y="157"/>
                </a:lnTo>
                <a:close/>
                <a:moveTo>
                  <a:pt x="311" y="393"/>
                </a:moveTo>
                <a:lnTo>
                  <a:pt x="244" y="393"/>
                </a:lnTo>
                <a:lnTo>
                  <a:pt x="244" y="302"/>
                </a:lnTo>
                <a:lnTo>
                  <a:pt x="311" y="302"/>
                </a:lnTo>
                <a:lnTo>
                  <a:pt x="311" y="393"/>
                </a:lnTo>
                <a:close/>
                <a:moveTo>
                  <a:pt x="311" y="264"/>
                </a:moveTo>
                <a:lnTo>
                  <a:pt x="244" y="264"/>
                </a:lnTo>
                <a:lnTo>
                  <a:pt x="244" y="195"/>
                </a:lnTo>
                <a:lnTo>
                  <a:pt x="311" y="195"/>
                </a:lnTo>
                <a:lnTo>
                  <a:pt x="311" y="264"/>
                </a:lnTo>
                <a:close/>
                <a:moveTo>
                  <a:pt x="311" y="157"/>
                </a:moveTo>
                <a:lnTo>
                  <a:pt x="244" y="157"/>
                </a:lnTo>
                <a:lnTo>
                  <a:pt x="244" y="88"/>
                </a:lnTo>
                <a:lnTo>
                  <a:pt x="311" y="88"/>
                </a:lnTo>
                <a:lnTo>
                  <a:pt x="311" y="157"/>
                </a:lnTo>
                <a:close/>
                <a:moveTo>
                  <a:pt x="500" y="371"/>
                </a:moveTo>
                <a:lnTo>
                  <a:pt x="350" y="371"/>
                </a:lnTo>
                <a:lnTo>
                  <a:pt x="350" y="302"/>
                </a:lnTo>
                <a:lnTo>
                  <a:pt x="500" y="302"/>
                </a:lnTo>
                <a:lnTo>
                  <a:pt x="500" y="371"/>
                </a:lnTo>
                <a:close/>
                <a:moveTo>
                  <a:pt x="500" y="264"/>
                </a:moveTo>
                <a:lnTo>
                  <a:pt x="350" y="264"/>
                </a:lnTo>
                <a:lnTo>
                  <a:pt x="350" y="195"/>
                </a:lnTo>
                <a:lnTo>
                  <a:pt x="500" y="195"/>
                </a:lnTo>
                <a:lnTo>
                  <a:pt x="500" y="264"/>
                </a:lnTo>
                <a:close/>
                <a:moveTo>
                  <a:pt x="500" y="157"/>
                </a:moveTo>
                <a:lnTo>
                  <a:pt x="350" y="157"/>
                </a:lnTo>
                <a:lnTo>
                  <a:pt x="350" y="88"/>
                </a:lnTo>
                <a:lnTo>
                  <a:pt x="500" y="88"/>
                </a:lnTo>
                <a:lnTo>
                  <a:pt x="500" y="1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52"/>
          <p:cNvSpPr>
            <a:spLocks noEditPoints="1"/>
          </p:cNvSpPr>
          <p:nvPr/>
        </p:nvSpPr>
        <p:spPr bwMode="auto">
          <a:xfrm>
            <a:off x="2916214" y="4844650"/>
            <a:ext cx="528604" cy="469956"/>
          </a:xfrm>
          <a:custGeom>
            <a:avLst/>
            <a:gdLst>
              <a:gd name="T0" fmla="*/ 388 w 408"/>
              <a:gd name="T1" fmla="*/ 343 h 421"/>
              <a:gd name="T2" fmla="*/ 355 w 408"/>
              <a:gd name="T3" fmla="*/ 325 h 421"/>
              <a:gd name="T4" fmla="*/ 349 w 408"/>
              <a:gd name="T5" fmla="*/ 166 h 421"/>
              <a:gd name="T6" fmla="*/ 362 w 408"/>
              <a:gd name="T7" fmla="*/ 140 h 421"/>
              <a:gd name="T8" fmla="*/ 393 w 408"/>
              <a:gd name="T9" fmla="*/ 122 h 421"/>
              <a:gd name="T10" fmla="*/ 395 w 408"/>
              <a:gd name="T11" fmla="*/ 122 h 421"/>
              <a:gd name="T12" fmla="*/ 204 w 408"/>
              <a:gd name="T13" fmla="*/ 0 h 421"/>
              <a:gd name="T14" fmla="*/ 14 w 408"/>
              <a:gd name="T15" fmla="*/ 122 h 421"/>
              <a:gd name="T16" fmla="*/ 15 w 408"/>
              <a:gd name="T17" fmla="*/ 122 h 421"/>
              <a:gd name="T18" fmla="*/ 69 w 408"/>
              <a:gd name="T19" fmla="*/ 140 h 421"/>
              <a:gd name="T20" fmla="*/ 72 w 408"/>
              <a:gd name="T21" fmla="*/ 140 h 421"/>
              <a:gd name="T22" fmla="*/ 76 w 408"/>
              <a:gd name="T23" fmla="*/ 144 h 421"/>
              <a:gd name="T24" fmla="*/ 76 w 408"/>
              <a:gd name="T25" fmla="*/ 147 h 421"/>
              <a:gd name="T26" fmla="*/ 74 w 408"/>
              <a:gd name="T27" fmla="*/ 151 h 421"/>
              <a:gd name="T28" fmla="*/ 69 w 408"/>
              <a:gd name="T29" fmla="*/ 154 h 421"/>
              <a:gd name="T30" fmla="*/ 54 w 408"/>
              <a:gd name="T31" fmla="*/ 166 h 421"/>
              <a:gd name="T32" fmla="*/ 59 w 408"/>
              <a:gd name="T33" fmla="*/ 325 h 421"/>
              <a:gd name="T34" fmla="*/ 49 w 408"/>
              <a:gd name="T35" fmla="*/ 343 h 421"/>
              <a:gd name="T36" fmla="*/ 21 w 408"/>
              <a:gd name="T37" fmla="*/ 366 h 421"/>
              <a:gd name="T38" fmla="*/ 44 w 408"/>
              <a:gd name="T39" fmla="*/ 366 h 421"/>
              <a:gd name="T40" fmla="*/ 50 w 408"/>
              <a:gd name="T41" fmla="*/ 368 h 421"/>
              <a:gd name="T42" fmla="*/ 52 w 408"/>
              <a:gd name="T43" fmla="*/ 373 h 421"/>
              <a:gd name="T44" fmla="*/ 51 w 408"/>
              <a:gd name="T45" fmla="*/ 375 h 421"/>
              <a:gd name="T46" fmla="*/ 47 w 408"/>
              <a:gd name="T47" fmla="*/ 379 h 421"/>
              <a:gd name="T48" fmla="*/ 0 w 408"/>
              <a:gd name="T49" fmla="*/ 379 h 421"/>
              <a:gd name="T50" fmla="*/ 408 w 408"/>
              <a:gd name="T51" fmla="*/ 421 h 421"/>
              <a:gd name="T52" fmla="*/ 388 w 408"/>
              <a:gd name="T53" fmla="*/ 379 h 421"/>
              <a:gd name="T54" fmla="*/ 167 w 408"/>
              <a:gd name="T55" fmla="*/ 325 h 421"/>
              <a:gd name="T56" fmla="*/ 128 w 408"/>
              <a:gd name="T57" fmla="*/ 343 h 421"/>
              <a:gd name="T58" fmla="*/ 117 w 408"/>
              <a:gd name="T59" fmla="*/ 325 h 421"/>
              <a:gd name="T60" fmla="*/ 123 w 408"/>
              <a:gd name="T61" fmla="*/ 166 h 421"/>
              <a:gd name="T62" fmla="*/ 160 w 408"/>
              <a:gd name="T63" fmla="*/ 140 h 421"/>
              <a:gd name="T64" fmla="*/ 173 w 408"/>
              <a:gd name="T65" fmla="*/ 166 h 421"/>
              <a:gd name="T66" fmla="*/ 204 w 408"/>
              <a:gd name="T67" fmla="*/ 102 h 421"/>
              <a:gd name="T68" fmla="*/ 200 w 408"/>
              <a:gd name="T69" fmla="*/ 102 h 421"/>
              <a:gd name="T70" fmla="*/ 192 w 408"/>
              <a:gd name="T71" fmla="*/ 98 h 421"/>
              <a:gd name="T72" fmla="*/ 186 w 408"/>
              <a:gd name="T73" fmla="*/ 92 h 421"/>
              <a:gd name="T74" fmla="*/ 183 w 408"/>
              <a:gd name="T75" fmla="*/ 85 h 421"/>
              <a:gd name="T76" fmla="*/ 183 w 408"/>
              <a:gd name="T77" fmla="*/ 80 h 421"/>
              <a:gd name="T78" fmla="*/ 185 w 408"/>
              <a:gd name="T79" fmla="*/ 72 h 421"/>
              <a:gd name="T80" fmla="*/ 189 w 408"/>
              <a:gd name="T81" fmla="*/ 66 h 421"/>
              <a:gd name="T82" fmla="*/ 196 w 408"/>
              <a:gd name="T83" fmla="*/ 61 h 421"/>
              <a:gd name="T84" fmla="*/ 204 w 408"/>
              <a:gd name="T85" fmla="*/ 60 h 421"/>
              <a:gd name="T86" fmla="*/ 208 w 408"/>
              <a:gd name="T87" fmla="*/ 60 h 421"/>
              <a:gd name="T88" fmla="*/ 216 w 408"/>
              <a:gd name="T89" fmla="*/ 63 h 421"/>
              <a:gd name="T90" fmla="*/ 222 w 408"/>
              <a:gd name="T91" fmla="*/ 69 h 421"/>
              <a:gd name="T92" fmla="*/ 225 w 408"/>
              <a:gd name="T93" fmla="*/ 76 h 421"/>
              <a:gd name="T94" fmla="*/ 226 w 408"/>
              <a:gd name="T95" fmla="*/ 80 h 421"/>
              <a:gd name="T96" fmla="*/ 224 w 408"/>
              <a:gd name="T97" fmla="*/ 89 h 421"/>
              <a:gd name="T98" fmla="*/ 220 w 408"/>
              <a:gd name="T99" fmla="*/ 95 h 421"/>
              <a:gd name="T100" fmla="*/ 213 w 408"/>
              <a:gd name="T101" fmla="*/ 101 h 421"/>
              <a:gd name="T102" fmla="*/ 204 w 408"/>
              <a:gd name="T103" fmla="*/ 102 h 421"/>
              <a:gd name="T104" fmla="*/ 291 w 408"/>
              <a:gd name="T105" fmla="*/ 325 h 421"/>
              <a:gd name="T106" fmla="*/ 280 w 408"/>
              <a:gd name="T107" fmla="*/ 343 h 421"/>
              <a:gd name="T108" fmla="*/ 237 w 408"/>
              <a:gd name="T109" fmla="*/ 325 h 421"/>
              <a:gd name="T110" fmla="*/ 231 w 408"/>
              <a:gd name="T111" fmla="*/ 166 h 421"/>
              <a:gd name="T112" fmla="*/ 243 w 408"/>
              <a:gd name="T113" fmla="*/ 140 h 421"/>
              <a:gd name="T114" fmla="*/ 285 w 408"/>
              <a:gd name="T115" fmla="*/ 166 h 421"/>
              <a:gd name="T116" fmla="*/ 291 w 408"/>
              <a:gd name="T117" fmla="*/ 325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8" h="421">
                <a:moveTo>
                  <a:pt x="388" y="379"/>
                </a:moveTo>
                <a:lnTo>
                  <a:pt x="388" y="343"/>
                </a:lnTo>
                <a:lnTo>
                  <a:pt x="360" y="343"/>
                </a:lnTo>
                <a:lnTo>
                  <a:pt x="355" y="325"/>
                </a:lnTo>
                <a:lnTo>
                  <a:pt x="349" y="325"/>
                </a:lnTo>
                <a:lnTo>
                  <a:pt x="349" y="166"/>
                </a:lnTo>
                <a:lnTo>
                  <a:pt x="355" y="166"/>
                </a:lnTo>
                <a:lnTo>
                  <a:pt x="362" y="140"/>
                </a:lnTo>
                <a:lnTo>
                  <a:pt x="393" y="140"/>
                </a:lnTo>
                <a:lnTo>
                  <a:pt x="393" y="122"/>
                </a:lnTo>
                <a:lnTo>
                  <a:pt x="393" y="122"/>
                </a:lnTo>
                <a:lnTo>
                  <a:pt x="395" y="122"/>
                </a:lnTo>
                <a:lnTo>
                  <a:pt x="405" y="102"/>
                </a:lnTo>
                <a:lnTo>
                  <a:pt x="204" y="0"/>
                </a:lnTo>
                <a:lnTo>
                  <a:pt x="4" y="102"/>
                </a:lnTo>
                <a:lnTo>
                  <a:pt x="14" y="122"/>
                </a:lnTo>
                <a:lnTo>
                  <a:pt x="14" y="122"/>
                </a:lnTo>
                <a:lnTo>
                  <a:pt x="15" y="122"/>
                </a:lnTo>
                <a:lnTo>
                  <a:pt x="15" y="140"/>
                </a:lnTo>
                <a:lnTo>
                  <a:pt x="69" y="140"/>
                </a:lnTo>
                <a:lnTo>
                  <a:pt x="69" y="140"/>
                </a:lnTo>
                <a:lnTo>
                  <a:pt x="72" y="140"/>
                </a:lnTo>
                <a:lnTo>
                  <a:pt x="74" y="142"/>
                </a:lnTo>
                <a:lnTo>
                  <a:pt x="76" y="144"/>
                </a:lnTo>
                <a:lnTo>
                  <a:pt x="76" y="147"/>
                </a:lnTo>
                <a:lnTo>
                  <a:pt x="76" y="147"/>
                </a:lnTo>
                <a:lnTo>
                  <a:pt x="76" y="149"/>
                </a:lnTo>
                <a:lnTo>
                  <a:pt x="74" y="151"/>
                </a:lnTo>
                <a:lnTo>
                  <a:pt x="72" y="154"/>
                </a:lnTo>
                <a:lnTo>
                  <a:pt x="69" y="154"/>
                </a:lnTo>
                <a:lnTo>
                  <a:pt x="50" y="154"/>
                </a:lnTo>
                <a:lnTo>
                  <a:pt x="54" y="166"/>
                </a:lnTo>
                <a:lnTo>
                  <a:pt x="59" y="166"/>
                </a:lnTo>
                <a:lnTo>
                  <a:pt x="59" y="325"/>
                </a:lnTo>
                <a:lnTo>
                  <a:pt x="54" y="325"/>
                </a:lnTo>
                <a:lnTo>
                  <a:pt x="49" y="343"/>
                </a:lnTo>
                <a:lnTo>
                  <a:pt x="21" y="343"/>
                </a:lnTo>
                <a:lnTo>
                  <a:pt x="21" y="366"/>
                </a:lnTo>
                <a:lnTo>
                  <a:pt x="44" y="366"/>
                </a:lnTo>
                <a:lnTo>
                  <a:pt x="44" y="366"/>
                </a:lnTo>
                <a:lnTo>
                  <a:pt x="47" y="366"/>
                </a:lnTo>
                <a:lnTo>
                  <a:pt x="50" y="368"/>
                </a:lnTo>
                <a:lnTo>
                  <a:pt x="51" y="370"/>
                </a:lnTo>
                <a:lnTo>
                  <a:pt x="52" y="373"/>
                </a:lnTo>
                <a:lnTo>
                  <a:pt x="52" y="373"/>
                </a:lnTo>
                <a:lnTo>
                  <a:pt x="51" y="375"/>
                </a:lnTo>
                <a:lnTo>
                  <a:pt x="50" y="377"/>
                </a:lnTo>
                <a:lnTo>
                  <a:pt x="47" y="379"/>
                </a:lnTo>
                <a:lnTo>
                  <a:pt x="44" y="379"/>
                </a:lnTo>
                <a:lnTo>
                  <a:pt x="0" y="379"/>
                </a:lnTo>
                <a:lnTo>
                  <a:pt x="0" y="421"/>
                </a:lnTo>
                <a:lnTo>
                  <a:pt x="408" y="421"/>
                </a:lnTo>
                <a:lnTo>
                  <a:pt x="408" y="379"/>
                </a:lnTo>
                <a:lnTo>
                  <a:pt x="388" y="379"/>
                </a:lnTo>
                <a:close/>
                <a:moveTo>
                  <a:pt x="173" y="325"/>
                </a:moveTo>
                <a:lnTo>
                  <a:pt x="167" y="325"/>
                </a:lnTo>
                <a:lnTo>
                  <a:pt x="162" y="343"/>
                </a:lnTo>
                <a:lnTo>
                  <a:pt x="128" y="343"/>
                </a:lnTo>
                <a:lnTo>
                  <a:pt x="123" y="325"/>
                </a:lnTo>
                <a:lnTo>
                  <a:pt x="117" y="325"/>
                </a:lnTo>
                <a:lnTo>
                  <a:pt x="117" y="166"/>
                </a:lnTo>
                <a:lnTo>
                  <a:pt x="123" y="166"/>
                </a:lnTo>
                <a:lnTo>
                  <a:pt x="130" y="140"/>
                </a:lnTo>
                <a:lnTo>
                  <a:pt x="160" y="140"/>
                </a:lnTo>
                <a:lnTo>
                  <a:pt x="167" y="166"/>
                </a:lnTo>
                <a:lnTo>
                  <a:pt x="173" y="166"/>
                </a:lnTo>
                <a:lnTo>
                  <a:pt x="173" y="325"/>
                </a:lnTo>
                <a:close/>
                <a:moveTo>
                  <a:pt x="204" y="102"/>
                </a:moveTo>
                <a:lnTo>
                  <a:pt x="204" y="102"/>
                </a:lnTo>
                <a:lnTo>
                  <a:pt x="200" y="102"/>
                </a:lnTo>
                <a:lnTo>
                  <a:pt x="196" y="101"/>
                </a:lnTo>
                <a:lnTo>
                  <a:pt x="192" y="98"/>
                </a:lnTo>
                <a:lnTo>
                  <a:pt x="189" y="95"/>
                </a:lnTo>
                <a:lnTo>
                  <a:pt x="186" y="92"/>
                </a:lnTo>
                <a:lnTo>
                  <a:pt x="185" y="89"/>
                </a:lnTo>
                <a:lnTo>
                  <a:pt x="183" y="85"/>
                </a:lnTo>
                <a:lnTo>
                  <a:pt x="183" y="80"/>
                </a:lnTo>
                <a:lnTo>
                  <a:pt x="183" y="80"/>
                </a:lnTo>
                <a:lnTo>
                  <a:pt x="183" y="76"/>
                </a:lnTo>
                <a:lnTo>
                  <a:pt x="185" y="72"/>
                </a:lnTo>
                <a:lnTo>
                  <a:pt x="186" y="69"/>
                </a:lnTo>
                <a:lnTo>
                  <a:pt x="189" y="66"/>
                </a:lnTo>
                <a:lnTo>
                  <a:pt x="192" y="63"/>
                </a:lnTo>
                <a:lnTo>
                  <a:pt x="196" y="61"/>
                </a:lnTo>
                <a:lnTo>
                  <a:pt x="200" y="60"/>
                </a:lnTo>
                <a:lnTo>
                  <a:pt x="204" y="60"/>
                </a:lnTo>
                <a:lnTo>
                  <a:pt x="204" y="60"/>
                </a:lnTo>
                <a:lnTo>
                  <a:pt x="208" y="60"/>
                </a:lnTo>
                <a:lnTo>
                  <a:pt x="213" y="61"/>
                </a:lnTo>
                <a:lnTo>
                  <a:pt x="216" y="63"/>
                </a:lnTo>
                <a:lnTo>
                  <a:pt x="220" y="66"/>
                </a:lnTo>
                <a:lnTo>
                  <a:pt x="222" y="69"/>
                </a:lnTo>
                <a:lnTo>
                  <a:pt x="224" y="72"/>
                </a:lnTo>
                <a:lnTo>
                  <a:pt x="225" y="76"/>
                </a:lnTo>
                <a:lnTo>
                  <a:pt x="226" y="80"/>
                </a:lnTo>
                <a:lnTo>
                  <a:pt x="226" y="80"/>
                </a:lnTo>
                <a:lnTo>
                  <a:pt x="225" y="85"/>
                </a:lnTo>
                <a:lnTo>
                  <a:pt x="224" y="89"/>
                </a:lnTo>
                <a:lnTo>
                  <a:pt x="222" y="92"/>
                </a:lnTo>
                <a:lnTo>
                  <a:pt x="220" y="95"/>
                </a:lnTo>
                <a:lnTo>
                  <a:pt x="216" y="98"/>
                </a:lnTo>
                <a:lnTo>
                  <a:pt x="213" y="101"/>
                </a:lnTo>
                <a:lnTo>
                  <a:pt x="208" y="102"/>
                </a:lnTo>
                <a:lnTo>
                  <a:pt x="204" y="102"/>
                </a:lnTo>
                <a:lnTo>
                  <a:pt x="204" y="102"/>
                </a:lnTo>
                <a:close/>
                <a:moveTo>
                  <a:pt x="291" y="325"/>
                </a:moveTo>
                <a:lnTo>
                  <a:pt x="285" y="325"/>
                </a:lnTo>
                <a:lnTo>
                  <a:pt x="280" y="343"/>
                </a:lnTo>
                <a:lnTo>
                  <a:pt x="242" y="343"/>
                </a:lnTo>
                <a:lnTo>
                  <a:pt x="237" y="325"/>
                </a:lnTo>
                <a:lnTo>
                  <a:pt x="231" y="325"/>
                </a:lnTo>
                <a:lnTo>
                  <a:pt x="231" y="166"/>
                </a:lnTo>
                <a:lnTo>
                  <a:pt x="237" y="166"/>
                </a:lnTo>
                <a:lnTo>
                  <a:pt x="243" y="140"/>
                </a:lnTo>
                <a:lnTo>
                  <a:pt x="279" y="140"/>
                </a:lnTo>
                <a:lnTo>
                  <a:pt x="285" y="166"/>
                </a:lnTo>
                <a:lnTo>
                  <a:pt x="291" y="166"/>
                </a:lnTo>
                <a:lnTo>
                  <a:pt x="291" y="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259448" y="1222125"/>
            <a:ext cx="2310005" cy="1126101"/>
          </a:xfrm>
          <a:prstGeom prst="cloudCallout">
            <a:avLst>
              <a:gd name="adj1" fmla="val 46039"/>
              <a:gd name="adj2" fmla="val 482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our  Customer demographics and property requirements </a:t>
            </a:r>
            <a:endParaRPr lang="en-GB" sz="1200" dirty="0">
              <a:solidFill>
                <a:schemeClr val="accent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8398" y="1746747"/>
            <a:ext cx="506822" cy="386407"/>
            <a:chOff x="7314661" y="4023954"/>
            <a:chExt cx="506822" cy="425048"/>
          </a:xfrm>
        </p:grpSpPr>
        <p:sp>
          <p:nvSpPr>
            <p:cNvPr id="25" name="Freeform 42"/>
            <p:cNvSpPr>
              <a:spLocks noEditPoints="1"/>
            </p:cNvSpPr>
            <p:nvPr/>
          </p:nvSpPr>
          <p:spPr bwMode="auto">
            <a:xfrm>
              <a:off x="7314661" y="4023954"/>
              <a:ext cx="506822" cy="418924"/>
            </a:xfrm>
            <a:custGeom>
              <a:avLst/>
              <a:gdLst>
                <a:gd name="T0" fmla="*/ 671 w 687"/>
                <a:gd name="T1" fmla="*/ 398 h 440"/>
                <a:gd name="T2" fmla="*/ 671 w 687"/>
                <a:gd name="T3" fmla="*/ 67 h 440"/>
                <a:gd name="T4" fmla="*/ 683 w 687"/>
                <a:gd name="T5" fmla="*/ 67 h 440"/>
                <a:gd name="T6" fmla="*/ 683 w 687"/>
                <a:gd name="T7" fmla="*/ 43 h 440"/>
                <a:gd name="T8" fmla="*/ 642 w 687"/>
                <a:gd name="T9" fmla="*/ 43 h 440"/>
                <a:gd name="T10" fmla="*/ 642 w 687"/>
                <a:gd name="T11" fmla="*/ 0 h 440"/>
                <a:gd name="T12" fmla="*/ 595 w 687"/>
                <a:gd name="T13" fmla="*/ 0 h 440"/>
                <a:gd name="T14" fmla="*/ 595 w 687"/>
                <a:gd name="T15" fmla="*/ 43 h 440"/>
                <a:gd name="T16" fmla="*/ 320 w 687"/>
                <a:gd name="T17" fmla="*/ 43 h 440"/>
                <a:gd name="T18" fmla="*/ 320 w 687"/>
                <a:gd name="T19" fmla="*/ 67 h 440"/>
                <a:gd name="T20" fmla="*/ 331 w 687"/>
                <a:gd name="T21" fmla="*/ 67 h 440"/>
                <a:gd name="T22" fmla="*/ 331 w 687"/>
                <a:gd name="T23" fmla="*/ 123 h 440"/>
                <a:gd name="T24" fmla="*/ 2 w 687"/>
                <a:gd name="T25" fmla="*/ 173 h 440"/>
                <a:gd name="T26" fmla="*/ 5 w 687"/>
                <a:gd name="T27" fmla="*/ 197 h 440"/>
                <a:gd name="T28" fmla="*/ 23 w 687"/>
                <a:gd name="T29" fmla="*/ 194 h 440"/>
                <a:gd name="T30" fmla="*/ 23 w 687"/>
                <a:gd name="T31" fmla="*/ 398 h 440"/>
                <a:gd name="T32" fmla="*/ 0 w 687"/>
                <a:gd name="T33" fmla="*/ 398 h 440"/>
                <a:gd name="T34" fmla="*/ 0 w 687"/>
                <a:gd name="T35" fmla="*/ 440 h 440"/>
                <a:gd name="T36" fmla="*/ 687 w 687"/>
                <a:gd name="T37" fmla="*/ 440 h 440"/>
                <a:gd name="T38" fmla="*/ 687 w 687"/>
                <a:gd name="T39" fmla="*/ 398 h 440"/>
                <a:gd name="T40" fmla="*/ 671 w 687"/>
                <a:gd name="T41" fmla="*/ 398 h 440"/>
                <a:gd name="T42" fmla="*/ 297 w 687"/>
                <a:gd name="T43" fmla="*/ 398 h 440"/>
                <a:gd name="T44" fmla="*/ 65 w 687"/>
                <a:gd name="T45" fmla="*/ 398 h 440"/>
                <a:gd name="T46" fmla="*/ 65 w 687"/>
                <a:gd name="T47" fmla="*/ 242 h 440"/>
                <a:gd name="T48" fmla="*/ 297 w 687"/>
                <a:gd name="T49" fmla="*/ 242 h 440"/>
                <a:gd name="T50" fmla="*/ 297 w 687"/>
                <a:gd name="T51" fmla="*/ 398 h 440"/>
                <a:gd name="T52" fmla="*/ 478 w 687"/>
                <a:gd name="T53" fmla="*/ 344 h 440"/>
                <a:gd name="T54" fmla="*/ 395 w 687"/>
                <a:gd name="T55" fmla="*/ 344 h 440"/>
                <a:gd name="T56" fmla="*/ 395 w 687"/>
                <a:gd name="T57" fmla="*/ 283 h 440"/>
                <a:gd name="T58" fmla="*/ 478 w 687"/>
                <a:gd name="T59" fmla="*/ 283 h 440"/>
                <a:gd name="T60" fmla="*/ 478 w 687"/>
                <a:gd name="T61" fmla="*/ 344 h 440"/>
                <a:gd name="T62" fmla="*/ 478 w 687"/>
                <a:gd name="T63" fmla="*/ 192 h 440"/>
                <a:gd name="T64" fmla="*/ 395 w 687"/>
                <a:gd name="T65" fmla="*/ 192 h 440"/>
                <a:gd name="T66" fmla="*/ 395 w 687"/>
                <a:gd name="T67" fmla="*/ 131 h 440"/>
                <a:gd name="T68" fmla="*/ 478 w 687"/>
                <a:gd name="T69" fmla="*/ 131 h 440"/>
                <a:gd name="T70" fmla="*/ 478 w 687"/>
                <a:gd name="T71" fmla="*/ 192 h 440"/>
                <a:gd name="T72" fmla="*/ 607 w 687"/>
                <a:gd name="T73" fmla="*/ 398 h 440"/>
                <a:gd name="T74" fmla="*/ 524 w 687"/>
                <a:gd name="T75" fmla="*/ 398 h 440"/>
                <a:gd name="T76" fmla="*/ 524 w 687"/>
                <a:gd name="T77" fmla="*/ 283 h 440"/>
                <a:gd name="T78" fmla="*/ 607 w 687"/>
                <a:gd name="T79" fmla="*/ 283 h 440"/>
                <a:gd name="T80" fmla="*/ 607 w 687"/>
                <a:gd name="T81" fmla="*/ 398 h 440"/>
                <a:gd name="T82" fmla="*/ 607 w 687"/>
                <a:gd name="T83" fmla="*/ 192 h 440"/>
                <a:gd name="T84" fmla="*/ 524 w 687"/>
                <a:gd name="T85" fmla="*/ 192 h 440"/>
                <a:gd name="T86" fmla="*/ 524 w 687"/>
                <a:gd name="T87" fmla="*/ 131 h 440"/>
                <a:gd name="T88" fmla="*/ 607 w 687"/>
                <a:gd name="T89" fmla="*/ 131 h 440"/>
                <a:gd name="T90" fmla="*/ 607 w 687"/>
                <a:gd name="T91" fmla="*/ 19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7" h="440">
                  <a:moveTo>
                    <a:pt x="671" y="398"/>
                  </a:moveTo>
                  <a:lnTo>
                    <a:pt x="671" y="67"/>
                  </a:lnTo>
                  <a:lnTo>
                    <a:pt x="683" y="67"/>
                  </a:lnTo>
                  <a:lnTo>
                    <a:pt x="683" y="43"/>
                  </a:lnTo>
                  <a:lnTo>
                    <a:pt x="642" y="43"/>
                  </a:lnTo>
                  <a:lnTo>
                    <a:pt x="642" y="0"/>
                  </a:lnTo>
                  <a:lnTo>
                    <a:pt x="595" y="0"/>
                  </a:lnTo>
                  <a:lnTo>
                    <a:pt x="595" y="43"/>
                  </a:lnTo>
                  <a:lnTo>
                    <a:pt x="320" y="43"/>
                  </a:lnTo>
                  <a:lnTo>
                    <a:pt x="320" y="67"/>
                  </a:lnTo>
                  <a:lnTo>
                    <a:pt x="331" y="67"/>
                  </a:lnTo>
                  <a:lnTo>
                    <a:pt x="331" y="123"/>
                  </a:lnTo>
                  <a:lnTo>
                    <a:pt x="2" y="173"/>
                  </a:lnTo>
                  <a:lnTo>
                    <a:pt x="5" y="197"/>
                  </a:lnTo>
                  <a:lnTo>
                    <a:pt x="23" y="194"/>
                  </a:lnTo>
                  <a:lnTo>
                    <a:pt x="23" y="398"/>
                  </a:lnTo>
                  <a:lnTo>
                    <a:pt x="0" y="398"/>
                  </a:lnTo>
                  <a:lnTo>
                    <a:pt x="0" y="440"/>
                  </a:lnTo>
                  <a:lnTo>
                    <a:pt x="687" y="440"/>
                  </a:lnTo>
                  <a:lnTo>
                    <a:pt x="687" y="398"/>
                  </a:lnTo>
                  <a:lnTo>
                    <a:pt x="671" y="398"/>
                  </a:lnTo>
                  <a:close/>
                  <a:moveTo>
                    <a:pt x="297" y="398"/>
                  </a:moveTo>
                  <a:lnTo>
                    <a:pt x="65" y="398"/>
                  </a:lnTo>
                  <a:lnTo>
                    <a:pt x="65" y="242"/>
                  </a:lnTo>
                  <a:lnTo>
                    <a:pt x="297" y="242"/>
                  </a:lnTo>
                  <a:lnTo>
                    <a:pt x="297" y="398"/>
                  </a:lnTo>
                  <a:close/>
                  <a:moveTo>
                    <a:pt x="478" y="344"/>
                  </a:moveTo>
                  <a:lnTo>
                    <a:pt x="395" y="344"/>
                  </a:lnTo>
                  <a:lnTo>
                    <a:pt x="395" y="283"/>
                  </a:lnTo>
                  <a:lnTo>
                    <a:pt x="478" y="283"/>
                  </a:lnTo>
                  <a:lnTo>
                    <a:pt x="478" y="344"/>
                  </a:lnTo>
                  <a:close/>
                  <a:moveTo>
                    <a:pt x="478" y="192"/>
                  </a:moveTo>
                  <a:lnTo>
                    <a:pt x="395" y="192"/>
                  </a:lnTo>
                  <a:lnTo>
                    <a:pt x="395" y="131"/>
                  </a:lnTo>
                  <a:lnTo>
                    <a:pt x="478" y="131"/>
                  </a:lnTo>
                  <a:lnTo>
                    <a:pt x="478" y="192"/>
                  </a:lnTo>
                  <a:close/>
                  <a:moveTo>
                    <a:pt x="607" y="398"/>
                  </a:moveTo>
                  <a:lnTo>
                    <a:pt x="524" y="398"/>
                  </a:lnTo>
                  <a:lnTo>
                    <a:pt x="524" y="283"/>
                  </a:lnTo>
                  <a:lnTo>
                    <a:pt x="607" y="283"/>
                  </a:lnTo>
                  <a:lnTo>
                    <a:pt x="607" y="398"/>
                  </a:lnTo>
                  <a:close/>
                  <a:moveTo>
                    <a:pt x="607" y="192"/>
                  </a:moveTo>
                  <a:lnTo>
                    <a:pt x="524" y="192"/>
                  </a:lnTo>
                  <a:lnTo>
                    <a:pt x="524" y="131"/>
                  </a:lnTo>
                  <a:lnTo>
                    <a:pt x="607" y="131"/>
                  </a:lnTo>
                  <a:lnTo>
                    <a:pt x="607" y="1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314661" y="4085705"/>
              <a:ext cx="253411" cy="363297"/>
            </a:xfrm>
            <a:prstGeom prst="rect">
              <a:avLst/>
            </a:prstGeom>
            <a:solidFill>
              <a:srgbClr val="7F5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</p:grpSp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2967839" y="2328917"/>
            <a:ext cx="498506" cy="385936"/>
          </a:xfrm>
          <a:custGeom>
            <a:avLst/>
            <a:gdLst>
              <a:gd name="T0" fmla="*/ 337 w 360"/>
              <a:gd name="T1" fmla="*/ 250 h 503"/>
              <a:gd name="T2" fmla="*/ 347 w 360"/>
              <a:gd name="T3" fmla="*/ 228 h 503"/>
              <a:gd name="T4" fmla="*/ 236 w 360"/>
              <a:gd name="T5" fmla="*/ 20 h 503"/>
              <a:gd name="T6" fmla="*/ 247 w 360"/>
              <a:gd name="T7" fmla="*/ 0 h 503"/>
              <a:gd name="T8" fmla="*/ 14 w 360"/>
              <a:gd name="T9" fmla="*/ 20 h 503"/>
              <a:gd name="T10" fmla="*/ 25 w 360"/>
              <a:gd name="T11" fmla="*/ 462 h 503"/>
              <a:gd name="T12" fmla="*/ 0 w 360"/>
              <a:gd name="T13" fmla="*/ 503 h 503"/>
              <a:gd name="T14" fmla="*/ 360 w 360"/>
              <a:gd name="T15" fmla="*/ 462 h 503"/>
              <a:gd name="T16" fmla="*/ 113 w 360"/>
              <a:gd name="T17" fmla="*/ 442 h 503"/>
              <a:gd name="T18" fmla="*/ 69 w 360"/>
              <a:gd name="T19" fmla="*/ 378 h 503"/>
              <a:gd name="T20" fmla="*/ 113 w 360"/>
              <a:gd name="T21" fmla="*/ 442 h 503"/>
              <a:gd name="T22" fmla="*/ 69 w 360"/>
              <a:gd name="T23" fmla="*/ 336 h 503"/>
              <a:gd name="T24" fmla="*/ 113 w 360"/>
              <a:gd name="T25" fmla="*/ 272 h 503"/>
              <a:gd name="T26" fmla="*/ 113 w 360"/>
              <a:gd name="T27" fmla="*/ 230 h 503"/>
              <a:gd name="T28" fmla="*/ 69 w 360"/>
              <a:gd name="T29" fmla="*/ 167 h 503"/>
              <a:gd name="T30" fmla="*/ 113 w 360"/>
              <a:gd name="T31" fmla="*/ 230 h 503"/>
              <a:gd name="T32" fmla="*/ 69 w 360"/>
              <a:gd name="T33" fmla="*/ 124 h 503"/>
              <a:gd name="T34" fmla="*/ 113 w 360"/>
              <a:gd name="T35" fmla="*/ 61 h 503"/>
              <a:gd name="T36" fmla="*/ 192 w 360"/>
              <a:gd name="T37" fmla="*/ 462 h 503"/>
              <a:gd name="T38" fmla="*/ 147 w 360"/>
              <a:gd name="T39" fmla="*/ 378 h 503"/>
              <a:gd name="T40" fmla="*/ 192 w 360"/>
              <a:gd name="T41" fmla="*/ 462 h 503"/>
              <a:gd name="T42" fmla="*/ 147 w 360"/>
              <a:gd name="T43" fmla="*/ 336 h 503"/>
              <a:gd name="T44" fmla="*/ 192 w 360"/>
              <a:gd name="T45" fmla="*/ 272 h 503"/>
              <a:gd name="T46" fmla="*/ 192 w 360"/>
              <a:gd name="T47" fmla="*/ 230 h 503"/>
              <a:gd name="T48" fmla="*/ 147 w 360"/>
              <a:gd name="T49" fmla="*/ 167 h 503"/>
              <a:gd name="T50" fmla="*/ 192 w 360"/>
              <a:gd name="T51" fmla="*/ 230 h 503"/>
              <a:gd name="T52" fmla="*/ 147 w 360"/>
              <a:gd name="T53" fmla="*/ 124 h 503"/>
              <a:gd name="T54" fmla="*/ 192 w 360"/>
              <a:gd name="T55" fmla="*/ 61 h 503"/>
              <a:gd name="T56" fmla="*/ 305 w 360"/>
              <a:gd name="T57" fmla="*/ 442 h 503"/>
              <a:gd name="T58" fmla="*/ 259 w 360"/>
              <a:gd name="T59" fmla="*/ 378 h 503"/>
              <a:gd name="T60" fmla="*/ 305 w 360"/>
              <a:gd name="T61" fmla="*/ 442 h 503"/>
              <a:gd name="T62" fmla="*/ 259 w 360"/>
              <a:gd name="T63" fmla="*/ 336 h 503"/>
              <a:gd name="T64" fmla="*/ 305 w 360"/>
              <a:gd name="T65" fmla="*/ 272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0" h="503">
                <a:moveTo>
                  <a:pt x="337" y="462"/>
                </a:moveTo>
                <a:lnTo>
                  <a:pt x="337" y="250"/>
                </a:lnTo>
                <a:lnTo>
                  <a:pt x="347" y="250"/>
                </a:lnTo>
                <a:lnTo>
                  <a:pt x="347" y="228"/>
                </a:lnTo>
                <a:lnTo>
                  <a:pt x="236" y="228"/>
                </a:lnTo>
                <a:lnTo>
                  <a:pt x="236" y="20"/>
                </a:lnTo>
                <a:lnTo>
                  <a:pt x="247" y="20"/>
                </a:lnTo>
                <a:lnTo>
                  <a:pt x="247" y="0"/>
                </a:lnTo>
                <a:lnTo>
                  <a:pt x="14" y="0"/>
                </a:lnTo>
                <a:lnTo>
                  <a:pt x="14" y="20"/>
                </a:lnTo>
                <a:lnTo>
                  <a:pt x="25" y="20"/>
                </a:lnTo>
                <a:lnTo>
                  <a:pt x="25" y="462"/>
                </a:lnTo>
                <a:lnTo>
                  <a:pt x="0" y="462"/>
                </a:lnTo>
                <a:lnTo>
                  <a:pt x="0" y="503"/>
                </a:lnTo>
                <a:lnTo>
                  <a:pt x="360" y="503"/>
                </a:lnTo>
                <a:lnTo>
                  <a:pt x="360" y="462"/>
                </a:lnTo>
                <a:lnTo>
                  <a:pt x="337" y="462"/>
                </a:lnTo>
                <a:close/>
                <a:moveTo>
                  <a:pt x="113" y="442"/>
                </a:moveTo>
                <a:lnTo>
                  <a:pt x="69" y="442"/>
                </a:lnTo>
                <a:lnTo>
                  <a:pt x="69" y="378"/>
                </a:lnTo>
                <a:lnTo>
                  <a:pt x="113" y="378"/>
                </a:lnTo>
                <a:lnTo>
                  <a:pt x="113" y="442"/>
                </a:lnTo>
                <a:close/>
                <a:moveTo>
                  <a:pt x="113" y="336"/>
                </a:moveTo>
                <a:lnTo>
                  <a:pt x="69" y="336"/>
                </a:lnTo>
                <a:lnTo>
                  <a:pt x="69" y="272"/>
                </a:lnTo>
                <a:lnTo>
                  <a:pt x="113" y="272"/>
                </a:lnTo>
                <a:lnTo>
                  <a:pt x="113" y="336"/>
                </a:lnTo>
                <a:close/>
                <a:moveTo>
                  <a:pt x="113" y="230"/>
                </a:moveTo>
                <a:lnTo>
                  <a:pt x="69" y="230"/>
                </a:lnTo>
                <a:lnTo>
                  <a:pt x="69" y="167"/>
                </a:lnTo>
                <a:lnTo>
                  <a:pt x="113" y="167"/>
                </a:lnTo>
                <a:lnTo>
                  <a:pt x="113" y="230"/>
                </a:lnTo>
                <a:close/>
                <a:moveTo>
                  <a:pt x="113" y="124"/>
                </a:moveTo>
                <a:lnTo>
                  <a:pt x="69" y="124"/>
                </a:lnTo>
                <a:lnTo>
                  <a:pt x="69" y="61"/>
                </a:lnTo>
                <a:lnTo>
                  <a:pt x="113" y="61"/>
                </a:lnTo>
                <a:lnTo>
                  <a:pt x="113" y="124"/>
                </a:lnTo>
                <a:close/>
                <a:moveTo>
                  <a:pt x="192" y="462"/>
                </a:moveTo>
                <a:lnTo>
                  <a:pt x="147" y="462"/>
                </a:lnTo>
                <a:lnTo>
                  <a:pt x="147" y="378"/>
                </a:lnTo>
                <a:lnTo>
                  <a:pt x="192" y="378"/>
                </a:lnTo>
                <a:lnTo>
                  <a:pt x="192" y="462"/>
                </a:lnTo>
                <a:close/>
                <a:moveTo>
                  <a:pt x="192" y="336"/>
                </a:moveTo>
                <a:lnTo>
                  <a:pt x="147" y="336"/>
                </a:lnTo>
                <a:lnTo>
                  <a:pt x="147" y="272"/>
                </a:lnTo>
                <a:lnTo>
                  <a:pt x="192" y="272"/>
                </a:lnTo>
                <a:lnTo>
                  <a:pt x="192" y="336"/>
                </a:lnTo>
                <a:close/>
                <a:moveTo>
                  <a:pt x="192" y="230"/>
                </a:moveTo>
                <a:lnTo>
                  <a:pt x="147" y="230"/>
                </a:lnTo>
                <a:lnTo>
                  <a:pt x="147" y="167"/>
                </a:lnTo>
                <a:lnTo>
                  <a:pt x="192" y="167"/>
                </a:lnTo>
                <a:lnTo>
                  <a:pt x="192" y="230"/>
                </a:lnTo>
                <a:close/>
                <a:moveTo>
                  <a:pt x="192" y="124"/>
                </a:moveTo>
                <a:lnTo>
                  <a:pt x="147" y="124"/>
                </a:lnTo>
                <a:lnTo>
                  <a:pt x="147" y="61"/>
                </a:lnTo>
                <a:lnTo>
                  <a:pt x="192" y="61"/>
                </a:lnTo>
                <a:lnTo>
                  <a:pt x="192" y="124"/>
                </a:lnTo>
                <a:close/>
                <a:moveTo>
                  <a:pt x="305" y="442"/>
                </a:moveTo>
                <a:lnTo>
                  <a:pt x="259" y="442"/>
                </a:lnTo>
                <a:lnTo>
                  <a:pt x="259" y="378"/>
                </a:lnTo>
                <a:lnTo>
                  <a:pt x="305" y="378"/>
                </a:lnTo>
                <a:lnTo>
                  <a:pt x="305" y="442"/>
                </a:lnTo>
                <a:close/>
                <a:moveTo>
                  <a:pt x="305" y="336"/>
                </a:moveTo>
                <a:lnTo>
                  <a:pt x="259" y="336"/>
                </a:lnTo>
                <a:lnTo>
                  <a:pt x="259" y="272"/>
                </a:lnTo>
                <a:lnTo>
                  <a:pt x="305" y="272"/>
                </a:lnTo>
                <a:lnTo>
                  <a:pt x="305" y="3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6644234" y="1227695"/>
            <a:ext cx="1812825" cy="1274422"/>
          </a:xfrm>
          <a:prstGeom prst="cloudCallout">
            <a:avLst>
              <a:gd name="adj1" fmla="val -50798"/>
              <a:gd name="adj2" fmla="val 508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the Customer behaviours, experiences and requirements. 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6577225" y="4923089"/>
            <a:ext cx="2050383" cy="1050565"/>
          </a:xfrm>
          <a:prstGeom prst="cloudCallout">
            <a:avLst>
              <a:gd name="adj1" fmla="val -55895"/>
              <a:gd name="adj2" fmla="val -24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to provide targeted Customer services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90309" y="2428107"/>
            <a:ext cx="1812825" cy="1274422"/>
          </a:xfrm>
          <a:prstGeom prst="cloudCallout">
            <a:avLst>
              <a:gd name="adj1" fmla="val 51082"/>
              <a:gd name="adj2" fmla="val 263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to inform the type off units required and the location. 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118072" y="3847362"/>
            <a:ext cx="1755230" cy="874071"/>
          </a:xfrm>
          <a:prstGeom prst="cloudCallout">
            <a:avLst>
              <a:gd name="adj1" fmla="val 59073"/>
              <a:gd name="adj2" fmla="val -337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debt management.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7061833" y="2570878"/>
            <a:ext cx="1526988" cy="818033"/>
          </a:xfrm>
          <a:prstGeom prst="cloudCallout">
            <a:avLst>
              <a:gd name="adj1" fmla="val -65300"/>
              <a:gd name="adj2" fmla="val 89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payment methods.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319483" y="4889878"/>
            <a:ext cx="1755230" cy="945420"/>
          </a:xfrm>
          <a:prstGeom prst="cloudCallout">
            <a:avLst>
              <a:gd name="adj1" fmla="val 62168"/>
              <a:gd name="adj2" fmla="val -318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Customer contact and digital inclusion.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7124099" y="3537915"/>
            <a:ext cx="1715419" cy="999719"/>
          </a:xfrm>
          <a:prstGeom prst="cloudCallout">
            <a:avLst>
              <a:gd name="adj1" fmla="val -65833"/>
              <a:gd name="adj2" fmla="val -47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Customer satisfaction and service delivery. 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1980" y="6100067"/>
            <a:ext cx="7505620" cy="4561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/>
              <a:t>Knowing our Customers: keeping the conversation going to improve their experience </a:t>
            </a:r>
          </a:p>
        </p:txBody>
      </p:sp>
    </p:spTree>
    <p:extLst>
      <p:ext uri="{BB962C8B-B14F-4D97-AF65-F5344CB8AC3E}">
        <p14:creationId xmlns:p14="http://schemas.microsoft.com/office/powerpoint/2010/main" val="38464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Homes</a:t>
            </a:r>
            <a:endParaRPr lang="en-GB" dirty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736296498"/>
              </p:ext>
            </p:extLst>
          </p:nvPr>
        </p:nvGraphicFramePr>
        <p:xfrm>
          <a:off x="502920" y="1313459"/>
          <a:ext cx="8222850" cy="461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Freeform 37"/>
          <p:cNvSpPr>
            <a:spLocks noEditPoints="1"/>
          </p:cNvSpPr>
          <p:nvPr/>
        </p:nvSpPr>
        <p:spPr bwMode="auto">
          <a:xfrm>
            <a:off x="3033067" y="2097378"/>
            <a:ext cx="699336" cy="362077"/>
          </a:xfrm>
          <a:custGeom>
            <a:avLst/>
            <a:gdLst>
              <a:gd name="T0" fmla="*/ 657 w 717"/>
              <a:gd name="T1" fmla="*/ 105 h 322"/>
              <a:gd name="T2" fmla="*/ 312 w 717"/>
              <a:gd name="T3" fmla="*/ 105 h 322"/>
              <a:gd name="T4" fmla="*/ 297 w 717"/>
              <a:gd name="T5" fmla="*/ 75 h 322"/>
              <a:gd name="T6" fmla="*/ 275 w 717"/>
              <a:gd name="T7" fmla="*/ 47 h 322"/>
              <a:gd name="T8" fmla="*/ 263 w 717"/>
              <a:gd name="T9" fmla="*/ 37 h 322"/>
              <a:gd name="T10" fmla="*/ 236 w 717"/>
              <a:gd name="T11" fmla="*/ 19 h 322"/>
              <a:gd name="T12" fmla="*/ 207 w 717"/>
              <a:gd name="T13" fmla="*/ 7 h 322"/>
              <a:gd name="T14" fmla="*/ 176 w 717"/>
              <a:gd name="T15" fmla="*/ 1 h 322"/>
              <a:gd name="T16" fmla="*/ 146 w 717"/>
              <a:gd name="T17" fmla="*/ 1 h 322"/>
              <a:gd name="T18" fmla="*/ 115 w 717"/>
              <a:gd name="T19" fmla="*/ 7 h 322"/>
              <a:gd name="T20" fmla="*/ 87 w 717"/>
              <a:gd name="T21" fmla="*/ 19 h 322"/>
              <a:gd name="T22" fmla="*/ 60 w 717"/>
              <a:gd name="T23" fmla="*/ 37 h 322"/>
              <a:gd name="T24" fmla="*/ 48 w 717"/>
              <a:gd name="T25" fmla="*/ 47 h 322"/>
              <a:gd name="T26" fmla="*/ 27 w 717"/>
              <a:gd name="T27" fmla="*/ 73 h 322"/>
              <a:gd name="T28" fmla="*/ 12 w 717"/>
              <a:gd name="T29" fmla="*/ 101 h 322"/>
              <a:gd name="T30" fmla="*/ 3 w 717"/>
              <a:gd name="T31" fmla="*/ 131 h 322"/>
              <a:gd name="T32" fmla="*/ 0 w 717"/>
              <a:gd name="T33" fmla="*/ 161 h 322"/>
              <a:gd name="T34" fmla="*/ 3 w 717"/>
              <a:gd name="T35" fmla="*/ 192 h 322"/>
              <a:gd name="T36" fmla="*/ 12 w 717"/>
              <a:gd name="T37" fmla="*/ 221 h 322"/>
              <a:gd name="T38" fmla="*/ 27 w 717"/>
              <a:gd name="T39" fmla="*/ 250 h 322"/>
              <a:gd name="T40" fmla="*/ 48 w 717"/>
              <a:gd name="T41" fmla="*/ 274 h 322"/>
              <a:gd name="T42" fmla="*/ 60 w 717"/>
              <a:gd name="T43" fmla="*/ 286 h 322"/>
              <a:gd name="T44" fmla="*/ 87 w 717"/>
              <a:gd name="T45" fmla="*/ 303 h 322"/>
              <a:gd name="T46" fmla="*/ 115 w 717"/>
              <a:gd name="T47" fmla="*/ 315 h 322"/>
              <a:gd name="T48" fmla="*/ 146 w 717"/>
              <a:gd name="T49" fmla="*/ 321 h 322"/>
              <a:gd name="T50" fmla="*/ 176 w 717"/>
              <a:gd name="T51" fmla="*/ 321 h 322"/>
              <a:gd name="T52" fmla="*/ 207 w 717"/>
              <a:gd name="T53" fmla="*/ 315 h 322"/>
              <a:gd name="T54" fmla="*/ 236 w 717"/>
              <a:gd name="T55" fmla="*/ 303 h 322"/>
              <a:gd name="T56" fmla="*/ 263 w 717"/>
              <a:gd name="T57" fmla="*/ 286 h 322"/>
              <a:gd name="T58" fmla="*/ 275 w 717"/>
              <a:gd name="T59" fmla="*/ 274 h 322"/>
              <a:gd name="T60" fmla="*/ 291 w 717"/>
              <a:gd name="T61" fmla="*/ 256 h 322"/>
              <a:gd name="T62" fmla="*/ 303 w 717"/>
              <a:gd name="T63" fmla="*/ 237 h 322"/>
              <a:gd name="T64" fmla="*/ 313 w 717"/>
              <a:gd name="T65" fmla="*/ 215 h 322"/>
              <a:gd name="T66" fmla="*/ 319 w 717"/>
              <a:gd name="T67" fmla="*/ 193 h 322"/>
              <a:gd name="T68" fmla="*/ 431 w 717"/>
              <a:gd name="T69" fmla="*/ 230 h 322"/>
              <a:gd name="T70" fmla="*/ 505 w 717"/>
              <a:gd name="T71" fmla="*/ 230 h 322"/>
              <a:gd name="T72" fmla="*/ 578 w 717"/>
              <a:gd name="T73" fmla="*/ 230 h 322"/>
              <a:gd name="T74" fmla="*/ 651 w 717"/>
              <a:gd name="T75" fmla="*/ 230 h 322"/>
              <a:gd name="T76" fmla="*/ 702 w 717"/>
              <a:gd name="T77" fmla="*/ 180 h 322"/>
              <a:gd name="T78" fmla="*/ 657 w 717"/>
              <a:gd name="T79" fmla="*/ 105 h 322"/>
              <a:gd name="T80" fmla="*/ 112 w 717"/>
              <a:gd name="T81" fmla="*/ 188 h 322"/>
              <a:gd name="T82" fmla="*/ 100 w 717"/>
              <a:gd name="T83" fmla="*/ 196 h 322"/>
              <a:gd name="T84" fmla="*/ 86 w 717"/>
              <a:gd name="T85" fmla="*/ 198 h 322"/>
              <a:gd name="T86" fmla="*/ 73 w 717"/>
              <a:gd name="T87" fmla="*/ 196 h 322"/>
              <a:gd name="T88" fmla="*/ 59 w 717"/>
              <a:gd name="T89" fmla="*/ 188 h 322"/>
              <a:gd name="T90" fmla="*/ 55 w 717"/>
              <a:gd name="T91" fmla="*/ 182 h 322"/>
              <a:gd name="T92" fmla="*/ 49 w 717"/>
              <a:gd name="T93" fmla="*/ 168 h 322"/>
              <a:gd name="T94" fmla="*/ 49 w 717"/>
              <a:gd name="T95" fmla="*/ 154 h 322"/>
              <a:gd name="T96" fmla="*/ 55 w 717"/>
              <a:gd name="T97" fmla="*/ 141 h 322"/>
              <a:gd name="T98" fmla="*/ 59 w 717"/>
              <a:gd name="T99" fmla="*/ 135 h 322"/>
              <a:gd name="T100" fmla="*/ 73 w 717"/>
              <a:gd name="T101" fmla="*/ 127 h 322"/>
              <a:gd name="T102" fmla="*/ 86 w 717"/>
              <a:gd name="T103" fmla="*/ 123 h 322"/>
              <a:gd name="T104" fmla="*/ 100 w 717"/>
              <a:gd name="T105" fmla="*/ 127 h 322"/>
              <a:gd name="T106" fmla="*/ 112 w 717"/>
              <a:gd name="T107" fmla="*/ 135 h 322"/>
              <a:gd name="T108" fmla="*/ 117 w 717"/>
              <a:gd name="T109" fmla="*/ 141 h 322"/>
              <a:gd name="T110" fmla="*/ 122 w 717"/>
              <a:gd name="T111" fmla="*/ 154 h 322"/>
              <a:gd name="T112" fmla="*/ 122 w 717"/>
              <a:gd name="T113" fmla="*/ 168 h 322"/>
              <a:gd name="T114" fmla="*/ 117 w 717"/>
              <a:gd name="T115" fmla="*/ 182 h 322"/>
              <a:gd name="T116" fmla="*/ 112 w 717"/>
              <a:gd name="T117" fmla="*/ 188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17" h="322">
                <a:moveTo>
                  <a:pt x="657" y="105"/>
                </a:moveTo>
                <a:lnTo>
                  <a:pt x="657" y="105"/>
                </a:lnTo>
                <a:lnTo>
                  <a:pt x="312" y="105"/>
                </a:lnTo>
                <a:lnTo>
                  <a:pt x="312" y="105"/>
                </a:lnTo>
                <a:lnTo>
                  <a:pt x="305" y="90"/>
                </a:lnTo>
                <a:lnTo>
                  <a:pt x="297" y="75"/>
                </a:lnTo>
                <a:lnTo>
                  <a:pt x="286" y="60"/>
                </a:lnTo>
                <a:lnTo>
                  <a:pt x="275" y="47"/>
                </a:lnTo>
                <a:lnTo>
                  <a:pt x="275" y="47"/>
                </a:lnTo>
                <a:lnTo>
                  <a:pt x="263" y="37"/>
                </a:lnTo>
                <a:lnTo>
                  <a:pt x="250" y="27"/>
                </a:lnTo>
                <a:lnTo>
                  <a:pt x="236" y="19"/>
                </a:lnTo>
                <a:lnTo>
                  <a:pt x="221" y="12"/>
                </a:lnTo>
                <a:lnTo>
                  <a:pt x="207" y="7"/>
                </a:lnTo>
                <a:lnTo>
                  <a:pt x="192" y="3"/>
                </a:lnTo>
                <a:lnTo>
                  <a:pt x="176" y="1"/>
                </a:lnTo>
                <a:lnTo>
                  <a:pt x="161" y="0"/>
                </a:lnTo>
                <a:lnTo>
                  <a:pt x="146" y="1"/>
                </a:lnTo>
                <a:lnTo>
                  <a:pt x="131" y="3"/>
                </a:lnTo>
                <a:lnTo>
                  <a:pt x="115" y="7"/>
                </a:lnTo>
                <a:lnTo>
                  <a:pt x="101" y="12"/>
                </a:lnTo>
                <a:lnTo>
                  <a:pt x="87" y="19"/>
                </a:lnTo>
                <a:lnTo>
                  <a:pt x="73" y="27"/>
                </a:lnTo>
                <a:lnTo>
                  <a:pt x="60" y="37"/>
                </a:lnTo>
                <a:lnTo>
                  <a:pt x="48" y="47"/>
                </a:lnTo>
                <a:lnTo>
                  <a:pt x="48" y="47"/>
                </a:lnTo>
                <a:lnTo>
                  <a:pt x="37" y="59"/>
                </a:lnTo>
                <a:lnTo>
                  <a:pt x="27" y="73"/>
                </a:lnTo>
                <a:lnTo>
                  <a:pt x="20" y="87"/>
                </a:lnTo>
                <a:lnTo>
                  <a:pt x="12" y="101"/>
                </a:lnTo>
                <a:lnTo>
                  <a:pt x="7" y="115"/>
                </a:lnTo>
                <a:lnTo>
                  <a:pt x="3" y="131"/>
                </a:lnTo>
                <a:lnTo>
                  <a:pt x="1" y="146"/>
                </a:lnTo>
                <a:lnTo>
                  <a:pt x="0" y="161"/>
                </a:lnTo>
                <a:lnTo>
                  <a:pt x="1" y="176"/>
                </a:lnTo>
                <a:lnTo>
                  <a:pt x="3" y="192"/>
                </a:lnTo>
                <a:lnTo>
                  <a:pt x="7" y="207"/>
                </a:lnTo>
                <a:lnTo>
                  <a:pt x="12" y="221"/>
                </a:lnTo>
                <a:lnTo>
                  <a:pt x="20" y="236"/>
                </a:lnTo>
                <a:lnTo>
                  <a:pt x="27" y="250"/>
                </a:lnTo>
                <a:lnTo>
                  <a:pt x="37" y="262"/>
                </a:lnTo>
                <a:lnTo>
                  <a:pt x="48" y="274"/>
                </a:lnTo>
                <a:lnTo>
                  <a:pt x="48" y="274"/>
                </a:lnTo>
                <a:lnTo>
                  <a:pt x="60" y="286"/>
                </a:lnTo>
                <a:lnTo>
                  <a:pt x="73" y="296"/>
                </a:lnTo>
                <a:lnTo>
                  <a:pt x="87" y="303"/>
                </a:lnTo>
                <a:lnTo>
                  <a:pt x="101" y="310"/>
                </a:lnTo>
                <a:lnTo>
                  <a:pt x="115" y="315"/>
                </a:lnTo>
                <a:lnTo>
                  <a:pt x="131" y="319"/>
                </a:lnTo>
                <a:lnTo>
                  <a:pt x="146" y="321"/>
                </a:lnTo>
                <a:lnTo>
                  <a:pt x="161" y="322"/>
                </a:lnTo>
                <a:lnTo>
                  <a:pt x="176" y="321"/>
                </a:lnTo>
                <a:lnTo>
                  <a:pt x="192" y="319"/>
                </a:lnTo>
                <a:lnTo>
                  <a:pt x="207" y="315"/>
                </a:lnTo>
                <a:lnTo>
                  <a:pt x="221" y="310"/>
                </a:lnTo>
                <a:lnTo>
                  <a:pt x="236" y="303"/>
                </a:lnTo>
                <a:lnTo>
                  <a:pt x="250" y="296"/>
                </a:lnTo>
                <a:lnTo>
                  <a:pt x="263" y="286"/>
                </a:lnTo>
                <a:lnTo>
                  <a:pt x="275" y="274"/>
                </a:lnTo>
                <a:lnTo>
                  <a:pt x="275" y="274"/>
                </a:lnTo>
                <a:lnTo>
                  <a:pt x="283" y="266"/>
                </a:lnTo>
                <a:lnTo>
                  <a:pt x="291" y="256"/>
                </a:lnTo>
                <a:lnTo>
                  <a:pt x="298" y="247"/>
                </a:lnTo>
                <a:lnTo>
                  <a:pt x="303" y="237"/>
                </a:lnTo>
                <a:lnTo>
                  <a:pt x="308" y="225"/>
                </a:lnTo>
                <a:lnTo>
                  <a:pt x="313" y="215"/>
                </a:lnTo>
                <a:lnTo>
                  <a:pt x="316" y="204"/>
                </a:lnTo>
                <a:lnTo>
                  <a:pt x="319" y="193"/>
                </a:lnTo>
                <a:lnTo>
                  <a:pt x="393" y="193"/>
                </a:lnTo>
                <a:lnTo>
                  <a:pt x="431" y="230"/>
                </a:lnTo>
                <a:lnTo>
                  <a:pt x="468" y="193"/>
                </a:lnTo>
                <a:lnTo>
                  <a:pt x="505" y="230"/>
                </a:lnTo>
                <a:lnTo>
                  <a:pt x="541" y="194"/>
                </a:lnTo>
                <a:lnTo>
                  <a:pt x="578" y="230"/>
                </a:lnTo>
                <a:lnTo>
                  <a:pt x="615" y="193"/>
                </a:lnTo>
                <a:lnTo>
                  <a:pt x="651" y="230"/>
                </a:lnTo>
                <a:lnTo>
                  <a:pt x="690" y="192"/>
                </a:lnTo>
                <a:lnTo>
                  <a:pt x="702" y="180"/>
                </a:lnTo>
                <a:lnTo>
                  <a:pt x="717" y="164"/>
                </a:lnTo>
                <a:lnTo>
                  <a:pt x="657" y="105"/>
                </a:lnTo>
                <a:close/>
                <a:moveTo>
                  <a:pt x="112" y="188"/>
                </a:moveTo>
                <a:lnTo>
                  <a:pt x="112" y="188"/>
                </a:lnTo>
                <a:lnTo>
                  <a:pt x="107" y="192"/>
                </a:lnTo>
                <a:lnTo>
                  <a:pt x="100" y="196"/>
                </a:lnTo>
                <a:lnTo>
                  <a:pt x="93" y="198"/>
                </a:lnTo>
                <a:lnTo>
                  <a:pt x="86" y="198"/>
                </a:lnTo>
                <a:lnTo>
                  <a:pt x="79" y="198"/>
                </a:lnTo>
                <a:lnTo>
                  <a:pt x="73" y="196"/>
                </a:lnTo>
                <a:lnTo>
                  <a:pt x="65" y="192"/>
                </a:lnTo>
                <a:lnTo>
                  <a:pt x="59" y="188"/>
                </a:lnTo>
                <a:lnTo>
                  <a:pt x="59" y="188"/>
                </a:lnTo>
                <a:lnTo>
                  <a:pt x="55" y="182"/>
                </a:lnTo>
                <a:lnTo>
                  <a:pt x="51" y="175"/>
                </a:lnTo>
                <a:lnTo>
                  <a:pt x="49" y="168"/>
                </a:lnTo>
                <a:lnTo>
                  <a:pt x="49" y="161"/>
                </a:lnTo>
                <a:lnTo>
                  <a:pt x="49" y="154"/>
                </a:lnTo>
                <a:lnTo>
                  <a:pt x="51" y="147"/>
                </a:lnTo>
                <a:lnTo>
                  <a:pt x="55" y="141"/>
                </a:lnTo>
                <a:lnTo>
                  <a:pt x="59" y="135"/>
                </a:lnTo>
                <a:lnTo>
                  <a:pt x="59" y="135"/>
                </a:lnTo>
                <a:lnTo>
                  <a:pt x="65" y="130"/>
                </a:lnTo>
                <a:lnTo>
                  <a:pt x="73" y="127"/>
                </a:lnTo>
                <a:lnTo>
                  <a:pt x="79" y="125"/>
                </a:lnTo>
                <a:lnTo>
                  <a:pt x="86" y="123"/>
                </a:lnTo>
                <a:lnTo>
                  <a:pt x="93" y="125"/>
                </a:lnTo>
                <a:lnTo>
                  <a:pt x="100" y="127"/>
                </a:lnTo>
                <a:lnTo>
                  <a:pt x="107" y="130"/>
                </a:lnTo>
                <a:lnTo>
                  <a:pt x="112" y="135"/>
                </a:lnTo>
                <a:lnTo>
                  <a:pt x="112" y="135"/>
                </a:lnTo>
                <a:lnTo>
                  <a:pt x="117" y="141"/>
                </a:lnTo>
                <a:lnTo>
                  <a:pt x="120" y="147"/>
                </a:lnTo>
                <a:lnTo>
                  <a:pt x="122" y="154"/>
                </a:lnTo>
                <a:lnTo>
                  <a:pt x="123" y="161"/>
                </a:lnTo>
                <a:lnTo>
                  <a:pt x="122" y="168"/>
                </a:lnTo>
                <a:lnTo>
                  <a:pt x="120" y="175"/>
                </a:lnTo>
                <a:lnTo>
                  <a:pt x="117" y="182"/>
                </a:lnTo>
                <a:lnTo>
                  <a:pt x="112" y="188"/>
                </a:lnTo>
                <a:lnTo>
                  <a:pt x="112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8" name="Freeform 42"/>
          <p:cNvSpPr>
            <a:spLocks noEditPoints="1"/>
          </p:cNvSpPr>
          <p:nvPr/>
        </p:nvSpPr>
        <p:spPr bwMode="auto">
          <a:xfrm>
            <a:off x="6213218" y="3184603"/>
            <a:ext cx="634205" cy="487786"/>
          </a:xfrm>
          <a:custGeom>
            <a:avLst/>
            <a:gdLst>
              <a:gd name="T0" fmla="*/ 671 w 687"/>
              <a:gd name="T1" fmla="*/ 398 h 440"/>
              <a:gd name="T2" fmla="*/ 671 w 687"/>
              <a:gd name="T3" fmla="*/ 67 h 440"/>
              <a:gd name="T4" fmla="*/ 683 w 687"/>
              <a:gd name="T5" fmla="*/ 67 h 440"/>
              <a:gd name="T6" fmla="*/ 683 w 687"/>
              <a:gd name="T7" fmla="*/ 43 h 440"/>
              <a:gd name="T8" fmla="*/ 642 w 687"/>
              <a:gd name="T9" fmla="*/ 43 h 440"/>
              <a:gd name="T10" fmla="*/ 642 w 687"/>
              <a:gd name="T11" fmla="*/ 0 h 440"/>
              <a:gd name="T12" fmla="*/ 595 w 687"/>
              <a:gd name="T13" fmla="*/ 0 h 440"/>
              <a:gd name="T14" fmla="*/ 595 w 687"/>
              <a:gd name="T15" fmla="*/ 43 h 440"/>
              <a:gd name="T16" fmla="*/ 320 w 687"/>
              <a:gd name="T17" fmla="*/ 43 h 440"/>
              <a:gd name="T18" fmla="*/ 320 w 687"/>
              <a:gd name="T19" fmla="*/ 67 h 440"/>
              <a:gd name="T20" fmla="*/ 331 w 687"/>
              <a:gd name="T21" fmla="*/ 67 h 440"/>
              <a:gd name="T22" fmla="*/ 331 w 687"/>
              <a:gd name="T23" fmla="*/ 123 h 440"/>
              <a:gd name="T24" fmla="*/ 2 w 687"/>
              <a:gd name="T25" fmla="*/ 173 h 440"/>
              <a:gd name="T26" fmla="*/ 5 w 687"/>
              <a:gd name="T27" fmla="*/ 197 h 440"/>
              <a:gd name="T28" fmla="*/ 23 w 687"/>
              <a:gd name="T29" fmla="*/ 194 h 440"/>
              <a:gd name="T30" fmla="*/ 23 w 687"/>
              <a:gd name="T31" fmla="*/ 398 h 440"/>
              <a:gd name="T32" fmla="*/ 0 w 687"/>
              <a:gd name="T33" fmla="*/ 398 h 440"/>
              <a:gd name="T34" fmla="*/ 0 w 687"/>
              <a:gd name="T35" fmla="*/ 440 h 440"/>
              <a:gd name="T36" fmla="*/ 687 w 687"/>
              <a:gd name="T37" fmla="*/ 440 h 440"/>
              <a:gd name="T38" fmla="*/ 687 w 687"/>
              <a:gd name="T39" fmla="*/ 398 h 440"/>
              <a:gd name="T40" fmla="*/ 671 w 687"/>
              <a:gd name="T41" fmla="*/ 398 h 440"/>
              <a:gd name="T42" fmla="*/ 297 w 687"/>
              <a:gd name="T43" fmla="*/ 398 h 440"/>
              <a:gd name="T44" fmla="*/ 65 w 687"/>
              <a:gd name="T45" fmla="*/ 398 h 440"/>
              <a:gd name="T46" fmla="*/ 65 w 687"/>
              <a:gd name="T47" fmla="*/ 242 h 440"/>
              <a:gd name="T48" fmla="*/ 297 w 687"/>
              <a:gd name="T49" fmla="*/ 242 h 440"/>
              <a:gd name="T50" fmla="*/ 297 w 687"/>
              <a:gd name="T51" fmla="*/ 398 h 440"/>
              <a:gd name="T52" fmla="*/ 478 w 687"/>
              <a:gd name="T53" fmla="*/ 344 h 440"/>
              <a:gd name="T54" fmla="*/ 395 w 687"/>
              <a:gd name="T55" fmla="*/ 344 h 440"/>
              <a:gd name="T56" fmla="*/ 395 w 687"/>
              <a:gd name="T57" fmla="*/ 283 h 440"/>
              <a:gd name="T58" fmla="*/ 478 w 687"/>
              <a:gd name="T59" fmla="*/ 283 h 440"/>
              <a:gd name="T60" fmla="*/ 478 w 687"/>
              <a:gd name="T61" fmla="*/ 344 h 440"/>
              <a:gd name="T62" fmla="*/ 478 w 687"/>
              <a:gd name="T63" fmla="*/ 192 h 440"/>
              <a:gd name="T64" fmla="*/ 395 w 687"/>
              <a:gd name="T65" fmla="*/ 192 h 440"/>
              <a:gd name="T66" fmla="*/ 395 w 687"/>
              <a:gd name="T67" fmla="*/ 131 h 440"/>
              <a:gd name="T68" fmla="*/ 478 w 687"/>
              <a:gd name="T69" fmla="*/ 131 h 440"/>
              <a:gd name="T70" fmla="*/ 478 w 687"/>
              <a:gd name="T71" fmla="*/ 192 h 440"/>
              <a:gd name="T72" fmla="*/ 607 w 687"/>
              <a:gd name="T73" fmla="*/ 398 h 440"/>
              <a:gd name="T74" fmla="*/ 524 w 687"/>
              <a:gd name="T75" fmla="*/ 398 h 440"/>
              <a:gd name="T76" fmla="*/ 524 w 687"/>
              <a:gd name="T77" fmla="*/ 283 h 440"/>
              <a:gd name="T78" fmla="*/ 607 w 687"/>
              <a:gd name="T79" fmla="*/ 283 h 440"/>
              <a:gd name="T80" fmla="*/ 607 w 687"/>
              <a:gd name="T81" fmla="*/ 398 h 440"/>
              <a:gd name="T82" fmla="*/ 607 w 687"/>
              <a:gd name="T83" fmla="*/ 192 h 440"/>
              <a:gd name="T84" fmla="*/ 524 w 687"/>
              <a:gd name="T85" fmla="*/ 192 h 440"/>
              <a:gd name="T86" fmla="*/ 524 w 687"/>
              <a:gd name="T87" fmla="*/ 131 h 440"/>
              <a:gd name="T88" fmla="*/ 607 w 687"/>
              <a:gd name="T89" fmla="*/ 131 h 440"/>
              <a:gd name="T90" fmla="*/ 607 w 687"/>
              <a:gd name="T91" fmla="*/ 192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87" h="440">
                <a:moveTo>
                  <a:pt x="671" y="398"/>
                </a:moveTo>
                <a:lnTo>
                  <a:pt x="671" y="67"/>
                </a:lnTo>
                <a:lnTo>
                  <a:pt x="683" y="67"/>
                </a:lnTo>
                <a:lnTo>
                  <a:pt x="683" y="43"/>
                </a:lnTo>
                <a:lnTo>
                  <a:pt x="642" y="43"/>
                </a:lnTo>
                <a:lnTo>
                  <a:pt x="642" y="0"/>
                </a:lnTo>
                <a:lnTo>
                  <a:pt x="595" y="0"/>
                </a:lnTo>
                <a:lnTo>
                  <a:pt x="595" y="43"/>
                </a:lnTo>
                <a:lnTo>
                  <a:pt x="320" y="43"/>
                </a:lnTo>
                <a:lnTo>
                  <a:pt x="320" y="67"/>
                </a:lnTo>
                <a:lnTo>
                  <a:pt x="331" y="67"/>
                </a:lnTo>
                <a:lnTo>
                  <a:pt x="331" y="123"/>
                </a:lnTo>
                <a:lnTo>
                  <a:pt x="2" y="173"/>
                </a:lnTo>
                <a:lnTo>
                  <a:pt x="5" y="197"/>
                </a:lnTo>
                <a:lnTo>
                  <a:pt x="23" y="194"/>
                </a:lnTo>
                <a:lnTo>
                  <a:pt x="23" y="398"/>
                </a:lnTo>
                <a:lnTo>
                  <a:pt x="0" y="398"/>
                </a:lnTo>
                <a:lnTo>
                  <a:pt x="0" y="440"/>
                </a:lnTo>
                <a:lnTo>
                  <a:pt x="687" y="440"/>
                </a:lnTo>
                <a:lnTo>
                  <a:pt x="687" y="398"/>
                </a:lnTo>
                <a:lnTo>
                  <a:pt x="671" y="398"/>
                </a:lnTo>
                <a:close/>
                <a:moveTo>
                  <a:pt x="297" y="398"/>
                </a:moveTo>
                <a:lnTo>
                  <a:pt x="65" y="398"/>
                </a:lnTo>
                <a:lnTo>
                  <a:pt x="65" y="242"/>
                </a:lnTo>
                <a:lnTo>
                  <a:pt x="297" y="242"/>
                </a:lnTo>
                <a:lnTo>
                  <a:pt x="297" y="398"/>
                </a:lnTo>
                <a:close/>
                <a:moveTo>
                  <a:pt x="478" y="344"/>
                </a:moveTo>
                <a:lnTo>
                  <a:pt x="395" y="344"/>
                </a:lnTo>
                <a:lnTo>
                  <a:pt x="395" y="283"/>
                </a:lnTo>
                <a:lnTo>
                  <a:pt x="478" y="283"/>
                </a:lnTo>
                <a:lnTo>
                  <a:pt x="478" y="344"/>
                </a:lnTo>
                <a:close/>
                <a:moveTo>
                  <a:pt x="478" y="192"/>
                </a:moveTo>
                <a:lnTo>
                  <a:pt x="395" y="192"/>
                </a:lnTo>
                <a:lnTo>
                  <a:pt x="395" y="131"/>
                </a:lnTo>
                <a:lnTo>
                  <a:pt x="478" y="131"/>
                </a:lnTo>
                <a:lnTo>
                  <a:pt x="478" y="192"/>
                </a:lnTo>
                <a:close/>
                <a:moveTo>
                  <a:pt x="607" y="398"/>
                </a:moveTo>
                <a:lnTo>
                  <a:pt x="524" y="398"/>
                </a:lnTo>
                <a:lnTo>
                  <a:pt x="524" y="283"/>
                </a:lnTo>
                <a:lnTo>
                  <a:pt x="607" y="283"/>
                </a:lnTo>
                <a:lnTo>
                  <a:pt x="607" y="398"/>
                </a:lnTo>
                <a:close/>
                <a:moveTo>
                  <a:pt x="607" y="192"/>
                </a:moveTo>
                <a:lnTo>
                  <a:pt x="524" y="192"/>
                </a:lnTo>
                <a:lnTo>
                  <a:pt x="524" y="131"/>
                </a:lnTo>
                <a:lnTo>
                  <a:pt x="607" y="131"/>
                </a:lnTo>
                <a:lnTo>
                  <a:pt x="607" y="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Freeform 44"/>
          <p:cNvSpPr>
            <a:spLocks noEditPoints="1"/>
          </p:cNvSpPr>
          <p:nvPr/>
        </p:nvSpPr>
        <p:spPr bwMode="auto">
          <a:xfrm>
            <a:off x="3770324" y="2965094"/>
            <a:ext cx="1616483" cy="1282145"/>
          </a:xfrm>
          <a:custGeom>
            <a:avLst/>
            <a:gdLst>
              <a:gd name="T0" fmla="*/ 691 w 733"/>
              <a:gd name="T1" fmla="*/ 557 h 632"/>
              <a:gd name="T2" fmla="*/ 701 w 733"/>
              <a:gd name="T3" fmla="*/ 378 h 632"/>
              <a:gd name="T4" fmla="*/ 505 w 733"/>
              <a:gd name="T5" fmla="*/ 342 h 632"/>
              <a:gd name="T6" fmla="*/ 515 w 733"/>
              <a:gd name="T7" fmla="*/ 245 h 632"/>
              <a:gd name="T8" fmla="*/ 498 w 733"/>
              <a:gd name="T9" fmla="*/ 234 h 632"/>
              <a:gd name="T10" fmla="*/ 489 w 733"/>
              <a:gd name="T11" fmla="*/ 202 h 632"/>
              <a:gd name="T12" fmla="*/ 471 w 733"/>
              <a:gd name="T13" fmla="*/ 174 h 632"/>
              <a:gd name="T14" fmla="*/ 449 w 733"/>
              <a:gd name="T15" fmla="*/ 151 h 632"/>
              <a:gd name="T16" fmla="*/ 420 w 733"/>
              <a:gd name="T17" fmla="*/ 133 h 632"/>
              <a:gd name="T18" fmla="*/ 389 w 733"/>
              <a:gd name="T19" fmla="*/ 124 h 632"/>
              <a:gd name="T20" fmla="*/ 389 w 733"/>
              <a:gd name="T21" fmla="*/ 122 h 632"/>
              <a:gd name="T22" fmla="*/ 382 w 733"/>
              <a:gd name="T23" fmla="*/ 106 h 632"/>
              <a:gd name="T24" fmla="*/ 371 w 733"/>
              <a:gd name="T25" fmla="*/ 42 h 632"/>
              <a:gd name="T26" fmla="*/ 362 w 733"/>
              <a:gd name="T27" fmla="*/ 42 h 632"/>
              <a:gd name="T28" fmla="*/ 352 w 733"/>
              <a:gd name="T29" fmla="*/ 106 h 632"/>
              <a:gd name="T30" fmla="*/ 345 w 733"/>
              <a:gd name="T31" fmla="*/ 122 h 632"/>
              <a:gd name="T32" fmla="*/ 345 w 733"/>
              <a:gd name="T33" fmla="*/ 124 h 632"/>
              <a:gd name="T34" fmla="*/ 315 w 733"/>
              <a:gd name="T35" fmla="*/ 133 h 632"/>
              <a:gd name="T36" fmla="*/ 289 w 733"/>
              <a:gd name="T37" fmla="*/ 147 h 632"/>
              <a:gd name="T38" fmla="*/ 267 w 733"/>
              <a:gd name="T39" fmla="*/ 168 h 632"/>
              <a:gd name="T40" fmla="*/ 249 w 733"/>
              <a:gd name="T41" fmla="*/ 193 h 632"/>
              <a:gd name="T42" fmla="*/ 238 w 733"/>
              <a:gd name="T43" fmla="*/ 222 h 632"/>
              <a:gd name="T44" fmla="*/ 325 w 733"/>
              <a:gd name="T45" fmla="*/ 233 h 632"/>
              <a:gd name="T46" fmla="*/ 331 w 733"/>
              <a:gd name="T47" fmla="*/ 236 h 632"/>
              <a:gd name="T48" fmla="*/ 331 w 733"/>
              <a:gd name="T49" fmla="*/ 241 h 632"/>
              <a:gd name="T50" fmla="*/ 325 w 733"/>
              <a:gd name="T51" fmla="*/ 245 h 632"/>
              <a:gd name="T52" fmla="*/ 229 w 733"/>
              <a:gd name="T53" fmla="*/ 275 h 632"/>
              <a:gd name="T54" fmla="*/ 33 w 733"/>
              <a:gd name="T55" fmla="*/ 377 h 632"/>
              <a:gd name="T56" fmla="*/ 42 w 733"/>
              <a:gd name="T57" fmla="*/ 557 h 632"/>
              <a:gd name="T58" fmla="*/ 0 w 733"/>
              <a:gd name="T59" fmla="*/ 592 h 632"/>
              <a:gd name="T60" fmla="*/ 733 w 733"/>
              <a:gd name="T61" fmla="*/ 592 h 632"/>
              <a:gd name="T62" fmla="*/ 452 w 733"/>
              <a:gd name="T63" fmla="*/ 282 h 632"/>
              <a:gd name="T64" fmla="*/ 418 w 733"/>
              <a:gd name="T65" fmla="*/ 282 h 632"/>
              <a:gd name="T66" fmla="*/ 386 w 733"/>
              <a:gd name="T67" fmla="*/ 331 h 632"/>
              <a:gd name="T68" fmla="*/ 281 w 733"/>
              <a:gd name="T69" fmla="*/ 282 h 632"/>
              <a:gd name="T70" fmla="*/ 281 w 733"/>
              <a:gd name="T71" fmla="*/ 331 h 632"/>
              <a:gd name="T72" fmla="*/ 91 w 733"/>
              <a:gd name="T73" fmla="*/ 568 h 632"/>
              <a:gd name="T74" fmla="*/ 125 w 733"/>
              <a:gd name="T75" fmla="*/ 568 h 632"/>
              <a:gd name="T76" fmla="*/ 91 w 733"/>
              <a:gd name="T77" fmla="*/ 427 h 632"/>
              <a:gd name="T78" fmla="*/ 193 w 733"/>
              <a:gd name="T79" fmla="*/ 568 h 632"/>
              <a:gd name="T80" fmla="*/ 193 w 733"/>
              <a:gd name="T81" fmla="*/ 519 h 632"/>
              <a:gd name="T82" fmla="*/ 160 w 733"/>
              <a:gd name="T83" fmla="*/ 476 h 632"/>
              <a:gd name="T84" fmla="*/ 193 w 733"/>
              <a:gd name="T85" fmla="*/ 476 h 632"/>
              <a:gd name="T86" fmla="*/ 482 w 733"/>
              <a:gd name="T87" fmla="*/ 592 h 632"/>
              <a:gd name="T88" fmla="*/ 415 w 733"/>
              <a:gd name="T89" fmla="*/ 447 h 632"/>
              <a:gd name="T90" fmla="*/ 384 w 733"/>
              <a:gd name="T91" fmla="*/ 447 h 632"/>
              <a:gd name="T92" fmla="*/ 319 w 733"/>
              <a:gd name="T93" fmla="*/ 592 h 632"/>
              <a:gd name="T94" fmla="*/ 285 w 733"/>
              <a:gd name="T95" fmla="*/ 592 h 632"/>
              <a:gd name="T96" fmla="*/ 229 w 733"/>
              <a:gd name="T97" fmla="*/ 447 h 632"/>
              <a:gd name="T98" fmla="*/ 505 w 733"/>
              <a:gd name="T99" fmla="*/ 420 h 632"/>
              <a:gd name="T100" fmla="*/ 541 w 733"/>
              <a:gd name="T101" fmla="*/ 568 h 632"/>
              <a:gd name="T102" fmla="*/ 574 w 733"/>
              <a:gd name="T103" fmla="*/ 568 h 632"/>
              <a:gd name="T104" fmla="*/ 541 w 733"/>
              <a:gd name="T105" fmla="*/ 427 h 632"/>
              <a:gd name="T106" fmla="*/ 643 w 733"/>
              <a:gd name="T107" fmla="*/ 568 h 632"/>
              <a:gd name="T108" fmla="*/ 643 w 733"/>
              <a:gd name="T109" fmla="*/ 519 h 632"/>
              <a:gd name="T110" fmla="*/ 609 w 733"/>
              <a:gd name="T111" fmla="*/ 476 h 632"/>
              <a:gd name="T112" fmla="*/ 643 w 733"/>
              <a:gd name="T113" fmla="*/ 476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3" h="632">
                <a:moveTo>
                  <a:pt x="714" y="592"/>
                </a:moveTo>
                <a:lnTo>
                  <a:pt x="714" y="557"/>
                </a:lnTo>
                <a:lnTo>
                  <a:pt x="691" y="557"/>
                </a:lnTo>
                <a:lnTo>
                  <a:pt x="691" y="406"/>
                </a:lnTo>
                <a:lnTo>
                  <a:pt x="701" y="406"/>
                </a:lnTo>
                <a:lnTo>
                  <a:pt x="701" y="378"/>
                </a:lnTo>
                <a:lnTo>
                  <a:pt x="691" y="378"/>
                </a:lnTo>
                <a:lnTo>
                  <a:pt x="691" y="377"/>
                </a:lnTo>
                <a:lnTo>
                  <a:pt x="505" y="342"/>
                </a:lnTo>
                <a:lnTo>
                  <a:pt x="505" y="275"/>
                </a:lnTo>
                <a:lnTo>
                  <a:pt x="515" y="275"/>
                </a:lnTo>
                <a:lnTo>
                  <a:pt x="515" y="245"/>
                </a:lnTo>
                <a:lnTo>
                  <a:pt x="499" y="245"/>
                </a:lnTo>
                <a:lnTo>
                  <a:pt x="499" y="245"/>
                </a:lnTo>
                <a:lnTo>
                  <a:pt x="498" y="234"/>
                </a:lnTo>
                <a:lnTo>
                  <a:pt x="496" y="223"/>
                </a:lnTo>
                <a:lnTo>
                  <a:pt x="493" y="213"/>
                </a:lnTo>
                <a:lnTo>
                  <a:pt x="489" y="202"/>
                </a:lnTo>
                <a:lnTo>
                  <a:pt x="484" y="192"/>
                </a:lnTo>
                <a:lnTo>
                  <a:pt x="478" y="183"/>
                </a:lnTo>
                <a:lnTo>
                  <a:pt x="471" y="174"/>
                </a:lnTo>
                <a:lnTo>
                  <a:pt x="464" y="166"/>
                </a:lnTo>
                <a:lnTo>
                  <a:pt x="457" y="158"/>
                </a:lnTo>
                <a:lnTo>
                  <a:pt x="449" y="151"/>
                </a:lnTo>
                <a:lnTo>
                  <a:pt x="440" y="144"/>
                </a:lnTo>
                <a:lnTo>
                  <a:pt x="431" y="138"/>
                </a:lnTo>
                <a:lnTo>
                  <a:pt x="420" y="133"/>
                </a:lnTo>
                <a:lnTo>
                  <a:pt x="410" y="129"/>
                </a:lnTo>
                <a:lnTo>
                  <a:pt x="400" y="126"/>
                </a:lnTo>
                <a:lnTo>
                  <a:pt x="389" y="124"/>
                </a:lnTo>
                <a:lnTo>
                  <a:pt x="389" y="124"/>
                </a:lnTo>
                <a:lnTo>
                  <a:pt x="389" y="122"/>
                </a:lnTo>
                <a:lnTo>
                  <a:pt x="389" y="122"/>
                </a:lnTo>
                <a:lnTo>
                  <a:pt x="388" y="116"/>
                </a:lnTo>
                <a:lnTo>
                  <a:pt x="386" y="111"/>
                </a:lnTo>
                <a:lnTo>
                  <a:pt x="382" y="106"/>
                </a:lnTo>
                <a:lnTo>
                  <a:pt x="377" y="103"/>
                </a:lnTo>
                <a:lnTo>
                  <a:pt x="377" y="103"/>
                </a:lnTo>
                <a:lnTo>
                  <a:pt x="371" y="42"/>
                </a:lnTo>
                <a:lnTo>
                  <a:pt x="366" y="0"/>
                </a:lnTo>
                <a:lnTo>
                  <a:pt x="366" y="0"/>
                </a:lnTo>
                <a:lnTo>
                  <a:pt x="362" y="42"/>
                </a:lnTo>
                <a:lnTo>
                  <a:pt x="357" y="103"/>
                </a:lnTo>
                <a:lnTo>
                  <a:pt x="357" y="103"/>
                </a:lnTo>
                <a:lnTo>
                  <a:pt x="352" y="106"/>
                </a:lnTo>
                <a:lnTo>
                  <a:pt x="348" y="111"/>
                </a:lnTo>
                <a:lnTo>
                  <a:pt x="346" y="116"/>
                </a:lnTo>
                <a:lnTo>
                  <a:pt x="345" y="122"/>
                </a:lnTo>
                <a:lnTo>
                  <a:pt x="345" y="122"/>
                </a:lnTo>
                <a:lnTo>
                  <a:pt x="345" y="124"/>
                </a:lnTo>
                <a:lnTo>
                  <a:pt x="345" y="124"/>
                </a:lnTo>
                <a:lnTo>
                  <a:pt x="335" y="126"/>
                </a:lnTo>
                <a:lnTo>
                  <a:pt x="325" y="129"/>
                </a:lnTo>
                <a:lnTo>
                  <a:pt x="315" y="133"/>
                </a:lnTo>
                <a:lnTo>
                  <a:pt x="306" y="137"/>
                </a:lnTo>
                <a:lnTo>
                  <a:pt x="297" y="142"/>
                </a:lnTo>
                <a:lnTo>
                  <a:pt x="289" y="147"/>
                </a:lnTo>
                <a:lnTo>
                  <a:pt x="281" y="154"/>
                </a:lnTo>
                <a:lnTo>
                  <a:pt x="274" y="161"/>
                </a:lnTo>
                <a:lnTo>
                  <a:pt x="267" y="168"/>
                </a:lnTo>
                <a:lnTo>
                  <a:pt x="260" y="176"/>
                </a:lnTo>
                <a:lnTo>
                  <a:pt x="254" y="184"/>
                </a:lnTo>
                <a:lnTo>
                  <a:pt x="249" y="193"/>
                </a:lnTo>
                <a:lnTo>
                  <a:pt x="245" y="202"/>
                </a:lnTo>
                <a:lnTo>
                  <a:pt x="241" y="213"/>
                </a:lnTo>
                <a:lnTo>
                  <a:pt x="238" y="222"/>
                </a:lnTo>
                <a:lnTo>
                  <a:pt x="236" y="233"/>
                </a:lnTo>
                <a:lnTo>
                  <a:pt x="325" y="233"/>
                </a:lnTo>
                <a:lnTo>
                  <a:pt x="325" y="233"/>
                </a:lnTo>
                <a:lnTo>
                  <a:pt x="327" y="233"/>
                </a:lnTo>
                <a:lnTo>
                  <a:pt x="329" y="234"/>
                </a:lnTo>
                <a:lnTo>
                  <a:pt x="331" y="236"/>
                </a:lnTo>
                <a:lnTo>
                  <a:pt x="331" y="239"/>
                </a:lnTo>
                <a:lnTo>
                  <a:pt x="331" y="239"/>
                </a:lnTo>
                <a:lnTo>
                  <a:pt x="331" y="241"/>
                </a:lnTo>
                <a:lnTo>
                  <a:pt x="330" y="243"/>
                </a:lnTo>
                <a:lnTo>
                  <a:pt x="328" y="245"/>
                </a:lnTo>
                <a:lnTo>
                  <a:pt x="325" y="245"/>
                </a:lnTo>
                <a:lnTo>
                  <a:pt x="219" y="245"/>
                </a:lnTo>
                <a:lnTo>
                  <a:pt x="219" y="275"/>
                </a:lnTo>
                <a:lnTo>
                  <a:pt x="229" y="275"/>
                </a:lnTo>
                <a:lnTo>
                  <a:pt x="229" y="342"/>
                </a:lnTo>
                <a:lnTo>
                  <a:pt x="43" y="377"/>
                </a:lnTo>
                <a:lnTo>
                  <a:pt x="33" y="377"/>
                </a:lnTo>
                <a:lnTo>
                  <a:pt x="33" y="406"/>
                </a:lnTo>
                <a:lnTo>
                  <a:pt x="42" y="406"/>
                </a:lnTo>
                <a:lnTo>
                  <a:pt x="42" y="557"/>
                </a:lnTo>
                <a:lnTo>
                  <a:pt x="20" y="557"/>
                </a:lnTo>
                <a:lnTo>
                  <a:pt x="20" y="592"/>
                </a:lnTo>
                <a:lnTo>
                  <a:pt x="0" y="592"/>
                </a:lnTo>
                <a:lnTo>
                  <a:pt x="0" y="632"/>
                </a:lnTo>
                <a:lnTo>
                  <a:pt x="733" y="632"/>
                </a:lnTo>
                <a:lnTo>
                  <a:pt x="733" y="592"/>
                </a:lnTo>
                <a:lnTo>
                  <a:pt x="714" y="592"/>
                </a:lnTo>
                <a:close/>
                <a:moveTo>
                  <a:pt x="418" y="282"/>
                </a:moveTo>
                <a:lnTo>
                  <a:pt x="452" y="282"/>
                </a:lnTo>
                <a:lnTo>
                  <a:pt x="452" y="331"/>
                </a:lnTo>
                <a:lnTo>
                  <a:pt x="418" y="331"/>
                </a:lnTo>
                <a:lnTo>
                  <a:pt x="418" y="282"/>
                </a:lnTo>
                <a:close/>
                <a:moveTo>
                  <a:pt x="352" y="282"/>
                </a:moveTo>
                <a:lnTo>
                  <a:pt x="386" y="282"/>
                </a:lnTo>
                <a:lnTo>
                  <a:pt x="386" y="331"/>
                </a:lnTo>
                <a:lnTo>
                  <a:pt x="352" y="331"/>
                </a:lnTo>
                <a:lnTo>
                  <a:pt x="352" y="282"/>
                </a:lnTo>
                <a:close/>
                <a:moveTo>
                  <a:pt x="281" y="282"/>
                </a:moveTo>
                <a:lnTo>
                  <a:pt x="315" y="282"/>
                </a:lnTo>
                <a:lnTo>
                  <a:pt x="315" y="331"/>
                </a:lnTo>
                <a:lnTo>
                  <a:pt x="281" y="331"/>
                </a:lnTo>
                <a:lnTo>
                  <a:pt x="281" y="282"/>
                </a:lnTo>
                <a:close/>
                <a:moveTo>
                  <a:pt x="125" y="568"/>
                </a:moveTo>
                <a:lnTo>
                  <a:pt x="91" y="568"/>
                </a:lnTo>
                <a:lnTo>
                  <a:pt x="91" y="519"/>
                </a:lnTo>
                <a:lnTo>
                  <a:pt x="125" y="519"/>
                </a:lnTo>
                <a:lnTo>
                  <a:pt x="125" y="568"/>
                </a:lnTo>
                <a:close/>
                <a:moveTo>
                  <a:pt x="125" y="476"/>
                </a:moveTo>
                <a:lnTo>
                  <a:pt x="91" y="476"/>
                </a:lnTo>
                <a:lnTo>
                  <a:pt x="91" y="427"/>
                </a:lnTo>
                <a:lnTo>
                  <a:pt x="125" y="427"/>
                </a:lnTo>
                <a:lnTo>
                  <a:pt x="125" y="476"/>
                </a:lnTo>
                <a:close/>
                <a:moveTo>
                  <a:pt x="193" y="568"/>
                </a:moveTo>
                <a:lnTo>
                  <a:pt x="160" y="568"/>
                </a:lnTo>
                <a:lnTo>
                  <a:pt x="160" y="519"/>
                </a:lnTo>
                <a:lnTo>
                  <a:pt x="193" y="519"/>
                </a:lnTo>
                <a:lnTo>
                  <a:pt x="193" y="568"/>
                </a:lnTo>
                <a:close/>
                <a:moveTo>
                  <a:pt x="193" y="476"/>
                </a:moveTo>
                <a:lnTo>
                  <a:pt x="160" y="476"/>
                </a:lnTo>
                <a:lnTo>
                  <a:pt x="160" y="427"/>
                </a:lnTo>
                <a:lnTo>
                  <a:pt x="193" y="427"/>
                </a:lnTo>
                <a:lnTo>
                  <a:pt x="193" y="476"/>
                </a:lnTo>
                <a:close/>
                <a:moveTo>
                  <a:pt x="505" y="447"/>
                </a:moveTo>
                <a:lnTo>
                  <a:pt x="482" y="447"/>
                </a:lnTo>
                <a:lnTo>
                  <a:pt x="482" y="592"/>
                </a:lnTo>
                <a:lnTo>
                  <a:pt x="449" y="592"/>
                </a:lnTo>
                <a:lnTo>
                  <a:pt x="449" y="447"/>
                </a:lnTo>
                <a:lnTo>
                  <a:pt x="415" y="447"/>
                </a:lnTo>
                <a:lnTo>
                  <a:pt x="415" y="592"/>
                </a:lnTo>
                <a:lnTo>
                  <a:pt x="384" y="592"/>
                </a:lnTo>
                <a:lnTo>
                  <a:pt x="384" y="447"/>
                </a:lnTo>
                <a:lnTo>
                  <a:pt x="350" y="447"/>
                </a:lnTo>
                <a:lnTo>
                  <a:pt x="350" y="592"/>
                </a:lnTo>
                <a:lnTo>
                  <a:pt x="319" y="592"/>
                </a:lnTo>
                <a:lnTo>
                  <a:pt x="319" y="447"/>
                </a:lnTo>
                <a:lnTo>
                  <a:pt x="285" y="447"/>
                </a:lnTo>
                <a:lnTo>
                  <a:pt x="285" y="592"/>
                </a:lnTo>
                <a:lnTo>
                  <a:pt x="252" y="592"/>
                </a:lnTo>
                <a:lnTo>
                  <a:pt x="252" y="447"/>
                </a:lnTo>
                <a:lnTo>
                  <a:pt x="229" y="447"/>
                </a:lnTo>
                <a:lnTo>
                  <a:pt x="229" y="420"/>
                </a:lnTo>
                <a:lnTo>
                  <a:pt x="366" y="373"/>
                </a:lnTo>
                <a:lnTo>
                  <a:pt x="505" y="420"/>
                </a:lnTo>
                <a:lnTo>
                  <a:pt x="505" y="447"/>
                </a:lnTo>
                <a:close/>
                <a:moveTo>
                  <a:pt x="574" y="568"/>
                </a:moveTo>
                <a:lnTo>
                  <a:pt x="541" y="568"/>
                </a:lnTo>
                <a:lnTo>
                  <a:pt x="541" y="519"/>
                </a:lnTo>
                <a:lnTo>
                  <a:pt x="574" y="519"/>
                </a:lnTo>
                <a:lnTo>
                  <a:pt x="574" y="568"/>
                </a:lnTo>
                <a:close/>
                <a:moveTo>
                  <a:pt x="574" y="476"/>
                </a:moveTo>
                <a:lnTo>
                  <a:pt x="541" y="476"/>
                </a:lnTo>
                <a:lnTo>
                  <a:pt x="541" y="427"/>
                </a:lnTo>
                <a:lnTo>
                  <a:pt x="574" y="427"/>
                </a:lnTo>
                <a:lnTo>
                  <a:pt x="574" y="476"/>
                </a:lnTo>
                <a:close/>
                <a:moveTo>
                  <a:pt x="643" y="568"/>
                </a:moveTo>
                <a:lnTo>
                  <a:pt x="609" y="568"/>
                </a:lnTo>
                <a:lnTo>
                  <a:pt x="609" y="519"/>
                </a:lnTo>
                <a:lnTo>
                  <a:pt x="643" y="519"/>
                </a:lnTo>
                <a:lnTo>
                  <a:pt x="643" y="568"/>
                </a:lnTo>
                <a:close/>
                <a:moveTo>
                  <a:pt x="643" y="476"/>
                </a:moveTo>
                <a:lnTo>
                  <a:pt x="609" y="476"/>
                </a:lnTo>
                <a:lnTo>
                  <a:pt x="609" y="427"/>
                </a:lnTo>
                <a:lnTo>
                  <a:pt x="643" y="427"/>
                </a:lnTo>
                <a:lnTo>
                  <a:pt x="643" y="476"/>
                </a:lnTo>
                <a:close/>
              </a:path>
            </a:pathLst>
          </a:custGeom>
          <a:solidFill>
            <a:srgbClr val="00B3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4314239" y="1560347"/>
            <a:ext cx="637783" cy="510055"/>
          </a:xfrm>
          <a:custGeom>
            <a:avLst/>
            <a:gdLst>
              <a:gd name="T0" fmla="*/ 337 w 360"/>
              <a:gd name="T1" fmla="*/ 250 h 503"/>
              <a:gd name="T2" fmla="*/ 347 w 360"/>
              <a:gd name="T3" fmla="*/ 228 h 503"/>
              <a:gd name="T4" fmla="*/ 236 w 360"/>
              <a:gd name="T5" fmla="*/ 20 h 503"/>
              <a:gd name="T6" fmla="*/ 247 w 360"/>
              <a:gd name="T7" fmla="*/ 0 h 503"/>
              <a:gd name="T8" fmla="*/ 14 w 360"/>
              <a:gd name="T9" fmla="*/ 20 h 503"/>
              <a:gd name="T10" fmla="*/ 25 w 360"/>
              <a:gd name="T11" fmla="*/ 462 h 503"/>
              <a:gd name="T12" fmla="*/ 0 w 360"/>
              <a:gd name="T13" fmla="*/ 503 h 503"/>
              <a:gd name="T14" fmla="*/ 360 w 360"/>
              <a:gd name="T15" fmla="*/ 462 h 503"/>
              <a:gd name="T16" fmla="*/ 113 w 360"/>
              <a:gd name="T17" fmla="*/ 442 h 503"/>
              <a:gd name="T18" fmla="*/ 69 w 360"/>
              <a:gd name="T19" fmla="*/ 378 h 503"/>
              <a:gd name="T20" fmla="*/ 113 w 360"/>
              <a:gd name="T21" fmla="*/ 442 h 503"/>
              <a:gd name="T22" fmla="*/ 69 w 360"/>
              <a:gd name="T23" fmla="*/ 336 h 503"/>
              <a:gd name="T24" fmla="*/ 113 w 360"/>
              <a:gd name="T25" fmla="*/ 272 h 503"/>
              <a:gd name="T26" fmla="*/ 113 w 360"/>
              <a:gd name="T27" fmla="*/ 230 h 503"/>
              <a:gd name="T28" fmla="*/ 69 w 360"/>
              <a:gd name="T29" fmla="*/ 167 h 503"/>
              <a:gd name="T30" fmla="*/ 113 w 360"/>
              <a:gd name="T31" fmla="*/ 230 h 503"/>
              <a:gd name="T32" fmla="*/ 69 w 360"/>
              <a:gd name="T33" fmla="*/ 124 h 503"/>
              <a:gd name="T34" fmla="*/ 113 w 360"/>
              <a:gd name="T35" fmla="*/ 61 h 503"/>
              <a:gd name="T36" fmla="*/ 192 w 360"/>
              <a:gd name="T37" fmla="*/ 462 h 503"/>
              <a:gd name="T38" fmla="*/ 147 w 360"/>
              <a:gd name="T39" fmla="*/ 378 h 503"/>
              <a:gd name="T40" fmla="*/ 192 w 360"/>
              <a:gd name="T41" fmla="*/ 462 h 503"/>
              <a:gd name="T42" fmla="*/ 147 w 360"/>
              <a:gd name="T43" fmla="*/ 336 h 503"/>
              <a:gd name="T44" fmla="*/ 192 w 360"/>
              <a:gd name="T45" fmla="*/ 272 h 503"/>
              <a:gd name="T46" fmla="*/ 192 w 360"/>
              <a:gd name="T47" fmla="*/ 230 h 503"/>
              <a:gd name="T48" fmla="*/ 147 w 360"/>
              <a:gd name="T49" fmla="*/ 167 h 503"/>
              <a:gd name="T50" fmla="*/ 192 w 360"/>
              <a:gd name="T51" fmla="*/ 230 h 503"/>
              <a:gd name="T52" fmla="*/ 147 w 360"/>
              <a:gd name="T53" fmla="*/ 124 h 503"/>
              <a:gd name="T54" fmla="*/ 192 w 360"/>
              <a:gd name="T55" fmla="*/ 61 h 503"/>
              <a:gd name="T56" fmla="*/ 305 w 360"/>
              <a:gd name="T57" fmla="*/ 442 h 503"/>
              <a:gd name="T58" fmla="*/ 259 w 360"/>
              <a:gd name="T59" fmla="*/ 378 h 503"/>
              <a:gd name="T60" fmla="*/ 305 w 360"/>
              <a:gd name="T61" fmla="*/ 442 h 503"/>
              <a:gd name="T62" fmla="*/ 259 w 360"/>
              <a:gd name="T63" fmla="*/ 336 h 503"/>
              <a:gd name="T64" fmla="*/ 305 w 360"/>
              <a:gd name="T65" fmla="*/ 272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0" h="503">
                <a:moveTo>
                  <a:pt x="337" y="462"/>
                </a:moveTo>
                <a:lnTo>
                  <a:pt x="337" y="250"/>
                </a:lnTo>
                <a:lnTo>
                  <a:pt x="347" y="250"/>
                </a:lnTo>
                <a:lnTo>
                  <a:pt x="347" y="228"/>
                </a:lnTo>
                <a:lnTo>
                  <a:pt x="236" y="228"/>
                </a:lnTo>
                <a:lnTo>
                  <a:pt x="236" y="20"/>
                </a:lnTo>
                <a:lnTo>
                  <a:pt x="247" y="20"/>
                </a:lnTo>
                <a:lnTo>
                  <a:pt x="247" y="0"/>
                </a:lnTo>
                <a:lnTo>
                  <a:pt x="14" y="0"/>
                </a:lnTo>
                <a:lnTo>
                  <a:pt x="14" y="20"/>
                </a:lnTo>
                <a:lnTo>
                  <a:pt x="25" y="20"/>
                </a:lnTo>
                <a:lnTo>
                  <a:pt x="25" y="462"/>
                </a:lnTo>
                <a:lnTo>
                  <a:pt x="0" y="462"/>
                </a:lnTo>
                <a:lnTo>
                  <a:pt x="0" y="503"/>
                </a:lnTo>
                <a:lnTo>
                  <a:pt x="360" y="503"/>
                </a:lnTo>
                <a:lnTo>
                  <a:pt x="360" y="462"/>
                </a:lnTo>
                <a:lnTo>
                  <a:pt x="337" y="462"/>
                </a:lnTo>
                <a:close/>
                <a:moveTo>
                  <a:pt x="113" y="442"/>
                </a:moveTo>
                <a:lnTo>
                  <a:pt x="69" y="442"/>
                </a:lnTo>
                <a:lnTo>
                  <a:pt x="69" y="378"/>
                </a:lnTo>
                <a:lnTo>
                  <a:pt x="113" y="378"/>
                </a:lnTo>
                <a:lnTo>
                  <a:pt x="113" y="442"/>
                </a:lnTo>
                <a:close/>
                <a:moveTo>
                  <a:pt x="113" y="336"/>
                </a:moveTo>
                <a:lnTo>
                  <a:pt x="69" y="336"/>
                </a:lnTo>
                <a:lnTo>
                  <a:pt x="69" y="272"/>
                </a:lnTo>
                <a:lnTo>
                  <a:pt x="113" y="272"/>
                </a:lnTo>
                <a:lnTo>
                  <a:pt x="113" y="336"/>
                </a:lnTo>
                <a:close/>
                <a:moveTo>
                  <a:pt x="113" y="230"/>
                </a:moveTo>
                <a:lnTo>
                  <a:pt x="69" y="230"/>
                </a:lnTo>
                <a:lnTo>
                  <a:pt x="69" y="167"/>
                </a:lnTo>
                <a:lnTo>
                  <a:pt x="113" y="167"/>
                </a:lnTo>
                <a:lnTo>
                  <a:pt x="113" y="230"/>
                </a:lnTo>
                <a:close/>
                <a:moveTo>
                  <a:pt x="113" y="124"/>
                </a:moveTo>
                <a:lnTo>
                  <a:pt x="69" y="124"/>
                </a:lnTo>
                <a:lnTo>
                  <a:pt x="69" y="61"/>
                </a:lnTo>
                <a:lnTo>
                  <a:pt x="113" y="61"/>
                </a:lnTo>
                <a:lnTo>
                  <a:pt x="113" y="124"/>
                </a:lnTo>
                <a:close/>
                <a:moveTo>
                  <a:pt x="192" y="462"/>
                </a:moveTo>
                <a:lnTo>
                  <a:pt x="147" y="462"/>
                </a:lnTo>
                <a:lnTo>
                  <a:pt x="147" y="378"/>
                </a:lnTo>
                <a:lnTo>
                  <a:pt x="192" y="378"/>
                </a:lnTo>
                <a:lnTo>
                  <a:pt x="192" y="462"/>
                </a:lnTo>
                <a:close/>
                <a:moveTo>
                  <a:pt x="192" y="336"/>
                </a:moveTo>
                <a:lnTo>
                  <a:pt x="147" y="336"/>
                </a:lnTo>
                <a:lnTo>
                  <a:pt x="147" y="272"/>
                </a:lnTo>
                <a:lnTo>
                  <a:pt x="192" y="272"/>
                </a:lnTo>
                <a:lnTo>
                  <a:pt x="192" y="336"/>
                </a:lnTo>
                <a:close/>
                <a:moveTo>
                  <a:pt x="192" y="230"/>
                </a:moveTo>
                <a:lnTo>
                  <a:pt x="147" y="230"/>
                </a:lnTo>
                <a:lnTo>
                  <a:pt x="147" y="167"/>
                </a:lnTo>
                <a:lnTo>
                  <a:pt x="192" y="167"/>
                </a:lnTo>
                <a:lnTo>
                  <a:pt x="192" y="230"/>
                </a:lnTo>
                <a:close/>
                <a:moveTo>
                  <a:pt x="192" y="124"/>
                </a:moveTo>
                <a:lnTo>
                  <a:pt x="147" y="124"/>
                </a:lnTo>
                <a:lnTo>
                  <a:pt x="147" y="61"/>
                </a:lnTo>
                <a:lnTo>
                  <a:pt x="192" y="61"/>
                </a:lnTo>
                <a:lnTo>
                  <a:pt x="192" y="124"/>
                </a:lnTo>
                <a:close/>
                <a:moveTo>
                  <a:pt x="305" y="442"/>
                </a:moveTo>
                <a:lnTo>
                  <a:pt x="259" y="442"/>
                </a:lnTo>
                <a:lnTo>
                  <a:pt x="259" y="378"/>
                </a:lnTo>
                <a:lnTo>
                  <a:pt x="305" y="378"/>
                </a:lnTo>
                <a:lnTo>
                  <a:pt x="305" y="442"/>
                </a:lnTo>
                <a:close/>
                <a:moveTo>
                  <a:pt x="305" y="336"/>
                </a:moveTo>
                <a:lnTo>
                  <a:pt x="259" y="336"/>
                </a:lnTo>
                <a:lnTo>
                  <a:pt x="259" y="272"/>
                </a:lnTo>
                <a:lnTo>
                  <a:pt x="305" y="272"/>
                </a:lnTo>
                <a:lnTo>
                  <a:pt x="305" y="3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6168122" y="4698083"/>
            <a:ext cx="346410" cy="426957"/>
          </a:xfrm>
          <a:custGeom>
            <a:avLst/>
            <a:gdLst>
              <a:gd name="T0" fmla="*/ 535 w 556"/>
              <a:gd name="T1" fmla="*/ 393 h 434"/>
              <a:gd name="T2" fmla="*/ 535 w 556"/>
              <a:gd name="T3" fmla="*/ 66 h 434"/>
              <a:gd name="T4" fmla="*/ 545 w 556"/>
              <a:gd name="T5" fmla="*/ 66 h 434"/>
              <a:gd name="T6" fmla="*/ 545 w 556"/>
              <a:gd name="T7" fmla="*/ 42 h 434"/>
              <a:gd name="T8" fmla="*/ 439 w 556"/>
              <a:gd name="T9" fmla="*/ 42 h 434"/>
              <a:gd name="T10" fmla="*/ 439 w 556"/>
              <a:gd name="T11" fmla="*/ 0 h 434"/>
              <a:gd name="T12" fmla="*/ 116 w 556"/>
              <a:gd name="T13" fmla="*/ 0 h 434"/>
              <a:gd name="T14" fmla="*/ 116 w 556"/>
              <a:gd name="T15" fmla="*/ 42 h 434"/>
              <a:gd name="T16" fmla="*/ 10 w 556"/>
              <a:gd name="T17" fmla="*/ 42 h 434"/>
              <a:gd name="T18" fmla="*/ 10 w 556"/>
              <a:gd name="T19" fmla="*/ 66 h 434"/>
              <a:gd name="T20" fmla="*/ 20 w 556"/>
              <a:gd name="T21" fmla="*/ 66 h 434"/>
              <a:gd name="T22" fmla="*/ 20 w 556"/>
              <a:gd name="T23" fmla="*/ 393 h 434"/>
              <a:gd name="T24" fmla="*/ 0 w 556"/>
              <a:gd name="T25" fmla="*/ 393 h 434"/>
              <a:gd name="T26" fmla="*/ 0 w 556"/>
              <a:gd name="T27" fmla="*/ 434 h 434"/>
              <a:gd name="T28" fmla="*/ 556 w 556"/>
              <a:gd name="T29" fmla="*/ 434 h 434"/>
              <a:gd name="T30" fmla="*/ 556 w 556"/>
              <a:gd name="T31" fmla="*/ 393 h 434"/>
              <a:gd name="T32" fmla="*/ 535 w 556"/>
              <a:gd name="T33" fmla="*/ 393 h 434"/>
              <a:gd name="T34" fmla="*/ 205 w 556"/>
              <a:gd name="T35" fmla="*/ 371 h 434"/>
              <a:gd name="T36" fmla="*/ 55 w 556"/>
              <a:gd name="T37" fmla="*/ 371 h 434"/>
              <a:gd name="T38" fmla="*/ 55 w 556"/>
              <a:gd name="T39" fmla="*/ 302 h 434"/>
              <a:gd name="T40" fmla="*/ 205 w 556"/>
              <a:gd name="T41" fmla="*/ 302 h 434"/>
              <a:gd name="T42" fmla="*/ 205 w 556"/>
              <a:gd name="T43" fmla="*/ 371 h 434"/>
              <a:gd name="T44" fmla="*/ 205 w 556"/>
              <a:gd name="T45" fmla="*/ 264 h 434"/>
              <a:gd name="T46" fmla="*/ 55 w 556"/>
              <a:gd name="T47" fmla="*/ 264 h 434"/>
              <a:gd name="T48" fmla="*/ 55 w 556"/>
              <a:gd name="T49" fmla="*/ 195 h 434"/>
              <a:gd name="T50" fmla="*/ 205 w 556"/>
              <a:gd name="T51" fmla="*/ 195 h 434"/>
              <a:gd name="T52" fmla="*/ 205 w 556"/>
              <a:gd name="T53" fmla="*/ 264 h 434"/>
              <a:gd name="T54" fmla="*/ 205 w 556"/>
              <a:gd name="T55" fmla="*/ 157 h 434"/>
              <a:gd name="T56" fmla="*/ 55 w 556"/>
              <a:gd name="T57" fmla="*/ 157 h 434"/>
              <a:gd name="T58" fmla="*/ 55 w 556"/>
              <a:gd name="T59" fmla="*/ 88 h 434"/>
              <a:gd name="T60" fmla="*/ 205 w 556"/>
              <a:gd name="T61" fmla="*/ 88 h 434"/>
              <a:gd name="T62" fmla="*/ 205 w 556"/>
              <a:gd name="T63" fmla="*/ 157 h 434"/>
              <a:gd name="T64" fmla="*/ 311 w 556"/>
              <a:gd name="T65" fmla="*/ 393 h 434"/>
              <a:gd name="T66" fmla="*/ 244 w 556"/>
              <a:gd name="T67" fmla="*/ 393 h 434"/>
              <a:gd name="T68" fmla="*/ 244 w 556"/>
              <a:gd name="T69" fmla="*/ 302 h 434"/>
              <a:gd name="T70" fmla="*/ 311 w 556"/>
              <a:gd name="T71" fmla="*/ 302 h 434"/>
              <a:gd name="T72" fmla="*/ 311 w 556"/>
              <a:gd name="T73" fmla="*/ 393 h 434"/>
              <a:gd name="T74" fmla="*/ 311 w 556"/>
              <a:gd name="T75" fmla="*/ 264 h 434"/>
              <a:gd name="T76" fmla="*/ 244 w 556"/>
              <a:gd name="T77" fmla="*/ 264 h 434"/>
              <a:gd name="T78" fmla="*/ 244 w 556"/>
              <a:gd name="T79" fmla="*/ 195 h 434"/>
              <a:gd name="T80" fmla="*/ 311 w 556"/>
              <a:gd name="T81" fmla="*/ 195 h 434"/>
              <a:gd name="T82" fmla="*/ 311 w 556"/>
              <a:gd name="T83" fmla="*/ 264 h 434"/>
              <a:gd name="T84" fmla="*/ 311 w 556"/>
              <a:gd name="T85" fmla="*/ 157 h 434"/>
              <a:gd name="T86" fmla="*/ 244 w 556"/>
              <a:gd name="T87" fmla="*/ 157 h 434"/>
              <a:gd name="T88" fmla="*/ 244 w 556"/>
              <a:gd name="T89" fmla="*/ 88 h 434"/>
              <a:gd name="T90" fmla="*/ 311 w 556"/>
              <a:gd name="T91" fmla="*/ 88 h 434"/>
              <a:gd name="T92" fmla="*/ 311 w 556"/>
              <a:gd name="T93" fmla="*/ 157 h 434"/>
              <a:gd name="T94" fmla="*/ 500 w 556"/>
              <a:gd name="T95" fmla="*/ 371 h 434"/>
              <a:gd name="T96" fmla="*/ 350 w 556"/>
              <a:gd name="T97" fmla="*/ 371 h 434"/>
              <a:gd name="T98" fmla="*/ 350 w 556"/>
              <a:gd name="T99" fmla="*/ 302 h 434"/>
              <a:gd name="T100" fmla="*/ 500 w 556"/>
              <a:gd name="T101" fmla="*/ 302 h 434"/>
              <a:gd name="T102" fmla="*/ 500 w 556"/>
              <a:gd name="T103" fmla="*/ 371 h 434"/>
              <a:gd name="T104" fmla="*/ 500 w 556"/>
              <a:gd name="T105" fmla="*/ 264 h 434"/>
              <a:gd name="T106" fmla="*/ 350 w 556"/>
              <a:gd name="T107" fmla="*/ 264 h 434"/>
              <a:gd name="T108" fmla="*/ 350 w 556"/>
              <a:gd name="T109" fmla="*/ 195 h 434"/>
              <a:gd name="T110" fmla="*/ 500 w 556"/>
              <a:gd name="T111" fmla="*/ 195 h 434"/>
              <a:gd name="T112" fmla="*/ 500 w 556"/>
              <a:gd name="T113" fmla="*/ 264 h 434"/>
              <a:gd name="T114" fmla="*/ 500 w 556"/>
              <a:gd name="T115" fmla="*/ 157 h 434"/>
              <a:gd name="T116" fmla="*/ 350 w 556"/>
              <a:gd name="T117" fmla="*/ 157 h 434"/>
              <a:gd name="T118" fmla="*/ 350 w 556"/>
              <a:gd name="T119" fmla="*/ 88 h 434"/>
              <a:gd name="T120" fmla="*/ 500 w 556"/>
              <a:gd name="T121" fmla="*/ 88 h 434"/>
              <a:gd name="T122" fmla="*/ 500 w 556"/>
              <a:gd name="T123" fmla="*/ 157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6" h="434">
                <a:moveTo>
                  <a:pt x="535" y="393"/>
                </a:moveTo>
                <a:lnTo>
                  <a:pt x="535" y="66"/>
                </a:lnTo>
                <a:lnTo>
                  <a:pt x="545" y="66"/>
                </a:lnTo>
                <a:lnTo>
                  <a:pt x="545" y="42"/>
                </a:lnTo>
                <a:lnTo>
                  <a:pt x="439" y="42"/>
                </a:lnTo>
                <a:lnTo>
                  <a:pt x="439" y="0"/>
                </a:lnTo>
                <a:lnTo>
                  <a:pt x="116" y="0"/>
                </a:lnTo>
                <a:lnTo>
                  <a:pt x="116" y="42"/>
                </a:lnTo>
                <a:lnTo>
                  <a:pt x="10" y="42"/>
                </a:lnTo>
                <a:lnTo>
                  <a:pt x="10" y="66"/>
                </a:lnTo>
                <a:lnTo>
                  <a:pt x="20" y="66"/>
                </a:lnTo>
                <a:lnTo>
                  <a:pt x="20" y="393"/>
                </a:lnTo>
                <a:lnTo>
                  <a:pt x="0" y="393"/>
                </a:lnTo>
                <a:lnTo>
                  <a:pt x="0" y="434"/>
                </a:lnTo>
                <a:lnTo>
                  <a:pt x="556" y="434"/>
                </a:lnTo>
                <a:lnTo>
                  <a:pt x="556" y="393"/>
                </a:lnTo>
                <a:lnTo>
                  <a:pt x="535" y="393"/>
                </a:lnTo>
                <a:close/>
                <a:moveTo>
                  <a:pt x="205" y="371"/>
                </a:moveTo>
                <a:lnTo>
                  <a:pt x="55" y="371"/>
                </a:lnTo>
                <a:lnTo>
                  <a:pt x="55" y="302"/>
                </a:lnTo>
                <a:lnTo>
                  <a:pt x="205" y="302"/>
                </a:lnTo>
                <a:lnTo>
                  <a:pt x="205" y="371"/>
                </a:lnTo>
                <a:close/>
                <a:moveTo>
                  <a:pt x="205" y="264"/>
                </a:moveTo>
                <a:lnTo>
                  <a:pt x="55" y="264"/>
                </a:lnTo>
                <a:lnTo>
                  <a:pt x="55" y="195"/>
                </a:lnTo>
                <a:lnTo>
                  <a:pt x="205" y="195"/>
                </a:lnTo>
                <a:lnTo>
                  <a:pt x="205" y="264"/>
                </a:lnTo>
                <a:close/>
                <a:moveTo>
                  <a:pt x="205" y="157"/>
                </a:moveTo>
                <a:lnTo>
                  <a:pt x="55" y="157"/>
                </a:lnTo>
                <a:lnTo>
                  <a:pt x="55" y="88"/>
                </a:lnTo>
                <a:lnTo>
                  <a:pt x="205" y="88"/>
                </a:lnTo>
                <a:lnTo>
                  <a:pt x="205" y="157"/>
                </a:lnTo>
                <a:close/>
                <a:moveTo>
                  <a:pt x="311" y="393"/>
                </a:moveTo>
                <a:lnTo>
                  <a:pt x="244" y="393"/>
                </a:lnTo>
                <a:lnTo>
                  <a:pt x="244" y="302"/>
                </a:lnTo>
                <a:lnTo>
                  <a:pt x="311" y="302"/>
                </a:lnTo>
                <a:lnTo>
                  <a:pt x="311" y="393"/>
                </a:lnTo>
                <a:close/>
                <a:moveTo>
                  <a:pt x="311" y="264"/>
                </a:moveTo>
                <a:lnTo>
                  <a:pt x="244" y="264"/>
                </a:lnTo>
                <a:lnTo>
                  <a:pt x="244" y="195"/>
                </a:lnTo>
                <a:lnTo>
                  <a:pt x="311" y="195"/>
                </a:lnTo>
                <a:lnTo>
                  <a:pt x="311" y="264"/>
                </a:lnTo>
                <a:close/>
                <a:moveTo>
                  <a:pt x="311" y="157"/>
                </a:moveTo>
                <a:lnTo>
                  <a:pt x="244" y="157"/>
                </a:lnTo>
                <a:lnTo>
                  <a:pt x="244" y="88"/>
                </a:lnTo>
                <a:lnTo>
                  <a:pt x="311" y="88"/>
                </a:lnTo>
                <a:lnTo>
                  <a:pt x="311" y="157"/>
                </a:lnTo>
                <a:close/>
                <a:moveTo>
                  <a:pt x="500" y="371"/>
                </a:moveTo>
                <a:lnTo>
                  <a:pt x="350" y="371"/>
                </a:lnTo>
                <a:lnTo>
                  <a:pt x="350" y="302"/>
                </a:lnTo>
                <a:lnTo>
                  <a:pt x="500" y="302"/>
                </a:lnTo>
                <a:lnTo>
                  <a:pt x="500" y="371"/>
                </a:lnTo>
                <a:close/>
                <a:moveTo>
                  <a:pt x="500" y="264"/>
                </a:moveTo>
                <a:lnTo>
                  <a:pt x="350" y="264"/>
                </a:lnTo>
                <a:lnTo>
                  <a:pt x="350" y="195"/>
                </a:lnTo>
                <a:lnTo>
                  <a:pt x="500" y="195"/>
                </a:lnTo>
                <a:lnTo>
                  <a:pt x="500" y="264"/>
                </a:lnTo>
                <a:close/>
                <a:moveTo>
                  <a:pt x="500" y="157"/>
                </a:moveTo>
                <a:lnTo>
                  <a:pt x="350" y="157"/>
                </a:lnTo>
                <a:lnTo>
                  <a:pt x="350" y="88"/>
                </a:lnTo>
                <a:lnTo>
                  <a:pt x="500" y="88"/>
                </a:lnTo>
                <a:lnTo>
                  <a:pt x="500" y="1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3" name="Freeform 52"/>
          <p:cNvSpPr>
            <a:spLocks noEditPoints="1"/>
          </p:cNvSpPr>
          <p:nvPr/>
        </p:nvSpPr>
        <p:spPr bwMode="auto">
          <a:xfrm>
            <a:off x="6473147" y="4433099"/>
            <a:ext cx="338243" cy="330000"/>
          </a:xfrm>
          <a:custGeom>
            <a:avLst/>
            <a:gdLst>
              <a:gd name="T0" fmla="*/ 388 w 408"/>
              <a:gd name="T1" fmla="*/ 343 h 421"/>
              <a:gd name="T2" fmla="*/ 355 w 408"/>
              <a:gd name="T3" fmla="*/ 325 h 421"/>
              <a:gd name="T4" fmla="*/ 349 w 408"/>
              <a:gd name="T5" fmla="*/ 166 h 421"/>
              <a:gd name="T6" fmla="*/ 362 w 408"/>
              <a:gd name="T7" fmla="*/ 140 h 421"/>
              <a:gd name="T8" fmla="*/ 393 w 408"/>
              <a:gd name="T9" fmla="*/ 122 h 421"/>
              <a:gd name="T10" fmla="*/ 395 w 408"/>
              <a:gd name="T11" fmla="*/ 122 h 421"/>
              <a:gd name="T12" fmla="*/ 204 w 408"/>
              <a:gd name="T13" fmla="*/ 0 h 421"/>
              <a:gd name="T14" fmla="*/ 14 w 408"/>
              <a:gd name="T15" fmla="*/ 122 h 421"/>
              <a:gd name="T16" fmla="*/ 15 w 408"/>
              <a:gd name="T17" fmla="*/ 122 h 421"/>
              <a:gd name="T18" fmla="*/ 69 w 408"/>
              <a:gd name="T19" fmla="*/ 140 h 421"/>
              <a:gd name="T20" fmla="*/ 72 w 408"/>
              <a:gd name="T21" fmla="*/ 140 h 421"/>
              <a:gd name="T22" fmla="*/ 76 w 408"/>
              <a:gd name="T23" fmla="*/ 144 h 421"/>
              <a:gd name="T24" fmla="*/ 76 w 408"/>
              <a:gd name="T25" fmla="*/ 147 h 421"/>
              <a:gd name="T26" fmla="*/ 74 w 408"/>
              <a:gd name="T27" fmla="*/ 151 h 421"/>
              <a:gd name="T28" fmla="*/ 69 w 408"/>
              <a:gd name="T29" fmla="*/ 154 h 421"/>
              <a:gd name="T30" fmla="*/ 54 w 408"/>
              <a:gd name="T31" fmla="*/ 166 h 421"/>
              <a:gd name="T32" fmla="*/ 59 w 408"/>
              <a:gd name="T33" fmla="*/ 325 h 421"/>
              <a:gd name="T34" fmla="*/ 49 w 408"/>
              <a:gd name="T35" fmla="*/ 343 h 421"/>
              <a:gd name="T36" fmla="*/ 21 w 408"/>
              <a:gd name="T37" fmla="*/ 366 h 421"/>
              <a:gd name="T38" fmla="*/ 44 w 408"/>
              <a:gd name="T39" fmla="*/ 366 h 421"/>
              <a:gd name="T40" fmla="*/ 50 w 408"/>
              <a:gd name="T41" fmla="*/ 368 h 421"/>
              <a:gd name="T42" fmla="*/ 52 w 408"/>
              <a:gd name="T43" fmla="*/ 373 h 421"/>
              <a:gd name="T44" fmla="*/ 51 w 408"/>
              <a:gd name="T45" fmla="*/ 375 h 421"/>
              <a:gd name="T46" fmla="*/ 47 w 408"/>
              <a:gd name="T47" fmla="*/ 379 h 421"/>
              <a:gd name="T48" fmla="*/ 0 w 408"/>
              <a:gd name="T49" fmla="*/ 379 h 421"/>
              <a:gd name="T50" fmla="*/ 408 w 408"/>
              <a:gd name="T51" fmla="*/ 421 h 421"/>
              <a:gd name="T52" fmla="*/ 388 w 408"/>
              <a:gd name="T53" fmla="*/ 379 h 421"/>
              <a:gd name="T54" fmla="*/ 167 w 408"/>
              <a:gd name="T55" fmla="*/ 325 h 421"/>
              <a:gd name="T56" fmla="*/ 128 w 408"/>
              <a:gd name="T57" fmla="*/ 343 h 421"/>
              <a:gd name="T58" fmla="*/ 117 w 408"/>
              <a:gd name="T59" fmla="*/ 325 h 421"/>
              <a:gd name="T60" fmla="*/ 123 w 408"/>
              <a:gd name="T61" fmla="*/ 166 h 421"/>
              <a:gd name="T62" fmla="*/ 160 w 408"/>
              <a:gd name="T63" fmla="*/ 140 h 421"/>
              <a:gd name="T64" fmla="*/ 173 w 408"/>
              <a:gd name="T65" fmla="*/ 166 h 421"/>
              <a:gd name="T66" fmla="*/ 204 w 408"/>
              <a:gd name="T67" fmla="*/ 102 h 421"/>
              <a:gd name="T68" fmla="*/ 200 w 408"/>
              <a:gd name="T69" fmla="*/ 102 h 421"/>
              <a:gd name="T70" fmla="*/ 192 w 408"/>
              <a:gd name="T71" fmla="*/ 98 h 421"/>
              <a:gd name="T72" fmla="*/ 186 w 408"/>
              <a:gd name="T73" fmla="*/ 92 h 421"/>
              <a:gd name="T74" fmla="*/ 183 w 408"/>
              <a:gd name="T75" fmla="*/ 85 h 421"/>
              <a:gd name="T76" fmla="*/ 183 w 408"/>
              <a:gd name="T77" fmla="*/ 80 h 421"/>
              <a:gd name="T78" fmla="*/ 185 w 408"/>
              <a:gd name="T79" fmla="*/ 72 h 421"/>
              <a:gd name="T80" fmla="*/ 189 w 408"/>
              <a:gd name="T81" fmla="*/ 66 h 421"/>
              <a:gd name="T82" fmla="*/ 196 w 408"/>
              <a:gd name="T83" fmla="*/ 61 h 421"/>
              <a:gd name="T84" fmla="*/ 204 w 408"/>
              <a:gd name="T85" fmla="*/ 60 h 421"/>
              <a:gd name="T86" fmla="*/ 208 w 408"/>
              <a:gd name="T87" fmla="*/ 60 h 421"/>
              <a:gd name="T88" fmla="*/ 216 w 408"/>
              <a:gd name="T89" fmla="*/ 63 h 421"/>
              <a:gd name="T90" fmla="*/ 222 w 408"/>
              <a:gd name="T91" fmla="*/ 69 h 421"/>
              <a:gd name="T92" fmla="*/ 225 w 408"/>
              <a:gd name="T93" fmla="*/ 76 h 421"/>
              <a:gd name="T94" fmla="*/ 226 w 408"/>
              <a:gd name="T95" fmla="*/ 80 h 421"/>
              <a:gd name="T96" fmla="*/ 224 w 408"/>
              <a:gd name="T97" fmla="*/ 89 h 421"/>
              <a:gd name="T98" fmla="*/ 220 w 408"/>
              <a:gd name="T99" fmla="*/ 95 h 421"/>
              <a:gd name="T100" fmla="*/ 213 w 408"/>
              <a:gd name="T101" fmla="*/ 101 h 421"/>
              <a:gd name="T102" fmla="*/ 204 w 408"/>
              <a:gd name="T103" fmla="*/ 102 h 421"/>
              <a:gd name="T104" fmla="*/ 291 w 408"/>
              <a:gd name="T105" fmla="*/ 325 h 421"/>
              <a:gd name="T106" fmla="*/ 280 w 408"/>
              <a:gd name="T107" fmla="*/ 343 h 421"/>
              <a:gd name="T108" fmla="*/ 237 w 408"/>
              <a:gd name="T109" fmla="*/ 325 h 421"/>
              <a:gd name="T110" fmla="*/ 231 w 408"/>
              <a:gd name="T111" fmla="*/ 166 h 421"/>
              <a:gd name="T112" fmla="*/ 243 w 408"/>
              <a:gd name="T113" fmla="*/ 140 h 421"/>
              <a:gd name="T114" fmla="*/ 285 w 408"/>
              <a:gd name="T115" fmla="*/ 166 h 421"/>
              <a:gd name="T116" fmla="*/ 291 w 408"/>
              <a:gd name="T117" fmla="*/ 325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8" h="421">
                <a:moveTo>
                  <a:pt x="388" y="379"/>
                </a:moveTo>
                <a:lnTo>
                  <a:pt x="388" y="343"/>
                </a:lnTo>
                <a:lnTo>
                  <a:pt x="360" y="343"/>
                </a:lnTo>
                <a:lnTo>
                  <a:pt x="355" y="325"/>
                </a:lnTo>
                <a:lnTo>
                  <a:pt x="349" y="325"/>
                </a:lnTo>
                <a:lnTo>
                  <a:pt x="349" y="166"/>
                </a:lnTo>
                <a:lnTo>
                  <a:pt x="355" y="166"/>
                </a:lnTo>
                <a:lnTo>
                  <a:pt x="362" y="140"/>
                </a:lnTo>
                <a:lnTo>
                  <a:pt x="393" y="140"/>
                </a:lnTo>
                <a:lnTo>
                  <a:pt x="393" y="122"/>
                </a:lnTo>
                <a:lnTo>
                  <a:pt x="393" y="122"/>
                </a:lnTo>
                <a:lnTo>
                  <a:pt x="395" y="122"/>
                </a:lnTo>
                <a:lnTo>
                  <a:pt x="405" y="102"/>
                </a:lnTo>
                <a:lnTo>
                  <a:pt x="204" y="0"/>
                </a:lnTo>
                <a:lnTo>
                  <a:pt x="4" y="102"/>
                </a:lnTo>
                <a:lnTo>
                  <a:pt x="14" y="122"/>
                </a:lnTo>
                <a:lnTo>
                  <a:pt x="14" y="122"/>
                </a:lnTo>
                <a:lnTo>
                  <a:pt x="15" y="122"/>
                </a:lnTo>
                <a:lnTo>
                  <a:pt x="15" y="140"/>
                </a:lnTo>
                <a:lnTo>
                  <a:pt x="69" y="140"/>
                </a:lnTo>
                <a:lnTo>
                  <a:pt x="69" y="140"/>
                </a:lnTo>
                <a:lnTo>
                  <a:pt x="72" y="140"/>
                </a:lnTo>
                <a:lnTo>
                  <a:pt x="74" y="142"/>
                </a:lnTo>
                <a:lnTo>
                  <a:pt x="76" y="144"/>
                </a:lnTo>
                <a:lnTo>
                  <a:pt x="76" y="147"/>
                </a:lnTo>
                <a:lnTo>
                  <a:pt x="76" y="147"/>
                </a:lnTo>
                <a:lnTo>
                  <a:pt x="76" y="149"/>
                </a:lnTo>
                <a:lnTo>
                  <a:pt x="74" y="151"/>
                </a:lnTo>
                <a:lnTo>
                  <a:pt x="72" y="154"/>
                </a:lnTo>
                <a:lnTo>
                  <a:pt x="69" y="154"/>
                </a:lnTo>
                <a:lnTo>
                  <a:pt x="50" y="154"/>
                </a:lnTo>
                <a:lnTo>
                  <a:pt x="54" y="166"/>
                </a:lnTo>
                <a:lnTo>
                  <a:pt x="59" y="166"/>
                </a:lnTo>
                <a:lnTo>
                  <a:pt x="59" y="325"/>
                </a:lnTo>
                <a:lnTo>
                  <a:pt x="54" y="325"/>
                </a:lnTo>
                <a:lnTo>
                  <a:pt x="49" y="343"/>
                </a:lnTo>
                <a:lnTo>
                  <a:pt x="21" y="343"/>
                </a:lnTo>
                <a:lnTo>
                  <a:pt x="21" y="366"/>
                </a:lnTo>
                <a:lnTo>
                  <a:pt x="44" y="366"/>
                </a:lnTo>
                <a:lnTo>
                  <a:pt x="44" y="366"/>
                </a:lnTo>
                <a:lnTo>
                  <a:pt x="47" y="366"/>
                </a:lnTo>
                <a:lnTo>
                  <a:pt x="50" y="368"/>
                </a:lnTo>
                <a:lnTo>
                  <a:pt x="51" y="370"/>
                </a:lnTo>
                <a:lnTo>
                  <a:pt x="52" y="373"/>
                </a:lnTo>
                <a:lnTo>
                  <a:pt x="52" y="373"/>
                </a:lnTo>
                <a:lnTo>
                  <a:pt x="51" y="375"/>
                </a:lnTo>
                <a:lnTo>
                  <a:pt x="50" y="377"/>
                </a:lnTo>
                <a:lnTo>
                  <a:pt x="47" y="379"/>
                </a:lnTo>
                <a:lnTo>
                  <a:pt x="44" y="379"/>
                </a:lnTo>
                <a:lnTo>
                  <a:pt x="0" y="379"/>
                </a:lnTo>
                <a:lnTo>
                  <a:pt x="0" y="421"/>
                </a:lnTo>
                <a:lnTo>
                  <a:pt x="408" y="421"/>
                </a:lnTo>
                <a:lnTo>
                  <a:pt x="408" y="379"/>
                </a:lnTo>
                <a:lnTo>
                  <a:pt x="388" y="379"/>
                </a:lnTo>
                <a:close/>
                <a:moveTo>
                  <a:pt x="173" y="325"/>
                </a:moveTo>
                <a:lnTo>
                  <a:pt x="167" y="325"/>
                </a:lnTo>
                <a:lnTo>
                  <a:pt x="162" y="343"/>
                </a:lnTo>
                <a:lnTo>
                  <a:pt x="128" y="343"/>
                </a:lnTo>
                <a:lnTo>
                  <a:pt x="123" y="325"/>
                </a:lnTo>
                <a:lnTo>
                  <a:pt x="117" y="325"/>
                </a:lnTo>
                <a:lnTo>
                  <a:pt x="117" y="166"/>
                </a:lnTo>
                <a:lnTo>
                  <a:pt x="123" y="166"/>
                </a:lnTo>
                <a:lnTo>
                  <a:pt x="130" y="140"/>
                </a:lnTo>
                <a:lnTo>
                  <a:pt x="160" y="140"/>
                </a:lnTo>
                <a:lnTo>
                  <a:pt x="167" y="166"/>
                </a:lnTo>
                <a:lnTo>
                  <a:pt x="173" y="166"/>
                </a:lnTo>
                <a:lnTo>
                  <a:pt x="173" y="325"/>
                </a:lnTo>
                <a:close/>
                <a:moveTo>
                  <a:pt x="204" y="102"/>
                </a:moveTo>
                <a:lnTo>
                  <a:pt x="204" y="102"/>
                </a:lnTo>
                <a:lnTo>
                  <a:pt x="200" y="102"/>
                </a:lnTo>
                <a:lnTo>
                  <a:pt x="196" y="101"/>
                </a:lnTo>
                <a:lnTo>
                  <a:pt x="192" y="98"/>
                </a:lnTo>
                <a:lnTo>
                  <a:pt x="189" y="95"/>
                </a:lnTo>
                <a:lnTo>
                  <a:pt x="186" y="92"/>
                </a:lnTo>
                <a:lnTo>
                  <a:pt x="185" y="89"/>
                </a:lnTo>
                <a:lnTo>
                  <a:pt x="183" y="85"/>
                </a:lnTo>
                <a:lnTo>
                  <a:pt x="183" y="80"/>
                </a:lnTo>
                <a:lnTo>
                  <a:pt x="183" y="80"/>
                </a:lnTo>
                <a:lnTo>
                  <a:pt x="183" y="76"/>
                </a:lnTo>
                <a:lnTo>
                  <a:pt x="185" y="72"/>
                </a:lnTo>
                <a:lnTo>
                  <a:pt x="186" y="69"/>
                </a:lnTo>
                <a:lnTo>
                  <a:pt x="189" y="66"/>
                </a:lnTo>
                <a:lnTo>
                  <a:pt x="192" y="63"/>
                </a:lnTo>
                <a:lnTo>
                  <a:pt x="196" y="61"/>
                </a:lnTo>
                <a:lnTo>
                  <a:pt x="200" y="60"/>
                </a:lnTo>
                <a:lnTo>
                  <a:pt x="204" y="60"/>
                </a:lnTo>
                <a:lnTo>
                  <a:pt x="204" y="60"/>
                </a:lnTo>
                <a:lnTo>
                  <a:pt x="208" y="60"/>
                </a:lnTo>
                <a:lnTo>
                  <a:pt x="213" y="61"/>
                </a:lnTo>
                <a:lnTo>
                  <a:pt x="216" y="63"/>
                </a:lnTo>
                <a:lnTo>
                  <a:pt x="220" y="66"/>
                </a:lnTo>
                <a:lnTo>
                  <a:pt x="222" y="69"/>
                </a:lnTo>
                <a:lnTo>
                  <a:pt x="224" y="72"/>
                </a:lnTo>
                <a:lnTo>
                  <a:pt x="225" y="76"/>
                </a:lnTo>
                <a:lnTo>
                  <a:pt x="226" y="80"/>
                </a:lnTo>
                <a:lnTo>
                  <a:pt x="226" y="80"/>
                </a:lnTo>
                <a:lnTo>
                  <a:pt x="225" y="85"/>
                </a:lnTo>
                <a:lnTo>
                  <a:pt x="224" y="89"/>
                </a:lnTo>
                <a:lnTo>
                  <a:pt x="222" y="92"/>
                </a:lnTo>
                <a:lnTo>
                  <a:pt x="220" y="95"/>
                </a:lnTo>
                <a:lnTo>
                  <a:pt x="216" y="98"/>
                </a:lnTo>
                <a:lnTo>
                  <a:pt x="213" y="101"/>
                </a:lnTo>
                <a:lnTo>
                  <a:pt x="208" y="102"/>
                </a:lnTo>
                <a:lnTo>
                  <a:pt x="204" y="102"/>
                </a:lnTo>
                <a:lnTo>
                  <a:pt x="204" y="102"/>
                </a:lnTo>
                <a:close/>
                <a:moveTo>
                  <a:pt x="291" y="325"/>
                </a:moveTo>
                <a:lnTo>
                  <a:pt x="285" y="325"/>
                </a:lnTo>
                <a:lnTo>
                  <a:pt x="280" y="343"/>
                </a:lnTo>
                <a:lnTo>
                  <a:pt x="242" y="343"/>
                </a:lnTo>
                <a:lnTo>
                  <a:pt x="237" y="325"/>
                </a:lnTo>
                <a:lnTo>
                  <a:pt x="231" y="325"/>
                </a:lnTo>
                <a:lnTo>
                  <a:pt x="231" y="166"/>
                </a:lnTo>
                <a:lnTo>
                  <a:pt x="237" y="166"/>
                </a:lnTo>
                <a:lnTo>
                  <a:pt x="243" y="140"/>
                </a:lnTo>
                <a:lnTo>
                  <a:pt x="279" y="140"/>
                </a:lnTo>
                <a:lnTo>
                  <a:pt x="285" y="166"/>
                </a:lnTo>
                <a:lnTo>
                  <a:pt x="291" y="166"/>
                </a:lnTo>
                <a:lnTo>
                  <a:pt x="291" y="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7950" y="6311085"/>
            <a:ext cx="404642" cy="365125"/>
          </a:xfrm>
        </p:spPr>
        <p:txBody>
          <a:bodyPr/>
          <a:lstStyle/>
          <a:p>
            <a:fld id="{83D62BF5-87CB-4A45-9DA9-67C5B9F7E4D4}" type="slidenum">
              <a:rPr lang="en-GB" smtClean="0"/>
              <a:t>12</a:t>
            </a:fld>
            <a:endParaRPr lang="en-GB" dirty="0"/>
          </a:p>
        </p:txBody>
      </p:sp>
      <p:sp>
        <p:nvSpPr>
          <p:cNvPr id="39" name="Freeform 42"/>
          <p:cNvSpPr>
            <a:spLocks/>
          </p:cNvSpPr>
          <p:nvPr/>
        </p:nvSpPr>
        <p:spPr bwMode="auto">
          <a:xfrm rot="3784392">
            <a:off x="2769304" y="4343525"/>
            <a:ext cx="248563" cy="746238"/>
          </a:xfrm>
          <a:custGeom>
            <a:avLst/>
            <a:gdLst>
              <a:gd name="T0" fmla="*/ 306 w 400"/>
              <a:gd name="T1" fmla="*/ 372 h 1390"/>
              <a:gd name="T2" fmla="*/ 330 w 400"/>
              <a:gd name="T3" fmla="*/ 354 h 1390"/>
              <a:gd name="T4" fmla="*/ 360 w 400"/>
              <a:gd name="T5" fmla="*/ 320 h 1390"/>
              <a:gd name="T6" fmla="*/ 378 w 400"/>
              <a:gd name="T7" fmla="*/ 294 h 1390"/>
              <a:gd name="T8" fmla="*/ 384 w 400"/>
              <a:gd name="T9" fmla="*/ 280 h 1390"/>
              <a:gd name="T10" fmla="*/ 400 w 400"/>
              <a:gd name="T11" fmla="*/ 226 h 1390"/>
              <a:gd name="T12" fmla="*/ 398 w 400"/>
              <a:gd name="T13" fmla="*/ 170 h 1390"/>
              <a:gd name="T14" fmla="*/ 384 w 400"/>
              <a:gd name="T15" fmla="*/ 118 h 1390"/>
              <a:gd name="T16" fmla="*/ 354 w 400"/>
              <a:gd name="T17" fmla="*/ 72 h 1390"/>
              <a:gd name="T18" fmla="*/ 114 w 400"/>
              <a:gd name="T19" fmla="*/ 172 h 1390"/>
              <a:gd name="T20" fmla="*/ 188 w 400"/>
              <a:gd name="T21" fmla="*/ 0 h 1390"/>
              <a:gd name="T22" fmla="*/ 136 w 400"/>
              <a:gd name="T23" fmla="*/ 12 h 1390"/>
              <a:gd name="T24" fmla="*/ 86 w 400"/>
              <a:gd name="T25" fmla="*/ 36 h 1390"/>
              <a:gd name="T26" fmla="*/ 46 w 400"/>
              <a:gd name="T27" fmla="*/ 72 h 1390"/>
              <a:gd name="T28" fmla="*/ 16 w 400"/>
              <a:gd name="T29" fmla="*/ 120 h 1390"/>
              <a:gd name="T30" fmla="*/ 10 w 400"/>
              <a:gd name="T31" fmla="*/ 140 h 1390"/>
              <a:gd name="T32" fmla="*/ 0 w 400"/>
              <a:gd name="T33" fmla="*/ 178 h 1390"/>
              <a:gd name="T34" fmla="*/ 0 w 400"/>
              <a:gd name="T35" fmla="*/ 218 h 1390"/>
              <a:gd name="T36" fmla="*/ 8 w 400"/>
              <a:gd name="T37" fmla="*/ 256 h 1390"/>
              <a:gd name="T38" fmla="*/ 22 w 400"/>
              <a:gd name="T39" fmla="*/ 292 h 1390"/>
              <a:gd name="T40" fmla="*/ 42 w 400"/>
              <a:gd name="T41" fmla="*/ 324 h 1390"/>
              <a:gd name="T42" fmla="*/ 70 w 400"/>
              <a:gd name="T43" fmla="*/ 352 h 1390"/>
              <a:gd name="T44" fmla="*/ 102 w 400"/>
              <a:gd name="T45" fmla="*/ 376 h 1390"/>
              <a:gd name="T46" fmla="*/ 120 w 400"/>
              <a:gd name="T47" fmla="*/ 1006 h 1390"/>
              <a:gd name="T48" fmla="*/ 104 w 400"/>
              <a:gd name="T49" fmla="*/ 1014 h 1390"/>
              <a:gd name="T50" fmla="*/ 74 w 400"/>
              <a:gd name="T51" fmla="*/ 1036 h 1390"/>
              <a:gd name="T52" fmla="*/ 46 w 400"/>
              <a:gd name="T53" fmla="*/ 1062 h 1390"/>
              <a:gd name="T54" fmla="*/ 26 w 400"/>
              <a:gd name="T55" fmla="*/ 1092 h 1390"/>
              <a:gd name="T56" fmla="*/ 16 w 400"/>
              <a:gd name="T57" fmla="*/ 1110 h 1390"/>
              <a:gd name="T58" fmla="*/ 2 w 400"/>
              <a:gd name="T59" fmla="*/ 1166 h 1390"/>
              <a:gd name="T60" fmla="*/ 2 w 400"/>
              <a:gd name="T61" fmla="*/ 1220 h 1390"/>
              <a:gd name="T62" fmla="*/ 18 w 400"/>
              <a:gd name="T63" fmla="*/ 1272 h 1390"/>
              <a:gd name="T64" fmla="*/ 46 w 400"/>
              <a:gd name="T65" fmla="*/ 1318 h 1390"/>
              <a:gd name="T66" fmla="*/ 286 w 400"/>
              <a:gd name="T67" fmla="*/ 1220 h 1390"/>
              <a:gd name="T68" fmla="*/ 212 w 400"/>
              <a:gd name="T69" fmla="*/ 1390 h 1390"/>
              <a:gd name="T70" fmla="*/ 266 w 400"/>
              <a:gd name="T71" fmla="*/ 1380 h 1390"/>
              <a:gd name="T72" fmla="*/ 314 w 400"/>
              <a:gd name="T73" fmla="*/ 1356 h 1390"/>
              <a:gd name="T74" fmla="*/ 354 w 400"/>
              <a:gd name="T75" fmla="*/ 1318 h 1390"/>
              <a:gd name="T76" fmla="*/ 384 w 400"/>
              <a:gd name="T77" fmla="*/ 1270 h 1390"/>
              <a:gd name="T78" fmla="*/ 392 w 400"/>
              <a:gd name="T79" fmla="*/ 1252 h 1390"/>
              <a:gd name="T80" fmla="*/ 400 w 400"/>
              <a:gd name="T81" fmla="*/ 1216 h 1390"/>
              <a:gd name="T82" fmla="*/ 400 w 400"/>
              <a:gd name="T83" fmla="*/ 1180 h 1390"/>
              <a:gd name="T84" fmla="*/ 396 w 400"/>
              <a:gd name="T85" fmla="*/ 1146 h 1390"/>
              <a:gd name="T86" fmla="*/ 386 w 400"/>
              <a:gd name="T87" fmla="*/ 1112 h 1390"/>
              <a:gd name="T88" fmla="*/ 368 w 400"/>
              <a:gd name="T89" fmla="*/ 1082 h 1390"/>
              <a:gd name="T90" fmla="*/ 348 w 400"/>
              <a:gd name="T91" fmla="*/ 1054 h 1390"/>
              <a:gd name="T92" fmla="*/ 320 w 400"/>
              <a:gd name="T93" fmla="*/ 1030 h 1390"/>
              <a:gd name="T94" fmla="*/ 306 w 400"/>
              <a:gd name="T95" fmla="*/ 102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0" h="1390">
                <a:moveTo>
                  <a:pt x="306" y="1020"/>
                </a:moveTo>
                <a:lnTo>
                  <a:pt x="306" y="372"/>
                </a:lnTo>
                <a:lnTo>
                  <a:pt x="306" y="372"/>
                </a:lnTo>
                <a:lnTo>
                  <a:pt x="330" y="354"/>
                </a:lnTo>
                <a:lnTo>
                  <a:pt x="352" y="332"/>
                </a:lnTo>
                <a:lnTo>
                  <a:pt x="360" y="320"/>
                </a:lnTo>
                <a:lnTo>
                  <a:pt x="370" y="308"/>
                </a:lnTo>
                <a:lnTo>
                  <a:pt x="378" y="294"/>
                </a:lnTo>
                <a:lnTo>
                  <a:pt x="384" y="280"/>
                </a:lnTo>
                <a:lnTo>
                  <a:pt x="384" y="280"/>
                </a:lnTo>
                <a:lnTo>
                  <a:pt x="394" y="252"/>
                </a:lnTo>
                <a:lnTo>
                  <a:pt x="400" y="226"/>
                </a:lnTo>
                <a:lnTo>
                  <a:pt x="400" y="198"/>
                </a:lnTo>
                <a:lnTo>
                  <a:pt x="398" y="170"/>
                </a:lnTo>
                <a:lnTo>
                  <a:pt x="392" y="144"/>
                </a:lnTo>
                <a:lnTo>
                  <a:pt x="384" y="118"/>
                </a:lnTo>
                <a:lnTo>
                  <a:pt x="370" y="94"/>
                </a:lnTo>
                <a:lnTo>
                  <a:pt x="354" y="72"/>
                </a:lnTo>
                <a:lnTo>
                  <a:pt x="280" y="242"/>
                </a:lnTo>
                <a:lnTo>
                  <a:pt x="114" y="172"/>
                </a:lnTo>
                <a:lnTo>
                  <a:pt x="188" y="0"/>
                </a:lnTo>
                <a:lnTo>
                  <a:pt x="188" y="0"/>
                </a:lnTo>
                <a:lnTo>
                  <a:pt x="162" y="4"/>
                </a:lnTo>
                <a:lnTo>
                  <a:pt x="136" y="12"/>
                </a:lnTo>
                <a:lnTo>
                  <a:pt x="110" y="22"/>
                </a:lnTo>
                <a:lnTo>
                  <a:pt x="86" y="36"/>
                </a:lnTo>
                <a:lnTo>
                  <a:pt x="66" y="52"/>
                </a:lnTo>
                <a:lnTo>
                  <a:pt x="46" y="72"/>
                </a:lnTo>
                <a:lnTo>
                  <a:pt x="30" y="96"/>
                </a:lnTo>
                <a:lnTo>
                  <a:pt x="16" y="120"/>
                </a:lnTo>
                <a:lnTo>
                  <a:pt x="16" y="120"/>
                </a:lnTo>
                <a:lnTo>
                  <a:pt x="10" y="140"/>
                </a:lnTo>
                <a:lnTo>
                  <a:pt x="4" y="160"/>
                </a:lnTo>
                <a:lnTo>
                  <a:pt x="0" y="178"/>
                </a:lnTo>
                <a:lnTo>
                  <a:pt x="0" y="198"/>
                </a:lnTo>
                <a:lnTo>
                  <a:pt x="0" y="218"/>
                </a:lnTo>
                <a:lnTo>
                  <a:pt x="4" y="238"/>
                </a:lnTo>
                <a:lnTo>
                  <a:pt x="8" y="256"/>
                </a:lnTo>
                <a:lnTo>
                  <a:pt x="14" y="274"/>
                </a:lnTo>
                <a:lnTo>
                  <a:pt x="22" y="292"/>
                </a:lnTo>
                <a:lnTo>
                  <a:pt x="32" y="308"/>
                </a:lnTo>
                <a:lnTo>
                  <a:pt x="42" y="324"/>
                </a:lnTo>
                <a:lnTo>
                  <a:pt x="56" y="338"/>
                </a:lnTo>
                <a:lnTo>
                  <a:pt x="70" y="352"/>
                </a:lnTo>
                <a:lnTo>
                  <a:pt x="84" y="364"/>
                </a:lnTo>
                <a:lnTo>
                  <a:pt x="102" y="376"/>
                </a:lnTo>
                <a:lnTo>
                  <a:pt x="120" y="384"/>
                </a:lnTo>
                <a:lnTo>
                  <a:pt x="120" y="1006"/>
                </a:lnTo>
                <a:lnTo>
                  <a:pt x="120" y="1006"/>
                </a:lnTo>
                <a:lnTo>
                  <a:pt x="104" y="1014"/>
                </a:lnTo>
                <a:lnTo>
                  <a:pt x="88" y="1024"/>
                </a:lnTo>
                <a:lnTo>
                  <a:pt x="74" y="1036"/>
                </a:lnTo>
                <a:lnTo>
                  <a:pt x="60" y="1048"/>
                </a:lnTo>
                <a:lnTo>
                  <a:pt x="46" y="1062"/>
                </a:lnTo>
                <a:lnTo>
                  <a:pt x="36" y="1076"/>
                </a:lnTo>
                <a:lnTo>
                  <a:pt x="26" y="1092"/>
                </a:lnTo>
                <a:lnTo>
                  <a:pt x="16" y="1110"/>
                </a:lnTo>
                <a:lnTo>
                  <a:pt x="16" y="1110"/>
                </a:lnTo>
                <a:lnTo>
                  <a:pt x="6" y="1138"/>
                </a:lnTo>
                <a:lnTo>
                  <a:pt x="2" y="1166"/>
                </a:lnTo>
                <a:lnTo>
                  <a:pt x="0" y="1192"/>
                </a:lnTo>
                <a:lnTo>
                  <a:pt x="2" y="1220"/>
                </a:lnTo>
                <a:lnTo>
                  <a:pt x="8" y="1246"/>
                </a:lnTo>
                <a:lnTo>
                  <a:pt x="18" y="1272"/>
                </a:lnTo>
                <a:lnTo>
                  <a:pt x="30" y="1296"/>
                </a:lnTo>
                <a:lnTo>
                  <a:pt x="46" y="1318"/>
                </a:lnTo>
                <a:lnTo>
                  <a:pt x="120" y="1148"/>
                </a:lnTo>
                <a:lnTo>
                  <a:pt x="286" y="1220"/>
                </a:lnTo>
                <a:lnTo>
                  <a:pt x="212" y="1390"/>
                </a:lnTo>
                <a:lnTo>
                  <a:pt x="212" y="1390"/>
                </a:lnTo>
                <a:lnTo>
                  <a:pt x="240" y="1386"/>
                </a:lnTo>
                <a:lnTo>
                  <a:pt x="266" y="1380"/>
                </a:lnTo>
                <a:lnTo>
                  <a:pt x="290" y="1368"/>
                </a:lnTo>
                <a:lnTo>
                  <a:pt x="314" y="1356"/>
                </a:lnTo>
                <a:lnTo>
                  <a:pt x="336" y="1338"/>
                </a:lnTo>
                <a:lnTo>
                  <a:pt x="354" y="1318"/>
                </a:lnTo>
                <a:lnTo>
                  <a:pt x="372" y="1296"/>
                </a:lnTo>
                <a:lnTo>
                  <a:pt x="384" y="1270"/>
                </a:lnTo>
                <a:lnTo>
                  <a:pt x="384" y="1270"/>
                </a:lnTo>
                <a:lnTo>
                  <a:pt x="392" y="1252"/>
                </a:lnTo>
                <a:lnTo>
                  <a:pt x="396" y="1234"/>
                </a:lnTo>
                <a:lnTo>
                  <a:pt x="400" y="1216"/>
                </a:lnTo>
                <a:lnTo>
                  <a:pt x="400" y="1198"/>
                </a:lnTo>
                <a:lnTo>
                  <a:pt x="400" y="1180"/>
                </a:lnTo>
                <a:lnTo>
                  <a:pt x="400" y="1164"/>
                </a:lnTo>
                <a:lnTo>
                  <a:pt x="396" y="1146"/>
                </a:lnTo>
                <a:lnTo>
                  <a:pt x="392" y="1128"/>
                </a:lnTo>
                <a:lnTo>
                  <a:pt x="386" y="1112"/>
                </a:lnTo>
                <a:lnTo>
                  <a:pt x="378" y="1096"/>
                </a:lnTo>
                <a:lnTo>
                  <a:pt x="368" y="1082"/>
                </a:lnTo>
                <a:lnTo>
                  <a:pt x="358" y="1068"/>
                </a:lnTo>
                <a:lnTo>
                  <a:pt x="348" y="1054"/>
                </a:lnTo>
                <a:lnTo>
                  <a:pt x="334" y="1042"/>
                </a:lnTo>
                <a:lnTo>
                  <a:pt x="320" y="1030"/>
                </a:lnTo>
                <a:lnTo>
                  <a:pt x="306" y="1020"/>
                </a:lnTo>
                <a:lnTo>
                  <a:pt x="306" y="1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36"/>
          <p:cNvSpPr>
            <a:spLocks noEditPoints="1"/>
          </p:cNvSpPr>
          <p:nvPr/>
        </p:nvSpPr>
        <p:spPr bwMode="auto">
          <a:xfrm>
            <a:off x="2299399" y="3287610"/>
            <a:ext cx="772351" cy="479969"/>
          </a:xfrm>
          <a:custGeom>
            <a:avLst/>
            <a:gdLst>
              <a:gd name="T0" fmla="*/ 182 w 958"/>
              <a:gd name="T1" fmla="*/ 262 h 854"/>
              <a:gd name="T2" fmla="*/ 228 w 958"/>
              <a:gd name="T3" fmla="*/ 274 h 854"/>
              <a:gd name="T4" fmla="*/ 280 w 958"/>
              <a:gd name="T5" fmla="*/ 324 h 854"/>
              <a:gd name="T6" fmla="*/ 298 w 958"/>
              <a:gd name="T7" fmla="*/ 320 h 854"/>
              <a:gd name="T8" fmla="*/ 376 w 958"/>
              <a:gd name="T9" fmla="*/ 244 h 854"/>
              <a:gd name="T10" fmla="*/ 338 w 958"/>
              <a:gd name="T11" fmla="*/ 194 h 854"/>
              <a:gd name="T12" fmla="*/ 322 w 958"/>
              <a:gd name="T13" fmla="*/ 152 h 854"/>
              <a:gd name="T14" fmla="*/ 336 w 958"/>
              <a:gd name="T15" fmla="*/ 116 h 854"/>
              <a:gd name="T16" fmla="*/ 418 w 958"/>
              <a:gd name="T17" fmla="*/ 56 h 854"/>
              <a:gd name="T18" fmla="*/ 530 w 958"/>
              <a:gd name="T19" fmla="*/ 2 h 854"/>
              <a:gd name="T20" fmla="*/ 382 w 958"/>
              <a:gd name="T21" fmla="*/ 2 h 854"/>
              <a:gd name="T22" fmla="*/ 310 w 958"/>
              <a:gd name="T23" fmla="*/ 26 h 854"/>
              <a:gd name="T24" fmla="*/ 204 w 958"/>
              <a:gd name="T25" fmla="*/ 92 h 854"/>
              <a:gd name="T26" fmla="*/ 130 w 958"/>
              <a:gd name="T27" fmla="*/ 150 h 854"/>
              <a:gd name="T28" fmla="*/ 120 w 958"/>
              <a:gd name="T29" fmla="*/ 188 h 854"/>
              <a:gd name="T30" fmla="*/ 102 w 958"/>
              <a:gd name="T31" fmla="*/ 216 h 854"/>
              <a:gd name="T32" fmla="*/ 68 w 958"/>
              <a:gd name="T33" fmla="*/ 230 h 854"/>
              <a:gd name="T34" fmla="*/ 42 w 958"/>
              <a:gd name="T35" fmla="*/ 236 h 854"/>
              <a:gd name="T36" fmla="*/ 0 w 958"/>
              <a:gd name="T37" fmla="*/ 276 h 854"/>
              <a:gd name="T38" fmla="*/ 70 w 958"/>
              <a:gd name="T39" fmla="*/ 360 h 854"/>
              <a:gd name="T40" fmla="*/ 90 w 958"/>
              <a:gd name="T41" fmla="*/ 368 h 854"/>
              <a:gd name="T42" fmla="*/ 132 w 958"/>
              <a:gd name="T43" fmla="*/ 334 h 854"/>
              <a:gd name="T44" fmla="*/ 138 w 958"/>
              <a:gd name="T45" fmla="*/ 292 h 854"/>
              <a:gd name="T46" fmla="*/ 424 w 958"/>
              <a:gd name="T47" fmla="*/ 302 h 854"/>
              <a:gd name="T48" fmla="*/ 410 w 958"/>
              <a:gd name="T49" fmla="*/ 298 h 854"/>
              <a:gd name="T50" fmla="*/ 332 w 958"/>
              <a:gd name="T51" fmla="*/ 366 h 854"/>
              <a:gd name="T52" fmla="*/ 734 w 958"/>
              <a:gd name="T53" fmla="*/ 836 h 854"/>
              <a:gd name="T54" fmla="*/ 760 w 958"/>
              <a:gd name="T55" fmla="*/ 842 h 854"/>
              <a:gd name="T56" fmla="*/ 822 w 958"/>
              <a:gd name="T57" fmla="*/ 790 h 854"/>
              <a:gd name="T58" fmla="*/ 424 w 958"/>
              <a:gd name="T59" fmla="*/ 302 h 854"/>
              <a:gd name="T60" fmla="*/ 952 w 958"/>
              <a:gd name="T61" fmla="*/ 96 h 854"/>
              <a:gd name="T62" fmla="*/ 940 w 958"/>
              <a:gd name="T63" fmla="*/ 94 h 854"/>
              <a:gd name="T64" fmla="*/ 888 w 958"/>
              <a:gd name="T65" fmla="*/ 172 h 854"/>
              <a:gd name="T66" fmla="*/ 856 w 958"/>
              <a:gd name="T67" fmla="*/ 204 h 854"/>
              <a:gd name="T68" fmla="*/ 794 w 958"/>
              <a:gd name="T69" fmla="*/ 192 h 854"/>
              <a:gd name="T70" fmla="*/ 760 w 958"/>
              <a:gd name="T71" fmla="*/ 154 h 854"/>
              <a:gd name="T72" fmla="*/ 768 w 958"/>
              <a:gd name="T73" fmla="*/ 108 h 854"/>
              <a:gd name="T74" fmla="*/ 812 w 958"/>
              <a:gd name="T75" fmla="*/ 30 h 854"/>
              <a:gd name="T76" fmla="*/ 804 w 958"/>
              <a:gd name="T77" fmla="*/ 12 h 854"/>
              <a:gd name="T78" fmla="*/ 768 w 958"/>
              <a:gd name="T79" fmla="*/ 26 h 854"/>
              <a:gd name="T80" fmla="*/ 682 w 958"/>
              <a:gd name="T81" fmla="*/ 82 h 854"/>
              <a:gd name="T82" fmla="*/ 658 w 958"/>
              <a:gd name="T83" fmla="*/ 122 h 854"/>
              <a:gd name="T84" fmla="*/ 652 w 958"/>
              <a:gd name="T85" fmla="*/ 210 h 854"/>
              <a:gd name="T86" fmla="*/ 634 w 958"/>
              <a:gd name="T87" fmla="*/ 270 h 854"/>
              <a:gd name="T88" fmla="*/ 618 w 958"/>
              <a:gd name="T89" fmla="*/ 434 h 854"/>
              <a:gd name="T90" fmla="*/ 714 w 958"/>
              <a:gd name="T91" fmla="*/ 344 h 854"/>
              <a:gd name="T92" fmla="*/ 766 w 958"/>
              <a:gd name="T93" fmla="*/ 328 h 854"/>
              <a:gd name="T94" fmla="*/ 820 w 958"/>
              <a:gd name="T95" fmla="*/ 334 h 854"/>
              <a:gd name="T96" fmla="*/ 904 w 958"/>
              <a:gd name="T97" fmla="*/ 314 h 854"/>
              <a:gd name="T98" fmla="*/ 940 w 958"/>
              <a:gd name="T99" fmla="*/ 268 h 854"/>
              <a:gd name="T100" fmla="*/ 958 w 958"/>
              <a:gd name="T101" fmla="*/ 180 h 854"/>
              <a:gd name="T102" fmla="*/ 130 w 958"/>
              <a:gd name="T103" fmla="*/ 766 h 854"/>
              <a:gd name="T104" fmla="*/ 124 w 958"/>
              <a:gd name="T105" fmla="*/ 794 h 854"/>
              <a:gd name="T106" fmla="*/ 180 w 958"/>
              <a:gd name="T107" fmla="*/ 852 h 854"/>
              <a:gd name="T108" fmla="*/ 212 w 958"/>
              <a:gd name="T109" fmla="*/ 844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8" h="854">
                <a:moveTo>
                  <a:pt x="148" y="278"/>
                </a:moveTo>
                <a:lnTo>
                  <a:pt x="148" y="278"/>
                </a:lnTo>
                <a:lnTo>
                  <a:pt x="164" y="266"/>
                </a:lnTo>
                <a:lnTo>
                  <a:pt x="182" y="262"/>
                </a:lnTo>
                <a:lnTo>
                  <a:pt x="188" y="262"/>
                </a:lnTo>
                <a:lnTo>
                  <a:pt x="196" y="262"/>
                </a:lnTo>
                <a:lnTo>
                  <a:pt x="212" y="266"/>
                </a:lnTo>
                <a:lnTo>
                  <a:pt x="228" y="274"/>
                </a:lnTo>
                <a:lnTo>
                  <a:pt x="246" y="288"/>
                </a:lnTo>
                <a:lnTo>
                  <a:pt x="262" y="304"/>
                </a:lnTo>
                <a:lnTo>
                  <a:pt x="280" y="324"/>
                </a:lnTo>
                <a:lnTo>
                  <a:pt x="280" y="324"/>
                </a:lnTo>
                <a:lnTo>
                  <a:pt x="284" y="326"/>
                </a:lnTo>
                <a:lnTo>
                  <a:pt x="290" y="326"/>
                </a:lnTo>
                <a:lnTo>
                  <a:pt x="298" y="320"/>
                </a:lnTo>
                <a:lnTo>
                  <a:pt x="298" y="320"/>
                </a:lnTo>
                <a:lnTo>
                  <a:pt x="370" y="254"/>
                </a:lnTo>
                <a:lnTo>
                  <a:pt x="370" y="254"/>
                </a:lnTo>
                <a:lnTo>
                  <a:pt x="376" y="248"/>
                </a:lnTo>
                <a:lnTo>
                  <a:pt x="376" y="244"/>
                </a:lnTo>
                <a:lnTo>
                  <a:pt x="372" y="240"/>
                </a:lnTo>
                <a:lnTo>
                  <a:pt x="372" y="240"/>
                </a:lnTo>
                <a:lnTo>
                  <a:pt x="338" y="194"/>
                </a:lnTo>
                <a:lnTo>
                  <a:pt x="338" y="194"/>
                </a:lnTo>
                <a:lnTo>
                  <a:pt x="330" y="184"/>
                </a:lnTo>
                <a:lnTo>
                  <a:pt x="326" y="172"/>
                </a:lnTo>
                <a:lnTo>
                  <a:pt x="322" y="162"/>
                </a:lnTo>
                <a:lnTo>
                  <a:pt x="322" y="152"/>
                </a:lnTo>
                <a:lnTo>
                  <a:pt x="324" y="144"/>
                </a:lnTo>
                <a:lnTo>
                  <a:pt x="326" y="134"/>
                </a:lnTo>
                <a:lnTo>
                  <a:pt x="330" y="124"/>
                </a:lnTo>
                <a:lnTo>
                  <a:pt x="336" y="116"/>
                </a:lnTo>
                <a:lnTo>
                  <a:pt x="352" y="100"/>
                </a:lnTo>
                <a:lnTo>
                  <a:pt x="372" y="84"/>
                </a:lnTo>
                <a:lnTo>
                  <a:pt x="394" y="68"/>
                </a:lnTo>
                <a:lnTo>
                  <a:pt x="418" y="56"/>
                </a:lnTo>
                <a:lnTo>
                  <a:pt x="464" y="32"/>
                </a:lnTo>
                <a:lnTo>
                  <a:pt x="504" y="16"/>
                </a:lnTo>
                <a:lnTo>
                  <a:pt x="528" y="6"/>
                </a:lnTo>
                <a:lnTo>
                  <a:pt x="530" y="2"/>
                </a:lnTo>
                <a:lnTo>
                  <a:pt x="526" y="2"/>
                </a:lnTo>
                <a:lnTo>
                  <a:pt x="526" y="2"/>
                </a:lnTo>
                <a:lnTo>
                  <a:pt x="450" y="0"/>
                </a:lnTo>
                <a:lnTo>
                  <a:pt x="382" y="2"/>
                </a:lnTo>
                <a:lnTo>
                  <a:pt x="382" y="2"/>
                </a:lnTo>
                <a:lnTo>
                  <a:pt x="358" y="6"/>
                </a:lnTo>
                <a:lnTo>
                  <a:pt x="334" y="14"/>
                </a:lnTo>
                <a:lnTo>
                  <a:pt x="310" y="26"/>
                </a:lnTo>
                <a:lnTo>
                  <a:pt x="284" y="40"/>
                </a:lnTo>
                <a:lnTo>
                  <a:pt x="240" y="68"/>
                </a:lnTo>
                <a:lnTo>
                  <a:pt x="204" y="92"/>
                </a:lnTo>
                <a:lnTo>
                  <a:pt x="204" y="92"/>
                </a:lnTo>
                <a:lnTo>
                  <a:pt x="172" y="116"/>
                </a:lnTo>
                <a:lnTo>
                  <a:pt x="150" y="134"/>
                </a:lnTo>
                <a:lnTo>
                  <a:pt x="130" y="150"/>
                </a:lnTo>
                <a:lnTo>
                  <a:pt x="130" y="150"/>
                </a:lnTo>
                <a:lnTo>
                  <a:pt x="126" y="156"/>
                </a:lnTo>
                <a:lnTo>
                  <a:pt x="124" y="162"/>
                </a:lnTo>
                <a:lnTo>
                  <a:pt x="122" y="180"/>
                </a:lnTo>
                <a:lnTo>
                  <a:pt x="120" y="188"/>
                </a:lnTo>
                <a:lnTo>
                  <a:pt x="116" y="198"/>
                </a:lnTo>
                <a:lnTo>
                  <a:pt x="110" y="206"/>
                </a:lnTo>
                <a:lnTo>
                  <a:pt x="102" y="216"/>
                </a:lnTo>
                <a:lnTo>
                  <a:pt x="102" y="216"/>
                </a:lnTo>
                <a:lnTo>
                  <a:pt x="92" y="222"/>
                </a:lnTo>
                <a:lnTo>
                  <a:pt x="84" y="226"/>
                </a:lnTo>
                <a:lnTo>
                  <a:pt x="76" y="228"/>
                </a:lnTo>
                <a:lnTo>
                  <a:pt x="68" y="230"/>
                </a:lnTo>
                <a:lnTo>
                  <a:pt x="54" y="230"/>
                </a:lnTo>
                <a:lnTo>
                  <a:pt x="48" y="232"/>
                </a:lnTo>
                <a:lnTo>
                  <a:pt x="42" y="236"/>
                </a:lnTo>
                <a:lnTo>
                  <a:pt x="42" y="236"/>
                </a:lnTo>
                <a:lnTo>
                  <a:pt x="4" y="264"/>
                </a:lnTo>
                <a:lnTo>
                  <a:pt x="4" y="264"/>
                </a:lnTo>
                <a:lnTo>
                  <a:pt x="2" y="270"/>
                </a:lnTo>
                <a:lnTo>
                  <a:pt x="0" y="276"/>
                </a:lnTo>
                <a:lnTo>
                  <a:pt x="0" y="282"/>
                </a:lnTo>
                <a:lnTo>
                  <a:pt x="4" y="288"/>
                </a:lnTo>
                <a:lnTo>
                  <a:pt x="4" y="288"/>
                </a:lnTo>
                <a:lnTo>
                  <a:pt x="70" y="360"/>
                </a:lnTo>
                <a:lnTo>
                  <a:pt x="70" y="360"/>
                </a:lnTo>
                <a:lnTo>
                  <a:pt x="74" y="364"/>
                </a:lnTo>
                <a:lnTo>
                  <a:pt x="82" y="368"/>
                </a:lnTo>
                <a:lnTo>
                  <a:pt x="90" y="368"/>
                </a:lnTo>
                <a:lnTo>
                  <a:pt x="98" y="364"/>
                </a:lnTo>
                <a:lnTo>
                  <a:pt x="98" y="364"/>
                </a:lnTo>
                <a:lnTo>
                  <a:pt x="132" y="334"/>
                </a:lnTo>
                <a:lnTo>
                  <a:pt x="132" y="334"/>
                </a:lnTo>
                <a:lnTo>
                  <a:pt x="132" y="326"/>
                </a:lnTo>
                <a:lnTo>
                  <a:pt x="134" y="310"/>
                </a:lnTo>
                <a:lnTo>
                  <a:pt x="136" y="302"/>
                </a:lnTo>
                <a:lnTo>
                  <a:pt x="138" y="292"/>
                </a:lnTo>
                <a:lnTo>
                  <a:pt x="142" y="284"/>
                </a:lnTo>
                <a:lnTo>
                  <a:pt x="148" y="278"/>
                </a:lnTo>
                <a:lnTo>
                  <a:pt x="148" y="278"/>
                </a:lnTo>
                <a:close/>
                <a:moveTo>
                  <a:pt x="424" y="302"/>
                </a:moveTo>
                <a:lnTo>
                  <a:pt x="424" y="302"/>
                </a:lnTo>
                <a:lnTo>
                  <a:pt x="418" y="298"/>
                </a:lnTo>
                <a:lnTo>
                  <a:pt x="414" y="296"/>
                </a:lnTo>
                <a:lnTo>
                  <a:pt x="410" y="298"/>
                </a:lnTo>
                <a:lnTo>
                  <a:pt x="404" y="300"/>
                </a:lnTo>
                <a:lnTo>
                  <a:pt x="336" y="362"/>
                </a:lnTo>
                <a:lnTo>
                  <a:pt x="336" y="362"/>
                </a:lnTo>
                <a:lnTo>
                  <a:pt x="332" y="366"/>
                </a:lnTo>
                <a:lnTo>
                  <a:pt x="330" y="370"/>
                </a:lnTo>
                <a:lnTo>
                  <a:pt x="332" y="376"/>
                </a:lnTo>
                <a:lnTo>
                  <a:pt x="334" y="380"/>
                </a:lnTo>
                <a:lnTo>
                  <a:pt x="734" y="836"/>
                </a:lnTo>
                <a:lnTo>
                  <a:pt x="734" y="836"/>
                </a:lnTo>
                <a:lnTo>
                  <a:pt x="742" y="842"/>
                </a:lnTo>
                <a:lnTo>
                  <a:pt x="752" y="844"/>
                </a:lnTo>
                <a:lnTo>
                  <a:pt x="760" y="842"/>
                </a:lnTo>
                <a:lnTo>
                  <a:pt x="770" y="838"/>
                </a:lnTo>
                <a:lnTo>
                  <a:pt x="816" y="798"/>
                </a:lnTo>
                <a:lnTo>
                  <a:pt x="816" y="798"/>
                </a:lnTo>
                <a:lnTo>
                  <a:pt x="822" y="790"/>
                </a:lnTo>
                <a:lnTo>
                  <a:pt x="826" y="780"/>
                </a:lnTo>
                <a:lnTo>
                  <a:pt x="824" y="770"/>
                </a:lnTo>
                <a:lnTo>
                  <a:pt x="818" y="762"/>
                </a:lnTo>
                <a:lnTo>
                  <a:pt x="424" y="302"/>
                </a:lnTo>
                <a:close/>
                <a:moveTo>
                  <a:pt x="956" y="108"/>
                </a:moveTo>
                <a:lnTo>
                  <a:pt x="956" y="108"/>
                </a:lnTo>
                <a:lnTo>
                  <a:pt x="954" y="102"/>
                </a:lnTo>
                <a:lnTo>
                  <a:pt x="952" y="96"/>
                </a:lnTo>
                <a:lnTo>
                  <a:pt x="950" y="92"/>
                </a:lnTo>
                <a:lnTo>
                  <a:pt x="946" y="92"/>
                </a:lnTo>
                <a:lnTo>
                  <a:pt x="942" y="92"/>
                </a:lnTo>
                <a:lnTo>
                  <a:pt x="940" y="94"/>
                </a:lnTo>
                <a:lnTo>
                  <a:pt x="934" y="100"/>
                </a:lnTo>
                <a:lnTo>
                  <a:pt x="934" y="100"/>
                </a:lnTo>
                <a:lnTo>
                  <a:pt x="888" y="172"/>
                </a:lnTo>
                <a:lnTo>
                  <a:pt x="888" y="172"/>
                </a:lnTo>
                <a:lnTo>
                  <a:pt x="882" y="180"/>
                </a:lnTo>
                <a:lnTo>
                  <a:pt x="876" y="190"/>
                </a:lnTo>
                <a:lnTo>
                  <a:pt x="868" y="198"/>
                </a:lnTo>
                <a:lnTo>
                  <a:pt x="856" y="204"/>
                </a:lnTo>
                <a:lnTo>
                  <a:pt x="844" y="208"/>
                </a:lnTo>
                <a:lnTo>
                  <a:pt x="830" y="208"/>
                </a:lnTo>
                <a:lnTo>
                  <a:pt x="814" y="204"/>
                </a:lnTo>
                <a:lnTo>
                  <a:pt x="794" y="192"/>
                </a:lnTo>
                <a:lnTo>
                  <a:pt x="794" y="192"/>
                </a:lnTo>
                <a:lnTo>
                  <a:pt x="778" y="178"/>
                </a:lnTo>
                <a:lnTo>
                  <a:pt x="766" y="166"/>
                </a:lnTo>
                <a:lnTo>
                  <a:pt x="760" y="154"/>
                </a:lnTo>
                <a:lnTo>
                  <a:pt x="756" y="142"/>
                </a:lnTo>
                <a:lnTo>
                  <a:pt x="758" y="132"/>
                </a:lnTo>
                <a:lnTo>
                  <a:pt x="760" y="122"/>
                </a:lnTo>
                <a:lnTo>
                  <a:pt x="768" y="108"/>
                </a:lnTo>
                <a:lnTo>
                  <a:pt x="768" y="108"/>
                </a:lnTo>
                <a:lnTo>
                  <a:pt x="792" y="64"/>
                </a:lnTo>
                <a:lnTo>
                  <a:pt x="812" y="30"/>
                </a:lnTo>
                <a:lnTo>
                  <a:pt x="812" y="30"/>
                </a:lnTo>
                <a:lnTo>
                  <a:pt x="814" y="24"/>
                </a:lnTo>
                <a:lnTo>
                  <a:pt x="810" y="16"/>
                </a:lnTo>
                <a:lnTo>
                  <a:pt x="808" y="14"/>
                </a:lnTo>
                <a:lnTo>
                  <a:pt x="804" y="12"/>
                </a:lnTo>
                <a:lnTo>
                  <a:pt x="800" y="12"/>
                </a:lnTo>
                <a:lnTo>
                  <a:pt x="794" y="14"/>
                </a:lnTo>
                <a:lnTo>
                  <a:pt x="794" y="14"/>
                </a:lnTo>
                <a:lnTo>
                  <a:pt x="768" y="26"/>
                </a:lnTo>
                <a:lnTo>
                  <a:pt x="748" y="36"/>
                </a:lnTo>
                <a:lnTo>
                  <a:pt x="724" y="48"/>
                </a:lnTo>
                <a:lnTo>
                  <a:pt x="702" y="64"/>
                </a:lnTo>
                <a:lnTo>
                  <a:pt x="682" y="82"/>
                </a:lnTo>
                <a:lnTo>
                  <a:pt x="674" y="90"/>
                </a:lnTo>
                <a:lnTo>
                  <a:pt x="668" y="100"/>
                </a:lnTo>
                <a:lnTo>
                  <a:pt x="662" y="112"/>
                </a:lnTo>
                <a:lnTo>
                  <a:pt x="658" y="122"/>
                </a:lnTo>
                <a:lnTo>
                  <a:pt x="658" y="122"/>
                </a:lnTo>
                <a:lnTo>
                  <a:pt x="654" y="144"/>
                </a:lnTo>
                <a:lnTo>
                  <a:pt x="652" y="166"/>
                </a:lnTo>
                <a:lnTo>
                  <a:pt x="652" y="210"/>
                </a:lnTo>
                <a:lnTo>
                  <a:pt x="650" y="230"/>
                </a:lnTo>
                <a:lnTo>
                  <a:pt x="644" y="250"/>
                </a:lnTo>
                <a:lnTo>
                  <a:pt x="640" y="260"/>
                </a:lnTo>
                <a:lnTo>
                  <a:pt x="634" y="270"/>
                </a:lnTo>
                <a:lnTo>
                  <a:pt x="626" y="280"/>
                </a:lnTo>
                <a:lnTo>
                  <a:pt x="616" y="290"/>
                </a:lnTo>
                <a:lnTo>
                  <a:pt x="552" y="358"/>
                </a:lnTo>
                <a:lnTo>
                  <a:pt x="618" y="434"/>
                </a:lnTo>
                <a:lnTo>
                  <a:pt x="696" y="358"/>
                </a:lnTo>
                <a:lnTo>
                  <a:pt x="696" y="358"/>
                </a:lnTo>
                <a:lnTo>
                  <a:pt x="704" y="350"/>
                </a:lnTo>
                <a:lnTo>
                  <a:pt x="714" y="344"/>
                </a:lnTo>
                <a:lnTo>
                  <a:pt x="726" y="338"/>
                </a:lnTo>
                <a:lnTo>
                  <a:pt x="738" y="334"/>
                </a:lnTo>
                <a:lnTo>
                  <a:pt x="752" y="330"/>
                </a:lnTo>
                <a:lnTo>
                  <a:pt x="766" y="328"/>
                </a:lnTo>
                <a:lnTo>
                  <a:pt x="780" y="326"/>
                </a:lnTo>
                <a:lnTo>
                  <a:pt x="794" y="328"/>
                </a:lnTo>
                <a:lnTo>
                  <a:pt x="794" y="328"/>
                </a:lnTo>
                <a:lnTo>
                  <a:pt x="820" y="334"/>
                </a:lnTo>
                <a:lnTo>
                  <a:pt x="846" y="334"/>
                </a:lnTo>
                <a:lnTo>
                  <a:pt x="868" y="330"/>
                </a:lnTo>
                <a:lnTo>
                  <a:pt x="886" y="324"/>
                </a:lnTo>
                <a:lnTo>
                  <a:pt x="904" y="314"/>
                </a:lnTo>
                <a:lnTo>
                  <a:pt x="918" y="300"/>
                </a:lnTo>
                <a:lnTo>
                  <a:pt x="930" y="286"/>
                </a:lnTo>
                <a:lnTo>
                  <a:pt x="940" y="268"/>
                </a:lnTo>
                <a:lnTo>
                  <a:pt x="940" y="268"/>
                </a:lnTo>
                <a:lnTo>
                  <a:pt x="948" y="250"/>
                </a:lnTo>
                <a:lnTo>
                  <a:pt x="954" y="228"/>
                </a:lnTo>
                <a:lnTo>
                  <a:pt x="956" y="204"/>
                </a:lnTo>
                <a:lnTo>
                  <a:pt x="958" y="180"/>
                </a:lnTo>
                <a:lnTo>
                  <a:pt x="958" y="138"/>
                </a:lnTo>
                <a:lnTo>
                  <a:pt x="956" y="108"/>
                </a:lnTo>
                <a:lnTo>
                  <a:pt x="956" y="108"/>
                </a:lnTo>
                <a:close/>
                <a:moveTo>
                  <a:pt x="130" y="766"/>
                </a:moveTo>
                <a:lnTo>
                  <a:pt x="130" y="766"/>
                </a:lnTo>
                <a:lnTo>
                  <a:pt x="124" y="776"/>
                </a:lnTo>
                <a:lnTo>
                  <a:pt x="122" y="786"/>
                </a:lnTo>
                <a:lnTo>
                  <a:pt x="124" y="794"/>
                </a:lnTo>
                <a:lnTo>
                  <a:pt x="130" y="804"/>
                </a:lnTo>
                <a:lnTo>
                  <a:pt x="176" y="848"/>
                </a:lnTo>
                <a:lnTo>
                  <a:pt x="176" y="848"/>
                </a:lnTo>
                <a:lnTo>
                  <a:pt x="180" y="852"/>
                </a:lnTo>
                <a:lnTo>
                  <a:pt x="184" y="854"/>
                </a:lnTo>
                <a:lnTo>
                  <a:pt x="194" y="854"/>
                </a:lnTo>
                <a:lnTo>
                  <a:pt x="202" y="850"/>
                </a:lnTo>
                <a:lnTo>
                  <a:pt x="212" y="844"/>
                </a:lnTo>
                <a:lnTo>
                  <a:pt x="448" y="612"/>
                </a:lnTo>
                <a:lnTo>
                  <a:pt x="376" y="530"/>
                </a:lnTo>
                <a:lnTo>
                  <a:pt x="130" y="7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21"/>
          <p:cNvSpPr>
            <a:spLocks noEditPoints="1"/>
          </p:cNvSpPr>
          <p:nvPr/>
        </p:nvSpPr>
        <p:spPr bwMode="auto">
          <a:xfrm>
            <a:off x="3604478" y="5342028"/>
            <a:ext cx="792788" cy="632990"/>
          </a:xfrm>
          <a:custGeom>
            <a:avLst/>
            <a:gdLst>
              <a:gd name="T0" fmla="*/ 370 w 976"/>
              <a:gd name="T1" fmla="*/ 0 h 878"/>
              <a:gd name="T2" fmla="*/ 364 w 976"/>
              <a:gd name="T3" fmla="*/ 2 h 878"/>
              <a:gd name="T4" fmla="*/ 352 w 976"/>
              <a:gd name="T5" fmla="*/ 12 h 878"/>
              <a:gd name="T6" fmla="*/ 352 w 976"/>
              <a:gd name="T7" fmla="*/ 204 h 878"/>
              <a:gd name="T8" fmla="*/ 178 w 976"/>
              <a:gd name="T9" fmla="*/ 204 h 878"/>
              <a:gd name="T10" fmla="*/ 152 w 976"/>
              <a:gd name="T11" fmla="*/ 210 h 878"/>
              <a:gd name="T12" fmla="*/ 138 w 976"/>
              <a:gd name="T13" fmla="*/ 214 h 878"/>
              <a:gd name="T14" fmla="*/ 10 w 976"/>
              <a:gd name="T15" fmla="*/ 300 h 878"/>
              <a:gd name="T16" fmla="*/ 6 w 976"/>
              <a:gd name="T17" fmla="*/ 304 h 878"/>
              <a:gd name="T18" fmla="*/ 0 w 976"/>
              <a:gd name="T19" fmla="*/ 312 h 878"/>
              <a:gd name="T20" fmla="*/ 0 w 976"/>
              <a:gd name="T21" fmla="*/ 318 h 878"/>
              <a:gd name="T22" fmla="*/ 2 w 976"/>
              <a:gd name="T23" fmla="*/ 326 h 878"/>
              <a:gd name="T24" fmla="*/ 10 w 976"/>
              <a:gd name="T25" fmla="*/ 334 h 878"/>
              <a:gd name="T26" fmla="*/ 126 w 976"/>
              <a:gd name="T27" fmla="*/ 414 h 878"/>
              <a:gd name="T28" fmla="*/ 152 w 976"/>
              <a:gd name="T29" fmla="*/ 424 h 878"/>
              <a:gd name="T30" fmla="*/ 166 w 976"/>
              <a:gd name="T31" fmla="*/ 428 h 878"/>
              <a:gd name="T32" fmla="*/ 352 w 976"/>
              <a:gd name="T33" fmla="*/ 430 h 878"/>
              <a:gd name="T34" fmla="*/ 352 w 976"/>
              <a:gd name="T35" fmla="*/ 858 h 878"/>
              <a:gd name="T36" fmla="*/ 358 w 976"/>
              <a:gd name="T37" fmla="*/ 872 h 878"/>
              <a:gd name="T38" fmla="*/ 370 w 976"/>
              <a:gd name="T39" fmla="*/ 878 h 878"/>
              <a:gd name="T40" fmla="*/ 414 w 976"/>
              <a:gd name="T41" fmla="*/ 878 h 878"/>
              <a:gd name="T42" fmla="*/ 428 w 976"/>
              <a:gd name="T43" fmla="*/ 872 h 878"/>
              <a:gd name="T44" fmla="*/ 434 w 976"/>
              <a:gd name="T45" fmla="*/ 858 h 878"/>
              <a:gd name="T46" fmla="*/ 434 w 976"/>
              <a:gd name="T47" fmla="*/ 20 h 878"/>
              <a:gd name="T48" fmla="*/ 428 w 976"/>
              <a:gd name="T49" fmla="*/ 6 h 878"/>
              <a:gd name="T50" fmla="*/ 414 w 976"/>
              <a:gd name="T51" fmla="*/ 0 h 878"/>
              <a:gd name="T52" fmla="*/ 966 w 976"/>
              <a:gd name="T53" fmla="*/ 204 h 878"/>
              <a:gd name="T54" fmla="*/ 850 w 976"/>
              <a:gd name="T55" fmla="*/ 124 h 878"/>
              <a:gd name="T56" fmla="*/ 824 w 976"/>
              <a:gd name="T57" fmla="*/ 112 h 878"/>
              <a:gd name="T58" fmla="*/ 810 w 976"/>
              <a:gd name="T59" fmla="*/ 108 h 878"/>
              <a:gd name="T60" fmla="*/ 464 w 976"/>
              <a:gd name="T61" fmla="*/ 108 h 878"/>
              <a:gd name="T62" fmla="*/ 798 w 976"/>
              <a:gd name="T63" fmla="*/ 332 h 878"/>
              <a:gd name="T64" fmla="*/ 810 w 976"/>
              <a:gd name="T65" fmla="*/ 330 h 878"/>
              <a:gd name="T66" fmla="*/ 824 w 976"/>
              <a:gd name="T67" fmla="*/ 328 h 878"/>
              <a:gd name="T68" fmla="*/ 850 w 976"/>
              <a:gd name="T69" fmla="*/ 316 h 878"/>
              <a:gd name="T70" fmla="*/ 966 w 976"/>
              <a:gd name="T71" fmla="*/ 236 h 878"/>
              <a:gd name="T72" fmla="*/ 976 w 976"/>
              <a:gd name="T73" fmla="*/ 224 h 878"/>
              <a:gd name="T74" fmla="*/ 976 w 976"/>
              <a:gd name="T75" fmla="*/ 220 h 878"/>
              <a:gd name="T76" fmla="*/ 974 w 976"/>
              <a:gd name="T77" fmla="*/ 210 h 878"/>
              <a:gd name="T78" fmla="*/ 966 w 976"/>
              <a:gd name="T79" fmla="*/ 20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76" h="878">
                <a:moveTo>
                  <a:pt x="414" y="0"/>
                </a:moveTo>
                <a:lnTo>
                  <a:pt x="370" y="0"/>
                </a:lnTo>
                <a:lnTo>
                  <a:pt x="370" y="0"/>
                </a:lnTo>
                <a:lnTo>
                  <a:pt x="364" y="2"/>
                </a:lnTo>
                <a:lnTo>
                  <a:pt x="358" y="6"/>
                </a:lnTo>
                <a:lnTo>
                  <a:pt x="352" y="12"/>
                </a:lnTo>
                <a:lnTo>
                  <a:pt x="352" y="20"/>
                </a:lnTo>
                <a:lnTo>
                  <a:pt x="352" y="204"/>
                </a:lnTo>
                <a:lnTo>
                  <a:pt x="178" y="204"/>
                </a:lnTo>
                <a:lnTo>
                  <a:pt x="178" y="204"/>
                </a:lnTo>
                <a:lnTo>
                  <a:pt x="166" y="206"/>
                </a:lnTo>
                <a:lnTo>
                  <a:pt x="152" y="210"/>
                </a:lnTo>
                <a:lnTo>
                  <a:pt x="152" y="210"/>
                </a:lnTo>
                <a:lnTo>
                  <a:pt x="138" y="214"/>
                </a:lnTo>
                <a:lnTo>
                  <a:pt x="126" y="222"/>
                </a:lnTo>
                <a:lnTo>
                  <a:pt x="10" y="300"/>
                </a:lnTo>
                <a:lnTo>
                  <a:pt x="10" y="300"/>
                </a:lnTo>
                <a:lnTo>
                  <a:pt x="6" y="304"/>
                </a:lnTo>
                <a:lnTo>
                  <a:pt x="2" y="308"/>
                </a:lnTo>
                <a:lnTo>
                  <a:pt x="0" y="312"/>
                </a:lnTo>
                <a:lnTo>
                  <a:pt x="0" y="318"/>
                </a:lnTo>
                <a:lnTo>
                  <a:pt x="0" y="318"/>
                </a:lnTo>
                <a:lnTo>
                  <a:pt x="0" y="322"/>
                </a:lnTo>
                <a:lnTo>
                  <a:pt x="2" y="326"/>
                </a:lnTo>
                <a:lnTo>
                  <a:pt x="6" y="330"/>
                </a:lnTo>
                <a:lnTo>
                  <a:pt x="10" y="334"/>
                </a:lnTo>
                <a:lnTo>
                  <a:pt x="126" y="414"/>
                </a:lnTo>
                <a:lnTo>
                  <a:pt x="126" y="414"/>
                </a:lnTo>
                <a:lnTo>
                  <a:pt x="138" y="420"/>
                </a:lnTo>
                <a:lnTo>
                  <a:pt x="152" y="424"/>
                </a:lnTo>
                <a:lnTo>
                  <a:pt x="152" y="424"/>
                </a:lnTo>
                <a:lnTo>
                  <a:pt x="166" y="428"/>
                </a:lnTo>
                <a:lnTo>
                  <a:pt x="178" y="430"/>
                </a:lnTo>
                <a:lnTo>
                  <a:pt x="352" y="430"/>
                </a:lnTo>
                <a:lnTo>
                  <a:pt x="352" y="858"/>
                </a:lnTo>
                <a:lnTo>
                  <a:pt x="352" y="858"/>
                </a:lnTo>
                <a:lnTo>
                  <a:pt x="352" y="866"/>
                </a:lnTo>
                <a:lnTo>
                  <a:pt x="358" y="872"/>
                </a:lnTo>
                <a:lnTo>
                  <a:pt x="364" y="876"/>
                </a:lnTo>
                <a:lnTo>
                  <a:pt x="370" y="878"/>
                </a:lnTo>
                <a:lnTo>
                  <a:pt x="414" y="878"/>
                </a:lnTo>
                <a:lnTo>
                  <a:pt x="414" y="878"/>
                </a:lnTo>
                <a:lnTo>
                  <a:pt x="422" y="876"/>
                </a:lnTo>
                <a:lnTo>
                  <a:pt x="428" y="872"/>
                </a:lnTo>
                <a:lnTo>
                  <a:pt x="432" y="866"/>
                </a:lnTo>
                <a:lnTo>
                  <a:pt x="434" y="858"/>
                </a:lnTo>
                <a:lnTo>
                  <a:pt x="434" y="20"/>
                </a:lnTo>
                <a:lnTo>
                  <a:pt x="434" y="20"/>
                </a:lnTo>
                <a:lnTo>
                  <a:pt x="432" y="12"/>
                </a:lnTo>
                <a:lnTo>
                  <a:pt x="428" y="6"/>
                </a:lnTo>
                <a:lnTo>
                  <a:pt x="422" y="2"/>
                </a:lnTo>
                <a:lnTo>
                  <a:pt x="414" y="0"/>
                </a:lnTo>
                <a:lnTo>
                  <a:pt x="414" y="0"/>
                </a:lnTo>
                <a:close/>
                <a:moveTo>
                  <a:pt x="966" y="204"/>
                </a:moveTo>
                <a:lnTo>
                  <a:pt x="850" y="124"/>
                </a:lnTo>
                <a:lnTo>
                  <a:pt x="850" y="124"/>
                </a:lnTo>
                <a:lnTo>
                  <a:pt x="838" y="118"/>
                </a:lnTo>
                <a:lnTo>
                  <a:pt x="824" y="112"/>
                </a:lnTo>
                <a:lnTo>
                  <a:pt x="824" y="112"/>
                </a:lnTo>
                <a:lnTo>
                  <a:pt x="810" y="108"/>
                </a:lnTo>
                <a:lnTo>
                  <a:pt x="798" y="108"/>
                </a:lnTo>
                <a:lnTo>
                  <a:pt x="464" y="108"/>
                </a:lnTo>
                <a:lnTo>
                  <a:pt x="502" y="332"/>
                </a:lnTo>
                <a:lnTo>
                  <a:pt x="798" y="332"/>
                </a:lnTo>
                <a:lnTo>
                  <a:pt x="798" y="332"/>
                </a:lnTo>
                <a:lnTo>
                  <a:pt x="810" y="330"/>
                </a:lnTo>
                <a:lnTo>
                  <a:pt x="824" y="328"/>
                </a:lnTo>
                <a:lnTo>
                  <a:pt x="824" y="328"/>
                </a:lnTo>
                <a:lnTo>
                  <a:pt x="838" y="322"/>
                </a:lnTo>
                <a:lnTo>
                  <a:pt x="850" y="316"/>
                </a:lnTo>
                <a:lnTo>
                  <a:pt x="966" y="236"/>
                </a:lnTo>
                <a:lnTo>
                  <a:pt x="966" y="236"/>
                </a:lnTo>
                <a:lnTo>
                  <a:pt x="974" y="228"/>
                </a:lnTo>
                <a:lnTo>
                  <a:pt x="976" y="224"/>
                </a:lnTo>
                <a:lnTo>
                  <a:pt x="976" y="220"/>
                </a:lnTo>
                <a:lnTo>
                  <a:pt x="976" y="220"/>
                </a:lnTo>
                <a:lnTo>
                  <a:pt x="976" y="216"/>
                </a:lnTo>
                <a:lnTo>
                  <a:pt x="974" y="210"/>
                </a:lnTo>
                <a:lnTo>
                  <a:pt x="970" y="206"/>
                </a:lnTo>
                <a:lnTo>
                  <a:pt x="966" y="204"/>
                </a:lnTo>
                <a:lnTo>
                  <a:pt x="966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Freeform 68"/>
          <p:cNvSpPr>
            <a:spLocks noEditPoints="1"/>
          </p:cNvSpPr>
          <p:nvPr/>
        </p:nvSpPr>
        <p:spPr bwMode="auto">
          <a:xfrm>
            <a:off x="4906976" y="5349218"/>
            <a:ext cx="732153" cy="509607"/>
          </a:xfrm>
          <a:custGeom>
            <a:avLst/>
            <a:gdLst>
              <a:gd name="T0" fmla="*/ 776 w 1332"/>
              <a:gd name="T1" fmla="*/ 78 h 1186"/>
              <a:gd name="T2" fmla="*/ 764 w 1332"/>
              <a:gd name="T3" fmla="*/ 60 h 1186"/>
              <a:gd name="T4" fmla="*/ 738 w 1332"/>
              <a:gd name="T5" fmla="*/ 30 h 1186"/>
              <a:gd name="T6" fmla="*/ 710 w 1332"/>
              <a:gd name="T7" fmla="*/ 10 h 1186"/>
              <a:gd name="T8" fmla="*/ 680 w 1332"/>
              <a:gd name="T9" fmla="*/ 0 h 1186"/>
              <a:gd name="T10" fmla="*/ 650 w 1332"/>
              <a:gd name="T11" fmla="*/ 0 h 1186"/>
              <a:gd name="T12" fmla="*/ 620 w 1332"/>
              <a:gd name="T13" fmla="*/ 10 h 1186"/>
              <a:gd name="T14" fmla="*/ 592 w 1332"/>
              <a:gd name="T15" fmla="*/ 30 h 1186"/>
              <a:gd name="T16" fmla="*/ 566 w 1332"/>
              <a:gd name="T17" fmla="*/ 60 h 1186"/>
              <a:gd name="T18" fmla="*/ 26 w 1332"/>
              <a:gd name="T19" fmla="*/ 996 h 1186"/>
              <a:gd name="T20" fmla="*/ 16 w 1332"/>
              <a:gd name="T21" fmla="*/ 1016 h 1186"/>
              <a:gd name="T22" fmla="*/ 2 w 1332"/>
              <a:gd name="T23" fmla="*/ 1052 h 1186"/>
              <a:gd name="T24" fmla="*/ 0 w 1332"/>
              <a:gd name="T25" fmla="*/ 1086 h 1186"/>
              <a:gd name="T26" fmla="*/ 6 w 1332"/>
              <a:gd name="T27" fmla="*/ 1118 h 1186"/>
              <a:gd name="T28" fmla="*/ 20 w 1332"/>
              <a:gd name="T29" fmla="*/ 1142 h 1186"/>
              <a:gd name="T30" fmla="*/ 44 w 1332"/>
              <a:gd name="T31" fmla="*/ 1164 h 1186"/>
              <a:gd name="T32" fmla="*/ 76 w 1332"/>
              <a:gd name="T33" fmla="*/ 1178 h 1186"/>
              <a:gd name="T34" fmla="*/ 114 w 1332"/>
              <a:gd name="T35" fmla="*/ 1186 h 1186"/>
              <a:gd name="T36" fmla="*/ 1196 w 1332"/>
              <a:gd name="T37" fmla="*/ 1186 h 1186"/>
              <a:gd name="T38" fmla="*/ 1218 w 1332"/>
              <a:gd name="T39" fmla="*/ 1186 h 1186"/>
              <a:gd name="T40" fmla="*/ 1256 w 1332"/>
              <a:gd name="T41" fmla="*/ 1178 h 1186"/>
              <a:gd name="T42" fmla="*/ 1286 w 1332"/>
              <a:gd name="T43" fmla="*/ 1164 h 1186"/>
              <a:gd name="T44" fmla="*/ 1310 w 1332"/>
              <a:gd name="T45" fmla="*/ 1142 h 1186"/>
              <a:gd name="T46" fmla="*/ 1324 w 1332"/>
              <a:gd name="T47" fmla="*/ 1118 h 1186"/>
              <a:gd name="T48" fmla="*/ 1332 w 1332"/>
              <a:gd name="T49" fmla="*/ 1086 h 1186"/>
              <a:gd name="T50" fmla="*/ 1328 w 1332"/>
              <a:gd name="T51" fmla="*/ 1052 h 1186"/>
              <a:gd name="T52" fmla="*/ 1316 w 1332"/>
              <a:gd name="T53" fmla="*/ 1016 h 1186"/>
              <a:gd name="T54" fmla="*/ 1306 w 1332"/>
              <a:gd name="T55" fmla="*/ 996 h 1186"/>
              <a:gd name="T56" fmla="*/ 598 w 1332"/>
              <a:gd name="T57" fmla="*/ 1012 h 1186"/>
              <a:gd name="T58" fmla="*/ 732 w 1332"/>
              <a:gd name="T59" fmla="*/ 890 h 1186"/>
              <a:gd name="T60" fmla="*/ 720 w 1332"/>
              <a:gd name="T61" fmla="*/ 818 h 1186"/>
              <a:gd name="T62" fmla="*/ 588 w 1332"/>
              <a:gd name="T63" fmla="*/ 338 h 1186"/>
              <a:gd name="T64" fmla="*/ 720 w 1332"/>
              <a:gd name="T65" fmla="*/ 818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2" h="1186">
                <a:moveTo>
                  <a:pt x="1306" y="996"/>
                </a:moveTo>
                <a:lnTo>
                  <a:pt x="776" y="78"/>
                </a:lnTo>
                <a:lnTo>
                  <a:pt x="776" y="78"/>
                </a:lnTo>
                <a:lnTo>
                  <a:pt x="764" y="60"/>
                </a:lnTo>
                <a:lnTo>
                  <a:pt x="752" y="44"/>
                </a:lnTo>
                <a:lnTo>
                  <a:pt x="738" y="30"/>
                </a:lnTo>
                <a:lnTo>
                  <a:pt x="724" y="20"/>
                </a:lnTo>
                <a:lnTo>
                  <a:pt x="710" y="10"/>
                </a:lnTo>
                <a:lnTo>
                  <a:pt x="696" y="4"/>
                </a:lnTo>
                <a:lnTo>
                  <a:pt x="680" y="0"/>
                </a:lnTo>
                <a:lnTo>
                  <a:pt x="666" y="0"/>
                </a:lnTo>
                <a:lnTo>
                  <a:pt x="650" y="0"/>
                </a:lnTo>
                <a:lnTo>
                  <a:pt x="636" y="4"/>
                </a:lnTo>
                <a:lnTo>
                  <a:pt x="620" y="10"/>
                </a:lnTo>
                <a:lnTo>
                  <a:pt x="606" y="20"/>
                </a:lnTo>
                <a:lnTo>
                  <a:pt x="592" y="30"/>
                </a:lnTo>
                <a:lnTo>
                  <a:pt x="580" y="44"/>
                </a:lnTo>
                <a:lnTo>
                  <a:pt x="566" y="60"/>
                </a:lnTo>
                <a:lnTo>
                  <a:pt x="556" y="78"/>
                </a:lnTo>
                <a:lnTo>
                  <a:pt x="26" y="996"/>
                </a:lnTo>
                <a:lnTo>
                  <a:pt x="26" y="996"/>
                </a:lnTo>
                <a:lnTo>
                  <a:pt x="16" y="1016"/>
                </a:lnTo>
                <a:lnTo>
                  <a:pt x="8" y="1034"/>
                </a:lnTo>
                <a:lnTo>
                  <a:pt x="2" y="1052"/>
                </a:lnTo>
                <a:lnTo>
                  <a:pt x="0" y="1070"/>
                </a:lnTo>
                <a:lnTo>
                  <a:pt x="0" y="1086"/>
                </a:lnTo>
                <a:lnTo>
                  <a:pt x="2" y="1102"/>
                </a:lnTo>
                <a:lnTo>
                  <a:pt x="6" y="1118"/>
                </a:lnTo>
                <a:lnTo>
                  <a:pt x="12" y="1130"/>
                </a:lnTo>
                <a:lnTo>
                  <a:pt x="20" y="1142"/>
                </a:lnTo>
                <a:lnTo>
                  <a:pt x="32" y="1154"/>
                </a:lnTo>
                <a:lnTo>
                  <a:pt x="44" y="1164"/>
                </a:lnTo>
                <a:lnTo>
                  <a:pt x="58" y="1172"/>
                </a:lnTo>
                <a:lnTo>
                  <a:pt x="76" y="1178"/>
                </a:lnTo>
                <a:lnTo>
                  <a:pt x="94" y="1182"/>
                </a:lnTo>
                <a:lnTo>
                  <a:pt x="114" y="1186"/>
                </a:lnTo>
                <a:lnTo>
                  <a:pt x="136" y="1186"/>
                </a:lnTo>
                <a:lnTo>
                  <a:pt x="1196" y="1186"/>
                </a:lnTo>
                <a:lnTo>
                  <a:pt x="1196" y="1186"/>
                </a:lnTo>
                <a:lnTo>
                  <a:pt x="1218" y="1186"/>
                </a:lnTo>
                <a:lnTo>
                  <a:pt x="1238" y="1182"/>
                </a:lnTo>
                <a:lnTo>
                  <a:pt x="1256" y="1178"/>
                </a:lnTo>
                <a:lnTo>
                  <a:pt x="1272" y="1172"/>
                </a:lnTo>
                <a:lnTo>
                  <a:pt x="1286" y="1164"/>
                </a:lnTo>
                <a:lnTo>
                  <a:pt x="1300" y="1154"/>
                </a:lnTo>
                <a:lnTo>
                  <a:pt x="1310" y="1142"/>
                </a:lnTo>
                <a:lnTo>
                  <a:pt x="1318" y="1130"/>
                </a:lnTo>
                <a:lnTo>
                  <a:pt x="1324" y="1118"/>
                </a:lnTo>
                <a:lnTo>
                  <a:pt x="1330" y="1102"/>
                </a:lnTo>
                <a:lnTo>
                  <a:pt x="1332" y="1086"/>
                </a:lnTo>
                <a:lnTo>
                  <a:pt x="1330" y="1070"/>
                </a:lnTo>
                <a:lnTo>
                  <a:pt x="1328" y="1052"/>
                </a:lnTo>
                <a:lnTo>
                  <a:pt x="1324" y="1034"/>
                </a:lnTo>
                <a:lnTo>
                  <a:pt x="1316" y="1016"/>
                </a:lnTo>
                <a:lnTo>
                  <a:pt x="1306" y="996"/>
                </a:lnTo>
                <a:lnTo>
                  <a:pt x="1306" y="996"/>
                </a:lnTo>
                <a:close/>
                <a:moveTo>
                  <a:pt x="732" y="1012"/>
                </a:moveTo>
                <a:lnTo>
                  <a:pt x="598" y="1012"/>
                </a:lnTo>
                <a:lnTo>
                  <a:pt x="598" y="890"/>
                </a:lnTo>
                <a:lnTo>
                  <a:pt x="732" y="890"/>
                </a:lnTo>
                <a:lnTo>
                  <a:pt x="732" y="1012"/>
                </a:lnTo>
                <a:close/>
                <a:moveTo>
                  <a:pt x="720" y="818"/>
                </a:moveTo>
                <a:lnTo>
                  <a:pt x="610" y="818"/>
                </a:lnTo>
                <a:lnTo>
                  <a:pt x="588" y="338"/>
                </a:lnTo>
                <a:lnTo>
                  <a:pt x="744" y="338"/>
                </a:lnTo>
                <a:lnTo>
                  <a:pt x="720" y="8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17284" y="1158588"/>
            <a:ext cx="2100404" cy="1101454"/>
          </a:xfrm>
          <a:prstGeom prst="cloudCallout">
            <a:avLst>
              <a:gd name="adj1" fmla="val 50770"/>
              <a:gd name="adj2" fmla="val 329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r>
              <a:rPr lang="en-GB" sz="1200" dirty="0">
                <a:solidFill>
                  <a:schemeClr val="accent3"/>
                </a:solidFill>
              </a:rPr>
              <a:t>Data on </a:t>
            </a:r>
            <a:r>
              <a:rPr lang="en-GB" sz="1200" dirty="0" smtClean="0">
                <a:solidFill>
                  <a:schemeClr val="accent3"/>
                </a:solidFill>
              </a:rPr>
              <a:t>units types:</a:t>
            </a:r>
            <a:endParaRPr lang="en-GB" sz="1200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3"/>
                </a:solidFill>
              </a:rPr>
              <a:t>own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3"/>
                </a:solidFill>
              </a:rPr>
              <a:t>manage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3"/>
                </a:solidFill>
              </a:rPr>
              <a:t>own and manage</a:t>
            </a:r>
          </a:p>
        </p:txBody>
      </p:sp>
      <p:sp>
        <p:nvSpPr>
          <p:cNvPr id="45" name="Cloud Callout 44"/>
          <p:cNvSpPr/>
          <p:nvPr/>
        </p:nvSpPr>
        <p:spPr>
          <a:xfrm>
            <a:off x="58278" y="3587854"/>
            <a:ext cx="2069646" cy="1177869"/>
          </a:xfrm>
          <a:prstGeom prst="cloudCallout">
            <a:avLst>
              <a:gd name="adj1" fmla="val 50907"/>
              <a:gd name="adj2" fmla="val -243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workforce planning, demand vs supply, time on job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6" name="Cloud Callout 45"/>
          <p:cNvSpPr/>
          <p:nvPr/>
        </p:nvSpPr>
        <p:spPr>
          <a:xfrm>
            <a:off x="39927" y="2392521"/>
            <a:ext cx="2025870" cy="1127886"/>
          </a:xfrm>
          <a:prstGeom prst="cloudCallout">
            <a:avLst>
              <a:gd name="adj1" fmla="val 40769"/>
              <a:gd name="adj2" fmla="val 313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Predictive analysis to facilitate major works and assets repairs 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7" name="Cloud Callout 46"/>
          <p:cNvSpPr/>
          <p:nvPr/>
        </p:nvSpPr>
        <p:spPr>
          <a:xfrm>
            <a:off x="6604726" y="4907589"/>
            <a:ext cx="2354646" cy="1018851"/>
          </a:xfrm>
          <a:prstGeom prst="cloudCallout">
            <a:avLst>
              <a:gd name="adj1" fmla="val -56716"/>
              <a:gd name="adj2" fmla="val -72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unit portfolio management: Invest? Dispose? Location?  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8" name="Cloud Callout 47"/>
          <p:cNvSpPr/>
          <p:nvPr/>
        </p:nvSpPr>
        <p:spPr>
          <a:xfrm>
            <a:off x="7310567" y="2567781"/>
            <a:ext cx="1607090" cy="1029997"/>
          </a:xfrm>
          <a:prstGeom prst="cloudCallout">
            <a:avLst>
              <a:gd name="adj1" fmla="val -60932"/>
              <a:gd name="adj2" fmla="val 193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voids to maximise occupancy. 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9" name="Cloud Callout 48"/>
          <p:cNvSpPr/>
          <p:nvPr/>
        </p:nvSpPr>
        <p:spPr>
          <a:xfrm>
            <a:off x="6753886" y="1149790"/>
            <a:ext cx="2099900" cy="1250551"/>
          </a:xfrm>
          <a:prstGeom prst="cloudCallout">
            <a:avLst>
              <a:gd name="adj1" fmla="val -48934"/>
              <a:gd name="adj2" fmla="val 451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income collection, debt recovery and customer financial support. 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23" name="Freeform 31"/>
          <p:cNvSpPr>
            <a:spLocks/>
          </p:cNvSpPr>
          <p:nvPr/>
        </p:nvSpPr>
        <p:spPr bwMode="auto">
          <a:xfrm>
            <a:off x="5494889" y="2025229"/>
            <a:ext cx="756374" cy="555185"/>
          </a:xfrm>
          <a:custGeom>
            <a:avLst/>
            <a:gdLst>
              <a:gd name="T0" fmla="*/ 543 w 550"/>
              <a:gd name="T1" fmla="*/ 255 h 492"/>
              <a:gd name="T2" fmla="*/ 297 w 550"/>
              <a:gd name="T3" fmla="*/ 9 h 492"/>
              <a:gd name="T4" fmla="*/ 297 w 550"/>
              <a:gd name="T5" fmla="*/ 9 h 492"/>
              <a:gd name="T6" fmla="*/ 292 w 550"/>
              <a:gd name="T7" fmla="*/ 5 h 492"/>
              <a:gd name="T8" fmla="*/ 287 w 550"/>
              <a:gd name="T9" fmla="*/ 2 h 492"/>
              <a:gd name="T10" fmla="*/ 281 w 550"/>
              <a:gd name="T11" fmla="*/ 0 h 492"/>
              <a:gd name="T12" fmla="*/ 275 w 550"/>
              <a:gd name="T13" fmla="*/ 0 h 492"/>
              <a:gd name="T14" fmla="*/ 269 w 550"/>
              <a:gd name="T15" fmla="*/ 0 h 492"/>
              <a:gd name="T16" fmla="*/ 263 w 550"/>
              <a:gd name="T17" fmla="*/ 2 h 492"/>
              <a:gd name="T18" fmla="*/ 256 w 550"/>
              <a:gd name="T19" fmla="*/ 5 h 492"/>
              <a:gd name="T20" fmla="*/ 251 w 550"/>
              <a:gd name="T21" fmla="*/ 9 h 492"/>
              <a:gd name="T22" fmla="*/ 7 w 550"/>
              <a:gd name="T23" fmla="*/ 255 h 492"/>
              <a:gd name="T24" fmla="*/ 7 w 550"/>
              <a:gd name="T25" fmla="*/ 255 h 492"/>
              <a:gd name="T26" fmla="*/ 3 w 550"/>
              <a:gd name="T27" fmla="*/ 260 h 492"/>
              <a:gd name="T28" fmla="*/ 1 w 550"/>
              <a:gd name="T29" fmla="*/ 264 h 492"/>
              <a:gd name="T30" fmla="*/ 0 w 550"/>
              <a:gd name="T31" fmla="*/ 268 h 492"/>
              <a:gd name="T32" fmla="*/ 0 w 550"/>
              <a:gd name="T33" fmla="*/ 272 h 492"/>
              <a:gd name="T34" fmla="*/ 3 w 550"/>
              <a:gd name="T35" fmla="*/ 274 h 492"/>
              <a:gd name="T36" fmla="*/ 6 w 550"/>
              <a:gd name="T37" fmla="*/ 277 h 492"/>
              <a:gd name="T38" fmla="*/ 11 w 550"/>
              <a:gd name="T39" fmla="*/ 278 h 492"/>
              <a:gd name="T40" fmla="*/ 17 w 550"/>
              <a:gd name="T41" fmla="*/ 278 h 492"/>
              <a:gd name="T42" fmla="*/ 68 w 550"/>
              <a:gd name="T43" fmla="*/ 278 h 492"/>
              <a:gd name="T44" fmla="*/ 68 w 550"/>
              <a:gd name="T45" fmla="*/ 467 h 492"/>
              <a:gd name="T46" fmla="*/ 68 w 550"/>
              <a:gd name="T47" fmla="*/ 467 h 492"/>
              <a:gd name="T48" fmla="*/ 69 w 550"/>
              <a:gd name="T49" fmla="*/ 477 h 492"/>
              <a:gd name="T50" fmla="*/ 69 w 550"/>
              <a:gd name="T51" fmla="*/ 481 h 492"/>
              <a:gd name="T52" fmla="*/ 71 w 550"/>
              <a:gd name="T53" fmla="*/ 484 h 492"/>
              <a:gd name="T54" fmla="*/ 74 w 550"/>
              <a:gd name="T55" fmla="*/ 487 h 492"/>
              <a:gd name="T56" fmla="*/ 79 w 550"/>
              <a:gd name="T57" fmla="*/ 490 h 492"/>
              <a:gd name="T58" fmla="*/ 85 w 550"/>
              <a:gd name="T59" fmla="*/ 491 h 492"/>
              <a:gd name="T60" fmla="*/ 93 w 550"/>
              <a:gd name="T61" fmla="*/ 492 h 492"/>
              <a:gd name="T62" fmla="*/ 213 w 550"/>
              <a:gd name="T63" fmla="*/ 492 h 492"/>
              <a:gd name="T64" fmla="*/ 213 w 550"/>
              <a:gd name="T65" fmla="*/ 303 h 492"/>
              <a:gd name="T66" fmla="*/ 337 w 550"/>
              <a:gd name="T67" fmla="*/ 303 h 492"/>
              <a:gd name="T68" fmla="*/ 337 w 550"/>
              <a:gd name="T69" fmla="*/ 492 h 492"/>
              <a:gd name="T70" fmla="*/ 461 w 550"/>
              <a:gd name="T71" fmla="*/ 492 h 492"/>
              <a:gd name="T72" fmla="*/ 461 w 550"/>
              <a:gd name="T73" fmla="*/ 492 h 492"/>
              <a:gd name="T74" fmla="*/ 468 w 550"/>
              <a:gd name="T75" fmla="*/ 491 h 492"/>
              <a:gd name="T76" fmla="*/ 472 w 550"/>
              <a:gd name="T77" fmla="*/ 490 h 492"/>
              <a:gd name="T78" fmla="*/ 477 w 550"/>
              <a:gd name="T79" fmla="*/ 487 h 492"/>
              <a:gd name="T80" fmla="*/ 479 w 550"/>
              <a:gd name="T81" fmla="*/ 484 h 492"/>
              <a:gd name="T82" fmla="*/ 480 w 550"/>
              <a:gd name="T83" fmla="*/ 481 h 492"/>
              <a:gd name="T84" fmla="*/ 481 w 550"/>
              <a:gd name="T85" fmla="*/ 477 h 492"/>
              <a:gd name="T86" fmla="*/ 481 w 550"/>
              <a:gd name="T87" fmla="*/ 467 h 492"/>
              <a:gd name="T88" fmla="*/ 481 w 550"/>
              <a:gd name="T89" fmla="*/ 278 h 492"/>
              <a:gd name="T90" fmla="*/ 533 w 550"/>
              <a:gd name="T91" fmla="*/ 278 h 492"/>
              <a:gd name="T92" fmla="*/ 533 w 550"/>
              <a:gd name="T93" fmla="*/ 278 h 492"/>
              <a:gd name="T94" fmla="*/ 539 w 550"/>
              <a:gd name="T95" fmla="*/ 278 h 492"/>
              <a:gd name="T96" fmla="*/ 543 w 550"/>
              <a:gd name="T97" fmla="*/ 277 h 492"/>
              <a:gd name="T98" fmla="*/ 547 w 550"/>
              <a:gd name="T99" fmla="*/ 274 h 492"/>
              <a:gd name="T100" fmla="*/ 549 w 550"/>
              <a:gd name="T101" fmla="*/ 272 h 492"/>
              <a:gd name="T102" fmla="*/ 550 w 550"/>
              <a:gd name="T103" fmla="*/ 268 h 492"/>
              <a:gd name="T104" fmla="*/ 549 w 550"/>
              <a:gd name="T105" fmla="*/ 264 h 492"/>
              <a:gd name="T106" fmla="*/ 547 w 550"/>
              <a:gd name="T107" fmla="*/ 260 h 492"/>
              <a:gd name="T108" fmla="*/ 543 w 550"/>
              <a:gd name="T109" fmla="*/ 255 h 492"/>
              <a:gd name="T110" fmla="*/ 543 w 550"/>
              <a:gd name="T111" fmla="*/ 255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0" h="492">
                <a:moveTo>
                  <a:pt x="543" y="255"/>
                </a:moveTo>
                <a:lnTo>
                  <a:pt x="297" y="9"/>
                </a:lnTo>
                <a:lnTo>
                  <a:pt x="297" y="9"/>
                </a:lnTo>
                <a:lnTo>
                  <a:pt x="292" y="5"/>
                </a:lnTo>
                <a:lnTo>
                  <a:pt x="287" y="2"/>
                </a:lnTo>
                <a:lnTo>
                  <a:pt x="281" y="0"/>
                </a:lnTo>
                <a:lnTo>
                  <a:pt x="275" y="0"/>
                </a:lnTo>
                <a:lnTo>
                  <a:pt x="269" y="0"/>
                </a:lnTo>
                <a:lnTo>
                  <a:pt x="263" y="2"/>
                </a:lnTo>
                <a:lnTo>
                  <a:pt x="256" y="5"/>
                </a:lnTo>
                <a:lnTo>
                  <a:pt x="251" y="9"/>
                </a:lnTo>
                <a:lnTo>
                  <a:pt x="7" y="255"/>
                </a:lnTo>
                <a:lnTo>
                  <a:pt x="7" y="255"/>
                </a:lnTo>
                <a:lnTo>
                  <a:pt x="3" y="260"/>
                </a:lnTo>
                <a:lnTo>
                  <a:pt x="1" y="264"/>
                </a:lnTo>
                <a:lnTo>
                  <a:pt x="0" y="268"/>
                </a:lnTo>
                <a:lnTo>
                  <a:pt x="0" y="272"/>
                </a:lnTo>
                <a:lnTo>
                  <a:pt x="3" y="274"/>
                </a:lnTo>
                <a:lnTo>
                  <a:pt x="6" y="277"/>
                </a:lnTo>
                <a:lnTo>
                  <a:pt x="11" y="278"/>
                </a:lnTo>
                <a:lnTo>
                  <a:pt x="17" y="278"/>
                </a:lnTo>
                <a:lnTo>
                  <a:pt x="68" y="278"/>
                </a:lnTo>
                <a:lnTo>
                  <a:pt x="68" y="467"/>
                </a:lnTo>
                <a:lnTo>
                  <a:pt x="68" y="467"/>
                </a:lnTo>
                <a:lnTo>
                  <a:pt x="69" y="477"/>
                </a:lnTo>
                <a:lnTo>
                  <a:pt x="69" y="481"/>
                </a:lnTo>
                <a:lnTo>
                  <a:pt x="71" y="484"/>
                </a:lnTo>
                <a:lnTo>
                  <a:pt x="74" y="487"/>
                </a:lnTo>
                <a:lnTo>
                  <a:pt x="79" y="490"/>
                </a:lnTo>
                <a:lnTo>
                  <a:pt x="85" y="491"/>
                </a:lnTo>
                <a:lnTo>
                  <a:pt x="93" y="492"/>
                </a:lnTo>
                <a:lnTo>
                  <a:pt x="213" y="492"/>
                </a:lnTo>
                <a:lnTo>
                  <a:pt x="213" y="303"/>
                </a:lnTo>
                <a:lnTo>
                  <a:pt x="337" y="303"/>
                </a:lnTo>
                <a:lnTo>
                  <a:pt x="337" y="492"/>
                </a:lnTo>
                <a:lnTo>
                  <a:pt x="461" y="492"/>
                </a:lnTo>
                <a:lnTo>
                  <a:pt x="461" y="492"/>
                </a:lnTo>
                <a:lnTo>
                  <a:pt x="468" y="491"/>
                </a:lnTo>
                <a:lnTo>
                  <a:pt x="472" y="490"/>
                </a:lnTo>
                <a:lnTo>
                  <a:pt x="477" y="487"/>
                </a:lnTo>
                <a:lnTo>
                  <a:pt x="479" y="484"/>
                </a:lnTo>
                <a:lnTo>
                  <a:pt x="480" y="481"/>
                </a:lnTo>
                <a:lnTo>
                  <a:pt x="481" y="477"/>
                </a:lnTo>
                <a:lnTo>
                  <a:pt x="481" y="467"/>
                </a:lnTo>
                <a:lnTo>
                  <a:pt x="481" y="278"/>
                </a:lnTo>
                <a:lnTo>
                  <a:pt x="533" y="278"/>
                </a:lnTo>
                <a:lnTo>
                  <a:pt x="533" y="278"/>
                </a:lnTo>
                <a:lnTo>
                  <a:pt x="539" y="278"/>
                </a:lnTo>
                <a:lnTo>
                  <a:pt x="543" y="277"/>
                </a:lnTo>
                <a:lnTo>
                  <a:pt x="547" y="274"/>
                </a:lnTo>
                <a:lnTo>
                  <a:pt x="549" y="272"/>
                </a:lnTo>
                <a:lnTo>
                  <a:pt x="550" y="268"/>
                </a:lnTo>
                <a:lnTo>
                  <a:pt x="549" y="264"/>
                </a:lnTo>
                <a:lnTo>
                  <a:pt x="547" y="260"/>
                </a:lnTo>
                <a:lnTo>
                  <a:pt x="543" y="255"/>
                </a:lnTo>
                <a:lnTo>
                  <a:pt x="543" y="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2137" y="4424046"/>
            <a:ext cx="374246" cy="365113"/>
            <a:chOff x="5377764" y="5401343"/>
            <a:chExt cx="374246" cy="365113"/>
          </a:xfrm>
        </p:grpSpPr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5377764" y="5401343"/>
              <a:ext cx="374246" cy="365113"/>
            </a:xfrm>
            <a:custGeom>
              <a:avLst/>
              <a:gdLst>
                <a:gd name="T0" fmla="*/ 444 w 488"/>
                <a:gd name="T1" fmla="*/ 475 h 475"/>
                <a:gd name="T2" fmla="*/ 444 w 488"/>
                <a:gd name="T3" fmla="*/ 475 h 475"/>
                <a:gd name="T4" fmla="*/ 447 w 488"/>
                <a:gd name="T5" fmla="*/ 475 h 475"/>
                <a:gd name="T6" fmla="*/ 450 w 488"/>
                <a:gd name="T7" fmla="*/ 474 h 475"/>
                <a:gd name="T8" fmla="*/ 454 w 488"/>
                <a:gd name="T9" fmla="*/ 471 h 475"/>
                <a:gd name="T10" fmla="*/ 458 w 488"/>
                <a:gd name="T11" fmla="*/ 466 h 475"/>
                <a:gd name="T12" fmla="*/ 458 w 488"/>
                <a:gd name="T13" fmla="*/ 463 h 475"/>
                <a:gd name="T14" fmla="*/ 459 w 488"/>
                <a:gd name="T15" fmla="*/ 460 h 475"/>
                <a:gd name="T16" fmla="*/ 459 w 488"/>
                <a:gd name="T17" fmla="*/ 157 h 475"/>
                <a:gd name="T18" fmla="*/ 480 w 488"/>
                <a:gd name="T19" fmla="*/ 157 h 475"/>
                <a:gd name="T20" fmla="*/ 480 w 488"/>
                <a:gd name="T21" fmla="*/ 157 h 475"/>
                <a:gd name="T22" fmla="*/ 485 w 488"/>
                <a:gd name="T23" fmla="*/ 156 h 475"/>
                <a:gd name="T24" fmla="*/ 487 w 488"/>
                <a:gd name="T25" fmla="*/ 155 h 475"/>
                <a:gd name="T26" fmla="*/ 487 w 488"/>
                <a:gd name="T27" fmla="*/ 154 h 475"/>
                <a:gd name="T28" fmla="*/ 488 w 488"/>
                <a:gd name="T29" fmla="*/ 152 h 475"/>
                <a:gd name="T30" fmla="*/ 487 w 488"/>
                <a:gd name="T31" fmla="*/ 150 h 475"/>
                <a:gd name="T32" fmla="*/ 484 w 488"/>
                <a:gd name="T33" fmla="*/ 146 h 475"/>
                <a:gd name="T34" fmla="*/ 417 w 488"/>
                <a:gd name="T35" fmla="*/ 102 h 475"/>
                <a:gd name="T36" fmla="*/ 417 w 488"/>
                <a:gd name="T37" fmla="*/ 41 h 475"/>
                <a:gd name="T38" fmla="*/ 417 w 488"/>
                <a:gd name="T39" fmla="*/ 41 h 475"/>
                <a:gd name="T40" fmla="*/ 416 w 488"/>
                <a:gd name="T41" fmla="*/ 38 h 475"/>
                <a:gd name="T42" fmla="*/ 415 w 488"/>
                <a:gd name="T43" fmla="*/ 37 h 475"/>
                <a:gd name="T44" fmla="*/ 413 w 488"/>
                <a:gd name="T45" fmla="*/ 35 h 475"/>
                <a:gd name="T46" fmla="*/ 410 w 488"/>
                <a:gd name="T47" fmla="*/ 35 h 475"/>
                <a:gd name="T48" fmla="*/ 381 w 488"/>
                <a:gd name="T49" fmla="*/ 35 h 475"/>
                <a:gd name="T50" fmla="*/ 381 w 488"/>
                <a:gd name="T51" fmla="*/ 35 h 475"/>
                <a:gd name="T52" fmla="*/ 378 w 488"/>
                <a:gd name="T53" fmla="*/ 35 h 475"/>
                <a:gd name="T54" fmla="*/ 376 w 488"/>
                <a:gd name="T55" fmla="*/ 37 h 475"/>
                <a:gd name="T56" fmla="*/ 375 w 488"/>
                <a:gd name="T57" fmla="*/ 38 h 475"/>
                <a:gd name="T58" fmla="*/ 375 w 488"/>
                <a:gd name="T59" fmla="*/ 41 h 475"/>
                <a:gd name="T60" fmla="*/ 375 w 488"/>
                <a:gd name="T61" fmla="*/ 75 h 475"/>
                <a:gd name="T62" fmla="*/ 267 w 488"/>
                <a:gd name="T63" fmla="*/ 5 h 475"/>
                <a:gd name="T64" fmla="*/ 267 w 488"/>
                <a:gd name="T65" fmla="*/ 5 h 475"/>
                <a:gd name="T66" fmla="*/ 265 w 488"/>
                <a:gd name="T67" fmla="*/ 3 h 475"/>
                <a:gd name="T68" fmla="*/ 262 w 488"/>
                <a:gd name="T69" fmla="*/ 1 h 475"/>
                <a:gd name="T70" fmla="*/ 256 w 488"/>
                <a:gd name="T71" fmla="*/ 0 h 475"/>
                <a:gd name="T72" fmla="*/ 250 w 488"/>
                <a:gd name="T73" fmla="*/ 1 h 475"/>
                <a:gd name="T74" fmla="*/ 248 w 488"/>
                <a:gd name="T75" fmla="*/ 3 h 475"/>
                <a:gd name="T76" fmla="*/ 245 w 488"/>
                <a:gd name="T77" fmla="*/ 5 h 475"/>
                <a:gd name="T78" fmla="*/ 3 w 488"/>
                <a:gd name="T79" fmla="*/ 146 h 475"/>
                <a:gd name="T80" fmla="*/ 3 w 488"/>
                <a:gd name="T81" fmla="*/ 146 h 475"/>
                <a:gd name="T82" fmla="*/ 1 w 488"/>
                <a:gd name="T83" fmla="*/ 150 h 475"/>
                <a:gd name="T84" fmla="*/ 0 w 488"/>
                <a:gd name="T85" fmla="*/ 152 h 475"/>
                <a:gd name="T86" fmla="*/ 0 w 488"/>
                <a:gd name="T87" fmla="*/ 154 h 475"/>
                <a:gd name="T88" fmla="*/ 1 w 488"/>
                <a:gd name="T89" fmla="*/ 155 h 475"/>
                <a:gd name="T90" fmla="*/ 3 w 488"/>
                <a:gd name="T91" fmla="*/ 156 h 475"/>
                <a:gd name="T92" fmla="*/ 8 w 488"/>
                <a:gd name="T93" fmla="*/ 157 h 475"/>
                <a:gd name="T94" fmla="*/ 28 w 488"/>
                <a:gd name="T95" fmla="*/ 157 h 475"/>
                <a:gd name="T96" fmla="*/ 28 w 488"/>
                <a:gd name="T97" fmla="*/ 460 h 475"/>
                <a:gd name="T98" fmla="*/ 28 w 488"/>
                <a:gd name="T99" fmla="*/ 460 h 475"/>
                <a:gd name="T100" fmla="*/ 29 w 488"/>
                <a:gd name="T101" fmla="*/ 463 h 475"/>
                <a:gd name="T102" fmla="*/ 29 w 488"/>
                <a:gd name="T103" fmla="*/ 466 h 475"/>
                <a:gd name="T104" fmla="*/ 33 w 488"/>
                <a:gd name="T105" fmla="*/ 471 h 475"/>
                <a:gd name="T106" fmla="*/ 37 w 488"/>
                <a:gd name="T107" fmla="*/ 474 h 475"/>
                <a:gd name="T108" fmla="*/ 40 w 488"/>
                <a:gd name="T109" fmla="*/ 475 h 475"/>
                <a:gd name="T110" fmla="*/ 44 w 488"/>
                <a:gd name="T111" fmla="*/ 475 h 475"/>
                <a:gd name="T112" fmla="*/ 444 w 488"/>
                <a:gd name="T113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475">
                  <a:moveTo>
                    <a:pt x="444" y="475"/>
                  </a:moveTo>
                  <a:lnTo>
                    <a:pt x="444" y="475"/>
                  </a:lnTo>
                  <a:lnTo>
                    <a:pt x="447" y="475"/>
                  </a:lnTo>
                  <a:lnTo>
                    <a:pt x="450" y="474"/>
                  </a:lnTo>
                  <a:lnTo>
                    <a:pt x="454" y="471"/>
                  </a:lnTo>
                  <a:lnTo>
                    <a:pt x="458" y="466"/>
                  </a:lnTo>
                  <a:lnTo>
                    <a:pt x="458" y="463"/>
                  </a:lnTo>
                  <a:lnTo>
                    <a:pt x="459" y="460"/>
                  </a:lnTo>
                  <a:lnTo>
                    <a:pt x="459" y="157"/>
                  </a:lnTo>
                  <a:lnTo>
                    <a:pt x="480" y="157"/>
                  </a:lnTo>
                  <a:lnTo>
                    <a:pt x="480" y="157"/>
                  </a:lnTo>
                  <a:lnTo>
                    <a:pt x="485" y="156"/>
                  </a:lnTo>
                  <a:lnTo>
                    <a:pt x="487" y="155"/>
                  </a:lnTo>
                  <a:lnTo>
                    <a:pt x="487" y="154"/>
                  </a:lnTo>
                  <a:lnTo>
                    <a:pt x="488" y="152"/>
                  </a:lnTo>
                  <a:lnTo>
                    <a:pt x="487" y="150"/>
                  </a:lnTo>
                  <a:lnTo>
                    <a:pt x="484" y="146"/>
                  </a:lnTo>
                  <a:lnTo>
                    <a:pt x="417" y="102"/>
                  </a:lnTo>
                  <a:lnTo>
                    <a:pt x="417" y="41"/>
                  </a:lnTo>
                  <a:lnTo>
                    <a:pt x="417" y="41"/>
                  </a:lnTo>
                  <a:lnTo>
                    <a:pt x="416" y="38"/>
                  </a:lnTo>
                  <a:lnTo>
                    <a:pt x="415" y="37"/>
                  </a:lnTo>
                  <a:lnTo>
                    <a:pt x="413" y="35"/>
                  </a:lnTo>
                  <a:lnTo>
                    <a:pt x="410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78" y="35"/>
                  </a:lnTo>
                  <a:lnTo>
                    <a:pt x="376" y="37"/>
                  </a:lnTo>
                  <a:lnTo>
                    <a:pt x="375" y="38"/>
                  </a:lnTo>
                  <a:lnTo>
                    <a:pt x="375" y="41"/>
                  </a:lnTo>
                  <a:lnTo>
                    <a:pt x="375" y="75"/>
                  </a:lnTo>
                  <a:lnTo>
                    <a:pt x="267" y="5"/>
                  </a:lnTo>
                  <a:lnTo>
                    <a:pt x="267" y="5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56" y="0"/>
                  </a:lnTo>
                  <a:lnTo>
                    <a:pt x="250" y="1"/>
                  </a:lnTo>
                  <a:lnTo>
                    <a:pt x="248" y="3"/>
                  </a:lnTo>
                  <a:lnTo>
                    <a:pt x="245" y="5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1" y="150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1" y="155"/>
                  </a:lnTo>
                  <a:lnTo>
                    <a:pt x="3" y="156"/>
                  </a:lnTo>
                  <a:lnTo>
                    <a:pt x="8" y="157"/>
                  </a:lnTo>
                  <a:lnTo>
                    <a:pt x="28" y="157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9" y="463"/>
                  </a:lnTo>
                  <a:lnTo>
                    <a:pt x="29" y="466"/>
                  </a:lnTo>
                  <a:lnTo>
                    <a:pt x="33" y="471"/>
                  </a:lnTo>
                  <a:lnTo>
                    <a:pt x="37" y="474"/>
                  </a:lnTo>
                  <a:lnTo>
                    <a:pt x="40" y="475"/>
                  </a:lnTo>
                  <a:lnTo>
                    <a:pt x="44" y="475"/>
                  </a:lnTo>
                  <a:lnTo>
                    <a:pt x="444" y="4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526163" y="5649589"/>
              <a:ext cx="73878" cy="107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22786" y="5544731"/>
              <a:ext cx="63781" cy="644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38539" y="5547010"/>
              <a:ext cx="63781" cy="644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</p:grpSp>
      <p:sp>
        <p:nvSpPr>
          <p:cNvPr id="37" name="Cloud Callout 36"/>
          <p:cNvSpPr/>
          <p:nvPr/>
        </p:nvSpPr>
        <p:spPr>
          <a:xfrm>
            <a:off x="7275179" y="3761447"/>
            <a:ext cx="1676759" cy="1029997"/>
          </a:xfrm>
          <a:prstGeom prst="cloudCallout">
            <a:avLst>
              <a:gd name="adj1" fmla="val -56469"/>
              <a:gd name="adj2" fmla="val -113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property yield for a balanced portfolio. 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38" name="Cloud Callout 37"/>
          <p:cNvSpPr/>
          <p:nvPr/>
        </p:nvSpPr>
        <p:spPr>
          <a:xfrm>
            <a:off x="58278" y="4797149"/>
            <a:ext cx="2069646" cy="1177869"/>
          </a:xfrm>
          <a:prstGeom prst="cloudCallout">
            <a:avLst>
              <a:gd name="adj1" fmla="val 54844"/>
              <a:gd name="adj2" fmla="val -212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ctr"/>
          <a:lstStyle/>
          <a:p>
            <a:pPr algn="ctr"/>
            <a:r>
              <a:rPr lang="en-GB" sz="1200" dirty="0" smtClean="0">
                <a:solidFill>
                  <a:schemeClr val="accent3"/>
                </a:solidFill>
              </a:rPr>
              <a:t>Analysis on location of properties: Flood risk? Competitors? Infrastructure? 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52836" y="6090923"/>
            <a:ext cx="7505620" cy="4561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/>
              <a:t>Proactively managing our homes to continuously improve our Customer’s </a:t>
            </a:r>
            <a:r>
              <a:rPr lang="en-GB" b="1" dirty="0"/>
              <a:t>experience </a:t>
            </a:r>
          </a:p>
        </p:txBody>
      </p:sp>
    </p:spTree>
    <p:extLst>
      <p:ext uri="{BB962C8B-B14F-4D97-AF65-F5344CB8AC3E}">
        <p14:creationId xmlns:p14="http://schemas.microsoft.com/office/powerpoint/2010/main" val="38854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1789313"/>
            <a:ext cx="5252884" cy="627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Making It Real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7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it Real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046898" y="2281473"/>
            <a:ext cx="706173" cy="703183"/>
            <a:chOff x="3277357" y="1846906"/>
            <a:chExt cx="1222218" cy="1020055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3639488" y="1846906"/>
              <a:ext cx="135802" cy="407407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431263" y="2254313"/>
              <a:ext cx="914400" cy="612648"/>
            </a:xfrm>
            <a:prstGeom prst="flowChartProcess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sp>
          <p:nvSpPr>
            <p:cNvPr id="7" name="Flowchart: Merge 6"/>
            <p:cNvSpPr/>
            <p:nvPr/>
          </p:nvSpPr>
          <p:spPr>
            <a:xfrm flipV="1">
              <a:off x="3277357" y="1881376"/>
              <a:ext cx="1222218" cy="534693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8" y="1247235"/>
            <a:ext cx="7999200" cy="459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632229" y="6004836"/>
            <a:ext cx="7908456" cy="4713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/>
              <a:t>D</a:t>
            </a:r>
            <a:r>
              <a:rPr lang="en-GB" b="1" dirty="0" smtClean="0"/>
              <a:t>emographic data to know our customer and deliver insights</a:t>
            </a:r>
          </a:p>
        </p:txBody>
      </p:sp>
    </p:spTree>
    <p:extLst>
      <p:ext uri="{BB962C8B-B14F-4D97-AF65-F5344CB8AC3E}">
        <p14:creationId xmlns:p14="http://schemas.microsoft.com/office/powerpoint/2010/main" val="37025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it Real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046898" y="2281473"/>
            <a:ext cx="706173" cy="703183"/>
            <a:chOff x="3277357" y="1846906"/>
            <a:chExt cx="1222218" cy="1020055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3639488" y="1846906"/>
              <a:ext cx="135802" cy="407407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431263" y="2254313"/>
              <a:ext cx="914400" cy="612648"/>
            </a:xfrm>
            <a:prstGeom prst="flowChartProcess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sp>
          <p:nvSpPr>
            <p:cNvPr id="7" name="Flowchart: Merge 6"/>
            <p:cNvSpPr/>
            <p:nvPr/>
          </p:nvSpPr>
          <p:spPr>
            <a:xfrm flipV="1">
              <a:off x="3277357" y="1881376"/>
              <a:ext cx="1222218" cy="534693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5" y="1299401"/>
            <a:ext cx="7997964" cy="4516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579965" y="6024760"/>
            <a:ext cx="7997963" cy="4713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/>
              <a:t>Integrating social media data to understand sentiment and improve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7521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it Real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046898" y="2281473"/>
            <a:ext cx="706173" cy="703183"/>
            <a:chOff x="3277357" y="1846906"/>
            <a:chExt cx="1222218" cy="1020055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3639488" y="1846906"/>
              <a:ext cx="135802" cy="407407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431263" y="2254313"/>
              <a:ext cx="914400" cy="612648"/>
            </a:xfrm>
            <a:prstGeom prst="flowChartProcess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sp>
          <p:nvSpPr>
            <p:cNvPr id="7" name="Flowchart: Merge 6"/>
            <p:cNvSpPr/>
            <p:nvPr/>
          </p:nvSpPr>
          <p:spPr>
            <a:xfrm flipV="1">
              <a:off x="3277357" y="1881376"/>
              <a:ext cx="1222218" cy="534693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</p:grpSp>
      <p:pic>
        <p:nvPicPr>
          <p:cNvPr id="1026" name="Picture 1" descr="image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4" t="14152" r="1497" b="2335"/>
          <a:stretch/>
        </p:blipFill>
        <p:spPr bwMode="auto">
          <a:xfrm>
            <a:off x="933254" y="1187604"/>
            <a:ext cx="7041822" cy="4543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3662" y="6004836"/>
            <a:ext cx="7791037" cy="4713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/>
              <a:t>Workforce Planning to maximise productivity via demand vs supply</a:t>
            </a:r>
          </a:p>
        </p:txBody>
      </p:sp>
    </p:spTree>
    <p:extLst>
      <p:ext uri="{BB962C8B-B14F-4D97-AF65-F5344CB8AC3E}">
        <p14:creationId xmlns:p14="http://schemas.microsoft.com/office/powerpoint/2010/main" val="18380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22912" y="6373019"/>
            <a:ext cx="416719" cy="223915"/>
          </a:xfrm>
        </p:spPr>
        <p:txBody>
          <a:bodyPr/>
          <a:lstStyle/>
          <a:p>
            <a:fld id="{F2BE9634-C6BF-42E8-9591-7B92EBF8770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9053" y="144806"/>
            <a:ext cx="3090555" cy="201897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01" y="1134526"/>
            <a:ext cx="2860889" cy="527731"/>
          </a:xfrm>
        </p:spPr>
        <p:txBody>
          <a:bodyPr/>
          <a:lstStyle/>
          <a:p>
            <a:r>
              <a:rPr lang="en-GB" dirty="0"/>
              <a:t>Making It Real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22874" y="419109"/>
            <a:ext cx="3762169" cy="5872659"/>
            <a:chOff x="3604385" y="211172"/>
            <a:chExt cx="4665087" cy="64893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4385" y="214363"/>
              <a:ext cx="4582744" cy="648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4705" y="214367"/>
              <a:ext cx="4582744" cy="648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446" y="216745"/>
              <a:ext cx="4582744" cy="648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126" y="216745"/>
              <a:ext cx="4582744" cy="648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574" y="217415"/>
              <a:ext cx="4582744" cy="648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980" y="216723"/>
              <a:ext cx="4582744" cy="648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7898" y="218084"/>
              <a:ext cx="4582744" cy="648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7310" y="219659"/>
              <a:ext cx="4582744" cy="648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760" y="220268"/>
              <a:ext cx="4582744" cy="648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470" y="219250"/>
              <a:ext cx="4582744" cy="6480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8063" y="220511"/>
              <a:ext cx="4582744" cy="6480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7331" y="218069"/>
              <a:ext cx="4582744" cy="648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8063" y="220319"/>
              <a:ext cx="4582744" cy="6480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091" y="218069"/>
              <a:ext cx="4582744" cy="648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8063" y="219232"/>
              <a:ext cx="4582744" cy="648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728" y="217994"/>
              <a:ext cx="4582744" cy="648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604" y="219526"/>
              <a:ext cx="4582744" cy="648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8175" y="219250"/>
              <a:ext cx="4582744" cy="648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6728" y="211172"/>
              <a:ext cx="4582744" cy="6479999"/>
            </a:xfrm>
            <a:prstGeom prst="rect">
              <a:avLst/>
            </a:prstGeom>
          </p:spPr>
        </p:pic>
      </p:grpSp>
      <p:sp>
        <p:nvSpPr>
          <p:cNvPr id="30" name="Slide Number Placeholder 2"/>
          <p:cNvSpPr txBox="1">
            <a:spLocks/>
          </p:cNvSpPr>
          <p:nvPr/>
        </p:nvSpPr>
        <p:spPr>
          <a:xfrm>
            <a:off x="8627608" y="6364209"/>
            <a:ext cx="416719" cy="22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Aft>
                <a:spcPts val="450"/>
              </a:spcAft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F57C4C-EFC6-48A9-B97E-AD9FE1EDD32C}" type="slidenum">
              <a:rPr lang="en-GB">
                <a:solidFill>
                  <a:srgbClr val="898989"/>
                </a:solidFill>
              </a:rPr>
              <a:t>17</a:t>
            </a:fld>
            <a:endParaRPr lang="en-GB" dirty="0">
              <a:solidFill>
                <a:srgbClr val="898989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17701" y="6581863"/>
            <a:ext cx="8813294" cy="20803"/>
          </a:xfrm>
          <a:prstGeom prst="line">
            <a:avLst/>
          </a:prstGeom>
          <a:ln w="12700"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519311" y="6373019"/>
            <a:ext cx="0" cy="223915"/>
          </a:xfrm>
          <a:prstGeom prst="line">
            <a:avLst/>
          </a:prstGeom>
          <a:ln w="12700"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45554" y="1023045"/>
            <a:ext cx="1826879" cy="2153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41165" y="2651977"/>
            <a:ext cx="1778622" cy="1903478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4"/>
          <a:srcRect l="15312" t="25013" r="24263" b="26237"/>
          <a:stretch/>
        </p:blipFill>
        <p:spPr>
          <a:xfrm>
            <a:off x="683662" y="3882326"/>
            <a:ext cx="1861428" cy="19635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295" y="213420"/>
            <a:ext cx="1733550" cy="809625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83662" y="6004836"/>
            <a:ext cx="7791037" cy="4713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/>
              <a:t>Strategic Planning: asset opportunities and management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43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1789313"/>
            <a:ext cx="5252884" cy="627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Enablers and Summary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4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7278" y="1178351"/>
            <a:ext cx="8825508" cy="5279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GB" sz="1600" b="1" dirty="0" smtClean="0">
                <a:solidFill>
                  <a:schemeClr val="accent3"/>
                </a:solidFill>
              </a:rPr>
              <a:t>VISON AND STRATEGY </a:t>
            </a:r>
          </a:p>
          <a:p>
            <a:pPr marL="857250" lvl="1" indent="-4000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Establish a </a:t>
            </a:r>
            <a:r>
              <a:rPr lang="en-GB" sz="1600" b="1" dirty="0" smtClean="0">
                <a:solidFill>
                  <a:schemeClr val="accent3"/>
                </a:solidFill>
              </a:rPr>
              <a:t>common</a:t>
            </a:r>
            <a:r>
              <a:rPr lang="en-GB" sz="1600" dirty="0">
                <a:solidFill>
                  <a:schemeClr val="accent3"/>
                </a:solidFill>
              </a:rPr>
              <a:t>, shared vision and strategy </a:t>
            </a:r>
            <a:r>
              <a:rPr lang="en-GB" sz="1600" dirty="0" smtClean="0">
                <a:solidFill>
                  <a:schemeClr val="accent3"/>
                </a:solidFill>
              </a:rPr>
              <a:t>and set out how the digital and/or data strategy is clearly part of the company vision and strategy.  </a:t>
            </a:r>
            <a:endParaRPr lang="en-GB" sz="1600" dirty="0">
              <a:solidFill>
                <a:schemeClr val="accent3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GB" sz="1600" b="1" dirty="0" smtClean="0">
                <a:solidFill>
                  <a:schemeClr val="accent3"/>
                </a:solidFill>
              </a:rPr>
              <a:t>BUSINESS PARTNERING</a:t>
            </a:r>
          </a:p>
          <a:p>
            <a:pPr marL="857250" lvl="1" indent="-4000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Create a programme to </a:t>
            </a:r>
            <a:r>
              <a:rPr lang="en-GB" sz="1600" b="1" dirty="0" smtClean="0">
                <a:solidFill>
                  <a:schemeClr val="accent3"/>
                </a:solidFill>
              </a:rPr>
              <a:t>formally</a:t>
            </a:r>
            <a:r>
              <a:rPr lang="en-GB" sz="1600" dirty="0" smtClean="0">
                <a:solidFill>
                  <a:schemeClr val="accent3"/>
                </a:solidFill>
              </a:rPr>
              <a:t> partner and collaborate with the business functions – start the conversations early and help shape them, facilitates adoption.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GB" sz="1600" b="1" dirty="0" smtClean="0">
                <a:solidFill>
                  <a:schemeClr val="accent3"/>
                </a:solidFill>
              </a:rPr>
              <a:t>WHAT’S THE PROBLEM</a:t>
            </a:r>
          </a:p>
          <a:p>
            <a:pPr marL="857250" lvl="1" indent="-4000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Focus on the problem, the business process and the operating model – stay away from technology, technology is the enabler. </a:t>
            </a:r>
            <a:endParaRPr lang="en-GB" sz="1600" b="1" dirty="0" smtClean="0">
              <a:solidFill>
                <a:schemeClr val="accent3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GB" sz="1600" b="1" dirty="0" smtClean="0">
                <a:solidFill>
                  <a:schemeClr val="accent3"/>
                </a:solidFill>
              </a:rPr>
              <a:t>PARALLEL DELIVERY</a:t>
            </a:r>
          </a:p>
          <a:p>
            <a:pPr marL="857250" lvl="1" indent="-4000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Adopt </a:t>
            </a:r>
            <a:r>
              <a:rPr lang="en-GB" sz="1600" dirty="0">
                <a:solidFill>
                  <a:schemeClr val="accent3"/>
                </a:solidFill>
              </a:rPr>
              <a:t>a flexible delivery approach to deliver analytics and infrastructure with minimum time lag.</a:t>
            </a:r>
          </a:p>
          <a:p>
            <a:pPr marL="342900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GB" sz="1600" b="1" dirty="0" smtClean="0">
                <a:solidFill>
                  <a:schemeClr val="accent3"/>
                </a:solidFill>
              </a:rPr>
              <a:t>MULTIPLE DATA SETS</a:t>
            </a: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GB" sz="1600" dirty="0" smtClean="0">
                <a:solidFill>
                  <a:schemeClr val="accent3"/>
                </a:solidFill>
              </a:rPr>
              <a:t>Valuable insights, patterns and trends come from integrated data sets</a:t>
            </a:r>
          </a:p>
          <a:p>
            <a:pPr marL="342900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GB" sz="1200" b="1" dirty="0" smtClean="0">
                <a:solidFill>
                  <a:schemeClr val="accent3"/>
                </a:solidFill>
              </a:rPr>
              <a:t>Sponsorship</a:t>
            </a:r>
          </a:p>
          <a:p>
            <a:pPr marL="857250" lvl="1" indent="-4000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LcPeriod"/>
            </a:pPr>
            <a:r>
              <a:rPr lang="en-GB" sz="1200" dirty="0" smtClean="0">
                <a:solidFill>
                  <a:schemeClr val="accent3"/>
                </a:solidFill>
              </a:rPr>
              <a:t>Top down to support the drive and change culture and behaviours, early adopters.</a:t>
            </a:r>
            <a:endParaRPr lang="en-GB" sz="1200" dirty="0">
              <a:solidFill>
                <a:schemeClr val="accent3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GB" sz="1200" b="1" dirty="0" smtClean="0">
                <a:solidFill>
                  <a:schemeClr val="accent3"/>
                </a:solidFill>
              </a:rPr>
              <a:t>Resource</a:t>
            </a:r>
          </a:p>
          <a:p>
            <a:pPr marL="857250" lvl="1" indent="-4000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LcPeriod"/>
            </a:pPr>
            <a:r>
              <a:rPr lang="en-GB" sz="1200" dirty="0" smtClean="0">
                <a:solidFill>
                  <a:schemeClr val="accent3"/>
                </a:solidFill>
              </a:rPr>
              <a:t>Analytics and insights is a multi team effort. Built cross-functional collaborations and partnerships to generate adoption: observe, orient, decide and act.</a:t>
            </a:r>
          </a:p>
          <a:p>
            <a:pPr marL="857250" lvl="1" indent="-4000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LcPeriod"/>
            </a:pPr>
            <a:r>
              <a:rPr lang="en-GB" sz="1200" dirty="0" smtClean="0">
                <a:solidFill>
                  <a:schemeClr val="accent3"/>
                </a:solidFill>
              </a:rPr>
              <a:t>Strategic contractor hires to build the foundations and pass on knowledge  </a:t>
            </a:r>
            <a:endParaRPr lang="en-GB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Crawl, Walk…then Run Like the Wind: Leveraging All Things Data.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08230" y="1322388"/>
            <a:ext cx="8743425" cy="4935537"/>
          </a:xfrm>
        </p:spPr>
        <p:txBody>
          <a:bodyPr wrap="square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Places for People – Who We Are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Mission</a:t>
            </a:r>
          </a:p>
          <a:p>
            <a:pPr lvl="3">
              <a:spcBef>
                <a:spcPts val="1200"/>
              </a:spcBef>
              <a:spcAft>
                <a:spcPts val="1200"/>
              </a:spcAft>
            </a:pPr>
            <a:r>
              <a:rPr lang="en-GB" sz="1800" dirty="0" smtClean="0"/>
              <a:t>Goals and Challenges</a:t>
            </a:r>
            <a:endParaRPr lang="en-GB" sz="1800" i="1" dirty="0" smtClean="0"/>
          </a:p>
          <a:p>
            <a:pPr lvl="3">
              <a:spcBef>
                <a:spcPts val="1200"/>
              </a:spcBef>
              <a:spcAft>
                <a:spcPts val="1200"/>
              </a:spcAft>
            </a:pPr>
            <a:r>
              <a:rPr lang="en-GB" sz="1800" dirty="0" smtClean="0"/>
              <a:t>The Mission</a:t>
            </a:r>
          </a:p>
          <a:p>
            <a:pPr lvl="3">
              <a:spcBef>
                <a:spcPts val="1200"/>
              </a:spcBef>
              <a:spcAft>
                <a:spcPts val="1200"/>
              </a:spcAft>
            </a:pPr>
            <a:r>
              <a:rPr lang="en-GB" sz="1800" dirty="0" smtClean="0"/>
              <a:t>Tackling the Mission</a:t>
            </a:r>
            <a:endParaRPr lang="en-GB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 View of Success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Making it Real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Our Enablers</a:t>
            </a:r>
          </a:p>
        </p:txBody>
      </p:sp>
    </p:spTree>
    <p:extLst>
      <p:ext uri="{BB962C8B-B14F-4D97-AF65-F5344CB8AC3E}">
        <p14:creationId xmlns:p14="http://schemas.microsoft.com/office/powerpoint/2010/main" val="9895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1789313"/>
            <a:ext cx="5252884" cy="627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Q&amp;A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2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1789313"/>
            <a:ext cx="5252884" cy="627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Additional Slides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0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Elbow Connector 47"/>
          <p:cNvCxnSpPr/>
          <p:nvPr/>
        </p:nvCxnSpPr>
        <p:spPr>
          <a:xfrm>
            <a:off x="6718502" y="2927427"/>
            <a:ext cx="1229840" cy="395091"/>
          </a:xfrm>
          <a:prstGeom prst="bentConnector3">
            <a:avLst>
              <a:gd name="adj1" fmla="val 100176"/>
            </a:avLst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 Overview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22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046898" y="2281473"/>
            <a:ext cx="706173" cy="703183"/>
            <a:chOff x="3277357" y="1846906"/>
            <a:chExt cx="1222218" cy="1020055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3639488" y="1846906"/>
              <a:ext cx="135802" cy="407407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431263" y="2254313"/>
              <a:ext cx="914400" cy="612648"/>
            </a:xfrm>
            <a:prstGeom prst="flowChartProcess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sp>
          <p:nvSpPr>
            <p:cNvPr id="7" name="Flowchart: Merge 6"/>
            <p:cNvSpPr/>
            <p:nvPr/>
          </p:nvSpPr>
          <p:spPr>
            <a:xfrm flipV="1">
              <a:off x="3277357" y="1881376"/>
              <a:ext cx="1222218" cy="534693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1069" y="1267488"/>
            <a:ext cx="8761717" cy="525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3"/>
                </a:solidFill>
              </a:rPr>
              <a:t>How Information Technology Services will enable our goals.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70" y="6009477"/>
            <a:ext cx="2056603" cy="87748"/>
          </a:xfrm>
          <a:prstGeom prst="rect">
            <a:avLst/>
          </a:prstGeom>
        </p:spPr>
      </p:pic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7144890" y="3316908"/>
            <a:ext cx="1606904" cy="1655227"/>
          </a:xfrm>
          <a:prstGeom prst="roundRect">
            <a:avLst>
              <a:gd name="adj" fmla="val 4347"/>
            </a:avLst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00" b="1" dirty="0" smtClean="0">
                <a:solidFill>
                  <a:srgbClr val="002060"/>
                </a:solidFill>
              </a:rPr>
              <a:t>Sources</a:t>
            </a:r>
            <a:endParaRPr lang="en-GB" altLang="en-US" sz="1000" b="1" dirty="0">
              <a:solidFill>
                <a:srgbClr val="002060"/>
              </a:solidFill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372209" y="4444210"/>
            <a:ext cx="2004676" cy="948350"/>
          </a:xfrm>
          <a:prstGeom prst="flowChartMagneticDisk">
            <a:avLst/>
          </a:prstGeom>
          <a:solidFill>
            <a:srgbClr val="7F56C5"/>
          </a:solidFill>
          <a:ln w="28575">
            <a:solidFill>
              <a:srgbClr val="6B3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t"/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Data Platform</a:t>
            </a:r>
          </a:p>
          <a:p>
            <a:pPr algn="ctr"/>
            <a:r>
              <a:rPr lang="en-GB" sz="900" b="1" dirty="0">
                <a:solidFill>
                  <a:srgbClr val="FFFFFF"/>
                </a:solidFill>
              </a:rPr>
              <a:t>Harmonised, accurate single data source</a:t>
            </a:r>
          </a:p>
        </p:txBody>
      </p:sp>
      <p:sp>
        <p:nvSpPr>
          <p:cNvPr id="23" name="Flowchart: Magnetic Disk 22"/>
          <p:cNvSpPr/>
          <p:nvPr/>
        </p:nvSpPr>
        <p:spPr>
          <a:xfrm>
            <a:off x="7653817" y="3655365"/>
            <a:ext cx="594034" cy="434089"/>
          </a:xfrm>
          <a:prstGeom prst="flowChartMagneticDisk">
            <a:avLst/>
          </a:prstGeom>
          <a:solidFill>
            <a:srgbClr val="E7E6E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4" name="Flowchart: Magnetic Disk 23"/>
          <p:cNvSpPr/>
          <p:nvPr/>
        </p:nvSpPr>
        <p:spPr>
          <a:xfrm>
            <a:off x="7225501" y="3840425"/>
            <a:ext cx="594034" cy="434089"/>
          </a:xfrm>
          <a:prstGeom prst="flowChartMagneticDisk">
            <a:avLst/>
          </a:prstGeom>
          <a:solidFill>
            <a:srgbClr val="E7E6E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5" name="Flowchart: Magnetic Disk 24"/>
          <p:cNvSpPr/>
          <p:nvPr/>
        </p:nvSpPr>
        <p:spPr>
          <a:xfrm>
            <a:off x="8091995" y="3840425"/>
            <a:ext cx="594034" cy="434089"/>
          </a:xfrm>
          <a:prstGeom prst="flowChartMagneticDisk">
            <a:avLst/>
          </a:prstGeom>
          <a:solidFill>
            <a:srgbClr val="E7E6E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7651779" y="3934027"/>
            <a:ext cx="594034" cy="434089"/>
          </a:xfrm>
          <a:prstGeom prst="flowChartMagneticDisk">
            <a:avLst/>
          </a:prstGeom>
          <a:solidFill>
            <a:srgbClr val="E7E6E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7225525" y="4096015"/>
            <a:ext cx="594034" cy="434089"/>
          </a:xfrm>
          <a:prstGeom prst="flowChartMagneticDisk">
            <a:avLst/>
          </a:prstGeom>
          <a:solidFill>
            <a:srgbClr val="E7E6E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8092919" y="4080479"/>
            <a:ext cx="594034" cy="434089"/>
          </a:xfrm>
          <a:prstGeom prst="flowChartMagneticDisk">
            <a:avLst/>
          </a:prstGeom>
          <a:solidFill>
            <a:srgbClr val="E7E6E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9" name="Flowchart: Magnetic Disk 28"/>
          <p:cNvSpPr/>
          <p:nvPr/>
        </p:nvSpPr>
        <p:spPr>
          <a:xfrm>
            <a:off x="7649742" y="4235907"/>
            <a:ext cx="594034" cy="434089"/>
          </a:xfrm>
          <a:prstGeom prst="flowChartMagneticDisk">
            <a:avLst/>
          </a:prstGeom>
          <a:solidFill>
            <a:srgbClr val="E7E6E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7262219" y="4452469"/>
            <a:ext cx="594034" cy="434089"/>
          </a:xfrm>
          <a:prstGeom prst="flowChartMagneticDisk">
            <a:avLst/>
          </a:prstGeom>
          <a:solidFill>
            <a:srgbClr val="E7E6E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31" name="Flowchart: Magnetic Disk 30"/>
          <p:cNvSpPr/>
          <p:nvPr/>
        </p:nvSpPr>
        <p:spPr>
          <a:xfrm>
            <a:off x="8090474" y="4445003"/>
            <a:ext cx="594034" cy="434089"/>
          </a:xfrm>
          <a:prstGeom prst="flowChartMagneticDisk">
            <a:avLst/>
          </a:prstGeom>
          <a:solidFill>
            <a:srgbClr val="E7E6E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53872" y="2913000"/>
            <a:ext cx="1136295" cy="2462152"/>
          </a:xfrm>
          <a:prstGeom prst="roundRect">
            <a:avLst/>
          </a:prstGeom>
          <a:solidFill>
            <a:srgbClr val="7F56C5">
              <a:alpha val="81176"/>
            </a:srgbClr>
          </a:solidFill>
          <a:ln w="28575" algn="ctr">
            <a:noFill/>
            <a:round/>
            <a:headEnd/>
            <a:tailEnd/>
          </a:ln>
        </p:spPr>
        <p:txBody>
          <a:bodyPr lIns="18000" rIns="18000" anchor="t"/>
          <a:lstStyle/>
          <a:p>
            <a:pPr algn="ctr">
              <a:spcBef>
                <a:spcPct val="0"/>
              </a:spcBef>
            </a:pPr>
            <a:r>
              <a:rPr lang="en-GB" sz="105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Data Governance and Management</a:t>
            </a:r>
          </a:p>
          <a:p>
            <a:pPr algn="ctr">
              <a:spcBef>
                <a:spcPct val="0"/>
              </a:spcBef>
            </a:pPr>
            <a:endParaRPr lang="en-GB" sz="1050" b="1" dirty="0" smtClean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en-GB" sz="700" b="1" i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(Principles, Rules, Standards, Policies)</a:t>
            </a:r>
            <a:endParaRPr lang="en-GB" sz="700" b="1" i="1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38336" y="2630847"/>
            <a:ext cx="737451" cy="710199"/>
          </a:xfrm>
          <a:prstGeom prst="ellipse">
            <a:avLst/>
          </a:prstGeom>
          <a:solidFill>
            <a:srgbClr val="7680BE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0"/>
              </a:spcBef>
            </a:pPr>
            <a:r>
              <a:rPr lang="en-GB" sz="8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Data Dictionary</a:t>
            </a:r>
            <a:endParaRPr lang="en-GB" sz="800" b="1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38336" y="5020052"/>
            <a:ext cx="737451" cy="710199"/>
          </a:xfrm>
          <a:prstGeom prst="ellipse">
            <a:avLst/>
          </a:prstGeom>
          <a:solidFill>
            <a:srgbClr val="7680BE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0"/>
              </a:spcBef>
            </a:pPr>
            <a:r>
              <a:rPr lang="en-GB" sz="8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Data Model</a:t>
            </a:r>
            <a:endParaRPr lang="en-GB" sz="800" b="1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435151" y="3906259"/>
            <a:ext cx="1206983" cy="1011556"/>
            <a:chOff x="4423053" y="3512417"/>
            <a:chExt cx="1708711" cy="1486999"/>
          </a:xfrm>
        </p:grpSpPr>
        <p:sp>
          <p:nvSpPr>
            <p:cNvPr id="61" name="TextBox 60"/>
            <p:cNvSpPr txBox="1"/>
            <p:nvPr/>
          </p:nvSpPr>
          <p:spPr>
            <a:xfrm>
              <a:off x="4452853" y="3512417"/>
              <a:ext cx="1568576" cy="542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 smtClean="0">
                  <a:solidFill>
                    <a:srgbClr val="002060"/>
                  </a:solidFill>
                </a:rPr>
                <a:t>Group Language</a:t>
              </a:r>
            </a:p>
            <a:p>
              <a:pPr algn="ctr"/>
              <a:r>
                <a:rPr lang="en-GB" sz="900" b="1" dirty="0" smtClean="0">
                  <a:solidFill>
                    <a:srgbClr val="002060"/>
                  </a:solidFill>
                </a:rPr>
                <a:t>UNIT</a:t>
              </a:r>
              <a:endParaRPr lang="en-GB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23053" y="4133406"/>
              <a:ext cx="933157" cy="339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>
                  <a:solidFill>
                    <a:srgbClr val="002060"/>
                  </a:solidFill>
                </a:rPr>
                <a:t>Property</a:t>
              </a:r>
              <a:endParaRPr lang="en-GB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40574" y="4468511"/>
              <a:ext cx="760687" cy="339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>
                  <a:solidFill>
                    <a:srgbClr val="002060"/>
                  </a:solidFill>
                </a:rPr>
                <a:t>House</a:t>
              </a:r>
              <a:endParaRPr lang="en-GB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573031" y="4437747"/>
              <a:ext cx="706223" cy="339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>
                  <a:solidFill>
                    <a:srgbClr val="002060"/>
                  </a:solidFill>
                </a:rPr>
                <a:t>Stock</a:t>
              </a:r>
              <a:endParaRPr lang="en-GB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96974" y="4146192"/>
              <a:ext cx="551906" cy="339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>
                  <a:solidFill>
                    <a:srgbClr val="000000"/>
                  </a:solidFill>
                </a:rPr>
                <a:t>Flat</a:t>
              </a:r>
              <a:endParaRPr lang="en-GB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6583" y="4660090"/>
              <a:ext cx="1405181" cy="339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>
                  <a:solidFill>
                    <a:srgbClr val="002060"/>
                  </a:solidFill>
                </a:rPr>
                <a:t>Leisure Centre</a:t>
              </a:r>
              <a:endParaRPr lang="en-GB" sz="9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67" name="Curved Connector 66"/>
            <p:cNvCxnSpPr>
              <a:stCxn id="63" idx="0"/>
              <a:endCxn id="61" idx="2"/>
            </p:cNvCxnSpPr>
            <p:nvPr/>
          </p:nvCxnSpPr>
          <p:spPr>
            <a:xfrm rot="16200000" flipV="1">
              <a:off x="5222445" y="4070037"/>
              <a:ext cx="413172" cy="383777"/>
            </a:xfrm>
            <a:prstGeom prst="curvedConnector3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64" idx="0"/>
              <a:endCxn id="61" idx="2"/>
            </p:cNvCxnSpPr>
            <p:nvPr/>
          </p:nvCxnSpPr>
          <p:spPr>
            <a:xfrm rot="5400000" flipH="1" flipV="1">
              <a:off x="4890439" y="4091045"/>
              <a:ext cx="382407" cy="310998"/>
            </a:xfrm>
            <a:prstGeom prst="curvedConnector3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>
              <a:stCxn id="66" idx="0"/>
              <a:endCxn id="61" idx="2"/>
            </p:cNvCxnSpPr>
            <p:nvPr/>
          </p:nvCxnSpPr>
          <p:spPr>
            <a:xfrm rot="16200000" flipV="1">
              <a:off x="5030782" y="4261699"/>
              <a:ext cx="604751" cy="192032"/>
            </a:xfrm>
            <a:prstGeom prst="curved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>
              <a:stCxn id="62" idx="0"/>
            </p:cNvCxnSpPr>
            <p:nvPr/>
          </p:nvCxnSpPr>
          <p:spPr>
            <a:xfrm rot="5400000" flipH="1" flipV="1">
              <a:off x="5042221" y="3919615"/>
              <a:ext cx="61202" cy="366381"/>
            </a:xfrm>
            <a:prstGeom prst="curvedConnector2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/>
            <p:cNvCxnSpPr>
              <a:stCxn id="65" idx="0"/>
            </p:cNvCxnSpPr>
            <p:nvPr/>
          </p:nvCxnSpPr>
          <p:spPr>
            <a:xfrm rot="16200000" flipV="1">
              <a:off x="5436121" y="3909386"/>
              <a:ext cx="56125" cy="417486"/>
            </a:xfrm>
            <a:prstGeom prst="curvedConnector2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urved Up Arrow 41"/>
          <p:cNvSpPr/>
          <p:nvPr/>
        </p:nvSpPr>
        <p:spPr>
          <a:xfrm flipH="1">
            <a:off x="2989339" y="4245398"/>
            <a:ext cx="1936066" cy="869938"/>
          </a:xfrm>
          <a:prstGeom prst="curvedUpArrow">
            <a:avLst>
              <a:gd name="adj1" fmla="val 14475"/>
              <a:gd name="adj2" fmla="val 35855"/>
              <a:gd name="adj3" fmla="val 25000"/>
            </a:avLst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86852" y="3248455"/>
            <a:ext cx="1229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rgbClr val="002060"/>
                </a:solidFill>
              </a:rPr>
              <a:t>Map</a:t>
            </a:r>
          </a:p>
          <a:p>
            <a:pPr algn="ctr"/>
            <a:r>
              <a:rPr lang="en-GB" sz="1050" b="1" dirty="0" smtClean="0">
                <a:solidFill>
                  <a:srgbClr val="002060"/>
                </a:solidFill>
              </a:rPr>
              <a:t>Transform</a:t>
            </a:r>
          </a:p>
          <a:p>
            <a:pPr algn="ctr"/>
            <a:r>
              <a:rPr lang="en-GB" sz="1050" b="1" dirty="0" smtClean="0">
                <a:solidFill>
                  <a:srgbClr val="002060"/>
                </a:solidFill>
              </a:rPr>
              <a:t>Quality Control Cleanse</a:t>
            </a:r>
            <a:endParaRPr lang="en-GB" sz="1050" b="1" dirty="0">
              <a:solidFill>
                <a:srgbClr val="00206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22990" y="4163179"/>
            <a:ext cx="1003513" cy="329936"/>
          </a:xfrm>
          <a:prstGeom prst="rect">
            <a:avLst/>
          </a:prstGeom>
          <a:solidFill>
            <a:srgbClr val="6B3EB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Information and Insights Committee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24608" y="4531887"/>
            <a:ext cx="1003513" cy="329936"/>
          </a:xfrm>
          <a:prstGeom prst="rect">
            <a:avLst/>
          </a:prstGeom>
          <a:solidFill>
            <a:srgbClr val="6B3EB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Information </a:t>
            </a:r>
            <a:r>
              <a:rPr lang="en-GB" sz="800" b="1" dirty="0" err="1">
                <a:solidFill>
                  <a:srgbClr val="FFFFFF"/>
                </a:solidFill>
              </a:rPr>
              <a:t>Workstream</a:t>
            </a:r>
            <a:endParaRPr lang="en-GB" sz="800" b="1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24608" y="4895913"/>
            <a:ext cx="1003513" cy="329936"/>
          </a:xfrm>
          <a:prstGeom prst="rect">
            <a:avLst/>
          </a:prstGeom>
          <a:solidFill>
            <a:srgbClr val="6B3EB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Data </a:t>
            </a:r>
            <a:r>
              <a:rPr lang="en-GB" sz="800" b="1" dirty="0" err="1">
                <a:solidFill>
                  <a:srgbClr val="FFFFFF"/>
                </a:solidFill>
              </a:rPr>
              <a:t>Workstream</a:t>
            </a:r>
            <a:endParaRPr lang="en-GB" sz="800" b="1" dirty="0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>
            <a:stCxn id="13" idx="1"/>
            <a:endCxn id="38" idx="3"/>
          </p:cNvCxnSpPr>
          <p:nvPr/>
        </p:nvCxnSpPr>
        <p:spPr>
          <a:xfrm flipH="1" flipV="1">
            <a:off x="6890167" y="4144076"/>
            <a:ext cx="254723" cy="446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6"/>
          </p:cNvCxnSpPr>
          <p:nvPr/>
        </p:nvCxnSpPr>
        <p:spPr>
          <a:xfrm>
            <a:off x="5475787" y="2985946"/>
            <a:ext cx="276680" cy="355099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0" idx="6"/>
          </p:cNvCxnSpPr>
          <p:nvPr/>
        </p:nvCxnSpPr>
        <p:spPr>
          <a:xfrm flipV="1">
            <a:off x="5475787" y="5020052"/>
            <a:ext cx="254723" cy="355099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Process 83"/>
          <p:cNvSpPr>
            <a:spLocks noChangeArrowheads="1"/>
          </p:cNvSpPr>
          <p:nvPr/>
        </p:nvSpPr>
        <p:spPr bwMode="auto">
          <a:xfrm>
            <a:off x="239046" y="3556057"/>
            <a:ext cx="692323" cy="237422"/>
          </a:xfrm>
          <a:prstGeom prst="flowChartProcess">
            <a:avLst/>
          </a:prstGeom>
          <a:solidFill>
            <a:srgbClr val="72C9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" b="1" dirty="0">
                <a:solidFill>
                  <a:srgbClr val="FFFFFF"/>
                </a:solidFill>
              </a:rPr>
              <a:t>Business Unit KPI and Insights</a:t>
            </a:r>
          </a:p>
        </p:txBody>
      </p:sp>
      <p:sp>
        <p:nvSpPr>
          <p:cNvPr id="16" name="Flowchart: Process 86"/>
          <p:cNvSpPr>
            <a:spLocks noChangeArrowheads="1"/>
          </p:cNvSpPr>
          <p:nvPr/>
        </p:nvSpPr>
        <p:spPr bwMode="auto">
          <a:xfrm>
            <a:off x="1836749" y="3562050"/>
            <a:ext cx="693413" cy="237422"/>
          </a:xfrm>
          <a:prstGeom prst="flowChartProcess">
            <a:avLst/>
          </a:prstGeom>
          <a:solidFill>
            <a:srgbClr val="72C9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" b="1" dirty="0">
                <a:solidFill>
                  <a:srgbClr val="FFFFFF"/>
                </a:solidFill>
              </a:rPr>
              <a:t>Business Unit KPI and Insights</a:t>
            </a:r>
          </a:p>
        </p:txBody>
      </p:sp>
      <p:sp>
        <p:nvSpPr>
          <p:cNvPr id="17" name="Flowchart: Process 89"/>
          <p:cNvSpPr>
            <a:spLocks noChangeArrowheads="1"/>
          </p:cNvSpPr>
          <p:nvPr/>
        </p:nvSpPr>
        <p:spPr bwMode="auto">
          <a:xfrm>
            <a:off x="1041491" y="3559036"/>
            <a:ext cx="692323" cy="237806"/>
          </a:xfrm>
          <a:prstGeom prst="flowChartProcess">
            <a:avLst/>
          </a:prstGeom>
          <a:solidFill>
            <a:srgbClr val="72C9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" b="1" dirty="0">
                <a:solidFill>
                  <a:srgbClr val="FFFFFF"/>
                </a:solidFill>
              </a:rPr>
              <a:t>Business Unit KPI and Insights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4258" y="2446741"/>
            <a:ext cx="2304198" cy="1065033"/>
            <a:chOff x="659567" y="2555823"/>
            <a:chExt cx="2128963" cy="1314512"/>
          </a:xfrm>
        </p:grpSpPr>
        <p:sp>
          <p:nvSpPr>
            <p:cNvPr id="72" name="Flowchart: Process 15"/>
            <p:cNvSpPr>
              <a:spLocks noChangeArrowheads="1"/>
            </p:cNvSpPr>
            <p:nvPr/>
          </p:nvSpPr>
          <p:spPr bwMode="auto">
            <a:xfrm>
              <a:off x="666372" y="3070258"/>
              <a:ext cx="2122158" cy="789709"/>
            </a:xfrm>
            <a:prstGeom prst="flowChartProcess">
              <a:avLst/>
            </a:prstGeom>
            <a:solidFill>
              <a:srgbClr val="7680BE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73" name="Group 55343"/>
            <p:cNvGrpSpPr>
              <a:grpSpLocks/>
            </p:cNvGrpSpPr>
            <p:nvPr/>
          </p:nvGrpSpPr>
          <p:grpSpPr bwMode="auto">
            <a:xfrm>
              <a:off x="1392733" y="3130342"/>
              <a:ext cx="648392" cy="303519"/>
              <a:chOff x="1003501" y="1024222"/>
              <a:chExt cx="671019" cy="361561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012235" y="1024222"/>
                <a:ext cx="662285" cy="361561"/>
              </a:xfrm>
              <a:prstGeom prst="rect">
                <a:avLst/>
              </a:prstGeom>
              <a:solidFill>
                <a:srgbClr val="A383AB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18000" anchor="ctr"/>
              <a:lstStyle/>
              <a:p>
                <a:pPr algn="r">
                  <a:defRPr/>
                </a:pP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97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501" y="1087148"/>
                <a:ext cx="186159" cy="22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4" name="Flowchart: Process 59"/>
            <p:cNvSpPr>
              <a:spLocks noChangeArrowheads="1"/>
            </p:cNvSpPr>
            <p:nvPr/>
          </p:nvSpPr>
          <p:spPr bwMode="auto">
            <a:xfrm>
              <a:off x="659567" y="2809699"/>
              <a:ext cx="2122158" cy="213791"/>
            </a:xfrm>
            <a:prstGeom prst="flowChartProcess">
              <a:avLst/>
            </a:prstGeom>
            <a:solidFill>
              <a:srgbClr val="7680BE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800" b="1" dirty="0">
                  <a:solidFill>
                    <a:srgbClr val="FFFFFF"/>
                  </a:solidFill>
                </a:rPr>
                <a:t>Group </a:t>
              </a:r>
              <a:r>
                <a:rPr lang="en-GB" altLang="en-US" sz="800" b="1" dirty="0" smtClean="0">
                  <a:solidFill>
                    <a:srgbClr val="FFFFFF"/>
                  </a:solidFill>
                </a:rPr>
                <a:t>Analytics and </a:t>
              </a:r>
              <a:r>
                <a:rPr lang="en-GB" altLang="en-US" sz="800" b="1" dirty="0">
                  <a:solidFill>
                    <a:srgbClr val="FFFFFF"/>
                  </a:solidFill>
                </a:rPr>
                <a:t>Insights</a:t>
              </a:r>
            </a:p>
          </p:txBody>
        </p:sp>
        <p:sp>
          <p:nvSpPr>
            <p:cNvPr id="75" name="Flowchart: Process 69"/>
            <p:cNvSpPr>
              <a:spLocks noChangeArrowheads="1"/>
            </p:cNvSpPr>
            <p:nvPr/>
          </p:nvSpPr>
          <p:spPr bwMode="auto">
            <a:xfrm>
              <a:off x="659567" y="2555823"/>
              <a:ext cx="2122158" cy="212455"/>
            </a:xfrm>
            <a:prstGeom prst="flowChartProcess">
              <a:avLst/>
            </a:prstGeom>
            <a:solidFill>
              <a:srgbClr val="7680BE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800" b="1" dirty="0" smtClean="0">
                  <a:solidFill>
                    <a:srgbClr val="FFFFFF"/>
                  </a:solidFill>
                </a:rPr>
                <a:t>GROUP OBJECTIVES AND KPIs</a:t>
              </a:r>
              <a:endParaRPr lang="en-GB" altLang="en-US" sz="8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76" name="Group 55345"/>
            <p:cNvGrpSpPr>
              <a:grpSpLocks/>
            </p:cNvGrpSpPr>
            <p:nvPr/>
          </p:nvGrpSpPr>
          <p:grpSpPr bwMode="auto">
            <a:xfrm>
              <a:off x="2096460" y="3109008"/>
              <a:ext cx="639954" cy="384570"/>
              <a:chOff x="2003675" y="811620"/>
              <a:chExt cx="818326" cy="456213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2003675" y="841739"/>
                <a:ext cx="818326" cy="361862"/>
              </a:xfrm>
              <a:prstGeom prst="rect">
                <a:avLst/>
              </a:prstGeom>
              <a:solidFill>
                <a:srgbClr val="A383AB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18000" anchor="ctr"/>
              <a:lstStyle/>
              <a:p>
                <a:pPr algn="r">
                  <a:defRPr/>
                </a:pP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TextBox 55344"/>
              <p:cNvSpPr txBox="1">
                <a:spLocks noChangeArrowheads="1"/>
              </p:cNvSpPr>
              <p:nvPr/>
            </p:nvSpPr>
            <p:spPr bwMode="auto">
              <a:xfrm>
                <a:off x="2052383" y="811620"/>
                <a:ext cx="142659" cy="456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050" b="1">
                    <a:solidFill>
                      <a:srgbClr val="FFFFFF"/>
                    </a:solidFill>
                  </a:rPr>
                  <a:t>?</a:t>
                </a:r>
              </a:p>
            </p:txBody>
          </p:sp>
        </p:grpSp>
        <p:grpSp>
          <p:nvGrpSpPr>
            <p:cNvPr id="77" name="Group 55346"/>
            <p:cNvGrpSpPr>
              <a:grpSpLocks/>
            </p:cNvGrpSpPr>
            <p:nvPr/>
          </p:nvGrpSpPr>
          <p:grpSpPr bwMode="auto">
            <a:xfrm>
              <a:off x="705886" y="3130344"/>
              <a:ext cx="639954" cy="303519"/>
              <a:chOff x="3273194" y="1804838"/>
              <a:chExt cx="896522" cy="361561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3273194" y="1804838"/>
                <a:ext cx="896522" cy="361561"/>
              </a:xfrm>
              <a:prstGeom prst="rect">
                <a:avLst/>
              </a:prstGeom>
              <a:solidFill>
                <a:srgbClr val="A383AB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18000" anchor="ctr"/>
              <a:lstStyle/>
              <a:p>
                <a:pPr algn="r">
                  <a:defRPr/>
                </a:pP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93" name="Picture 7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0596" y="1890307"/>
                <a:ext cx="172069" cy="17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" name="Rectangle 77"/>
            <p:cNvSpPr/>
            <p:nvPr/>
          </p:nvSpPr>
          <p:spPr>
            <a:xfrm>
              <a:off x="704623" y="3491112"/>
              <a:ext cx="639953" cy="303518"/>
            </a:xfrm>
            <a:prstGeom prst="rect">
              <a:avLst/>
            </a:prstGeom>
            <a:solidFill>
              <a:srgbClr val="A383A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algn="r">
                <a:defRPr/>
              </a:pPr>
              <a:endParaRPr lang="en-US" sz="800" dirty="0">
                <a:solidFill>
                  <a:srgbClr val="FFFFFF"/>
                </a:solidFill>
              </a:endParaRPr>
            </a:p>
          </p:txBody>
        </p:sp>
        <p:grpSp>
          <p:nvGrpSpPr>
            <p:cNvPr id="79" name="Group 128"/>
            <p:cNvGrpSpPr>
              <a:grpSpLocks/>
            </p:cNvGrpSpPr>
            <p:nvPr/>
          </p:nvGrpSpPr>
          <p:grpSpPr bwMode="auto">
            <a:xfrm>
              <a:off x="1397378" y="3491111"/>
              <a:ext cx="649416" cy="303519"/>
              <a:chOff x="1002595" y="1038545"/>
              <a:chExt cx="671925" cy="361561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012387" y="1038545"/>
                <a:ext cx="662133" cy="361561"/>
              </a:xfrm>
              <a:prstGeom prst="rect">
                <a:avLst/>
              </a:prstGeom>
              <a:solidFill>
                <a:srgbClr val="A383AB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18000" anchor="ctr"/>
              <a:lstStyle/>
              <a:p>
                <a:pPr algn="r">
                  <a:defRPr/>
                </a:pP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91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595" y="1093562"/>
                <a:ext cx="186159" cy="22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0" name="Group 131"/>
            <p:cNvGrpSpPr>
              <a:grpSpLocks/>
            </p:cNvGrpSpPr>
            <p:nvPr/>
          </p:nvGrpSpPr>
          <p:grpSpPr bwMode="auto">
            <a:xfrm>
              <a:off x="2104402" y="3474354"/>
              <a:ext cx="639954" cy="384569"/>
              <a:chOff x="2016546" y="850337"/>
              <a:chExt cx="818325" cy="45621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2016546" y="870216"/>
                <a:ext cx="818325" cy="361863"/>
              </a:xfrm>
              <a:prstGeom prst="rect">
                <a:avLst/>
              </a:prstGeom>
              <a:solidFill>
                <a:srgbClr val="9579A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18000" anchor="ctr"/>
              <a:lstStyle/>
              <a:p>
                <a:pPr algn="r">
                  <a:defRPr/>
                </a:pP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TextBox 133"/>
              <p:cNvSpPr txBox="1">
                <a:spLocks noChangeArrowheads="1"/>
              </p:cNvSpPr>
              <p:nvPr/>
            </p:nvSpPr>
            <p:spPr bwMode="auto">
              <a:xfrm>
                <a:off x="2055096" y="850337"/>
                <a:ext cx="142660" cy="456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050" b="1" dirty="0">
                    <a:solidFill>
                      <a:srgbClr val="FFFFFF"/>
                    </a:solidFill>
                  </a:rPr>
                  <a:t>£</a:t>
                </a:r>
              </a:p>
            </p:txBody>
          </p:sp>
        </p:grpSp>
        <p:sp>
          <p:nvSpPr>
            <p:cNvPr id="81" name="TextBox 138"/>
            <p:cNvSpPr txBox="1">
              <a:spLocks noChangeArrowheads="1"/>
            </p:cNvSpPr>
            <p:nvPr/>
          </p:nvSpPr>
          <p:spPr bwMode="auto">
            <a:xfrm>
              <a:off x="722234" y="3485765"/>
              <a:ext cx="111155" cy="384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050" b="1" dirty="0">
                  <a:solidFill>
                    <a:srgbClr val="FFFFFF"/>
                  </a:solidFill>
                </a:rPr>
                <a:t>!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53222" y="3140075"/>
              <a:ext cx="499342" cy="32905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Customer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700" b="1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Insights</a:t>
              </a:r>
              <a:endParaRPr lang="en-US" sz="700" b="1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530926" y="3150334"/>
              <a:ext cx="556949" cy="32905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700" b="1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Asset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700" b="1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Management</a:t>
              </a:r>
              <a:endParaRPr lang="en-US" sz="700" b="1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88670" y="3149813"/>
              <a:ext cx="553625" cy="32905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700" b="1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Bids and  Opportunity</a:t>
              </a:r>
              <a:endParaRPr lang="en-US" sz="700" b="1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99907" y="3500474"/>
              <a:ext cx="559747" cy="32905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Predictive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Maintenance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38890" y="3492608"/>
              <a:ext cx="559747" cy="32905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700" b="1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Property</a:t>
              </a:r>
              <a:r>
                <a:rPr lang="en-US" sz="500" b="1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700" b="1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Management</a:t>
              </a:r>
              <a:endParaRPr lang="en-US" sz="500" b="1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01270" y="3489364"/>
              <a:ext cx="559747" cy="32905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700" b="1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Performance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700" b="1" dirty="0" smtClean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Margin</a:t>
              </a:r>
              <a:endParaRPr lang="en-US" sz="700" b="1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34" y="1731486"/>
            <a:ext cx="1156559" cy="637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4964" r="2687" b="4137"/>
          <a:stretch/>
        </p:blipFill>
        <p:spPr>
          <a:xfrm>
            <a:off x="224258" y="1731486"/>
            <a:ext cx="1090014" cy="642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Rectangle 50"/>
          <p:cNvSpPr/>
          <p:nvPr/>
        </p:nvSpPr>
        <p:spPr>
          <a:xfrm>
            <a:off x="150804" y="1682946"/>
            <a:ext cx="2438770" cy="2157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9715" y="2748507"/>
            <a:ext cx="65128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en-GB" sz="900" b="1" dirty="0" smtClean="0">
                <a:solidFill>
                  <a:srgbClr val="002060"/>
                </a:solidFill>
              </a:rPr>
              <a:t>Enforce Policies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54" name="Curved Up Arrow 53"/>
          <p:cNvSpPr/>
          <p:nvPr/>
        </p:nvSpPr>
        <p:spPr>
          <a:xfrm flipV="1">
            <a:off x="3078880" y="3273588"/>
            <a:ext cx="1936066" cy="869938"/>
          </a:xfrm>
          <a:prstGeom prst="curvedUpArrow">
            <a:avLst>
              <a:gd name="adj1" fmla="val 14475"/>
              <a:gd name="adj2" fmla="val 35855"/>
              <a:gd name="adj3" fmla="val 25000"/>
            </a:avLst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5" name="Double Brace 54"/>
          <p:cNvSpPr/>
          <p:nvPr/>
        </p:nvSpPr>
        <p:spPr>
          <a:xfrm>
            <a:off x="3384174" y="3952129"/>
            <a:ext cx="1286508" cy="83266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0000"/>
              </a:solidFill>
            </a:endParaRPr>
          </a:p>
        </p:txBody>
      </p:sp>
      <p:cxnSp>
        <p:nvCxnSpPr>
          <p:cNvPr id="56" name="Elbow Connector 55"/>
          <p:cNvCxnSpPr>
            <a:stCxn id="39" idx="2"/>
            <a:endCxn id="54" idx="3"/>
          </p:cNvCxnSpPr>
          <p:nvPr/>
        </p:nvCxnSpPr>
        <p:spPr>
          <a:xfrm rot="10800000" flipV="1">
            <a:off x="3998631" y="2985945"/>
            <a:ext cx="739705" cy="287642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0" idx="2"/>
            <a:endCxn id="42" idx="3"/>
          </p:cNvCxnSpPr>
          <p:nvPr/>
        </p:nvCxnSpPr>
        <p:spPr>
          <a:xfrm rot="10800000">
            <a:off x="4005655" y="5115336"/>
            <a:ext cx="732682" cy="259816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752467" y="2122943"/>
            <a:ext cx="1137700" cy="329936"/>
          </a:xfrm>
          <a:prstGeom prst="rect">
            <a:avLst/>
          </a:prstGeom>
          <a:solidFill>
            <a:srgbClr val="7F56C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 algn="ctr"/>
            <a:r>
              <a:rPr lang="en-GB" sz="1050" b="1" dirty="0" smtClean="0">
                <a:solidFill>
                  <a:srgbClr val="FFFFFF"/>
                </a:solidFill>
              </a:rPr>
              <a:t>Management Board</a:t>
            </a:r>
            <a:endParaRPr lang="en-GB" sz="1050" b="1" dirty="0">
              <a:solidFill>
                <a:srgbClr val="FFFFFF"/>
              </a:solidFill>
            </a:endParaRPr>
          </a:p>
        </p:txBody>
      </p:sp>
      <p:cxnSp>
        <p:nvCxnSpPr>
          <p:cNvPr id="59" name="Straight Arrow Connector 58"/>
          <p:cNvCxnSpPr>
            <a:stCxn id="38" idx="0"/>
            <a:endCxn id="58" idx="2"/>
          </p:cNvCxnSpPr>
          <p:nvPr/>
        </p:nvCxnSpPr>
        <p:spPr>
          <a:xfrm flipH="1" flipV="1">
            <a:off x="6321317" y="2452879"/>
            <a:ext cx="703" cy="46012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 flipV="1">
            <a:off x="2391611" y="4218935"/>
            <a:ext cx="648000" cy="699450"/>
          </a:xfrm>
          <a:prstGeom prst="bentConnector3">
            <a:avLst>
              <a:gd name="adj1" fmla="val 50000"/>
            </a:avLst>
          </a:prstGeom>
          <a:ln w="57150" cmpd="sng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4" idx="1"/>
            <a:endCxn id="51" idx="2"/>
          </p:cNvCxnSpPr>
          <p:nvPr/>
        </p:nvCxnSpPr>
        <p:spPr>
          <a:xfrm flipH="1" flipV="1">
            <a:off x="1370189" y="3840426"/>
            <a:ext cx="4358" cy="60378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97041" y="4031795"/>
            <a:ext cx="1122621" cy="284269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3600" rIns="18000" bIns="3600" rtlCol="0">
            <a:spAutoFit/>
          </a:bodyPr>
          <a:lstStyle/>
          <a:p>
            <a:pPr algn="ctr"/>
            <a:r>
              <a:rPr lang="en-GB" sz="900" b="1" dirty="0" smtClean="0">
                <a:solidFill>
                  <a:srgbClr val="002060"/>
                </a:solidFill>
              </a:rPr>
              <a:t>Analytics </a:t>
            </a:r>
          </a:p>
          <a:p>
            <a:pPr algn="ctr"/>
            <a:r>
              <a:rPr lang="en-GB" sz="900" b="1" dirty="0" smtClean="0">
                <a:solidFill>
                  <a:srgbClr val="002060"/>
                </a:solidFill>
              </a:rPr>
              <a:t>Insights</a:t>
            </a:r>
            <a:endParaRPr lang="en-GB" sz="900" b="1" dirty="0">
              <a:solidFill>
                <a:srgbClr val="00206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833230" y="5681140"/>
            <a:ext cx="1076801" cy="655210"/>
            <a:chOff x="5811770" y="3791757"/>
            <a:chExt cx="1525870" cy="93236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5811770" y="3791757"/>
              <a:ext cx="1525870" cy="93236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800" b="1" dirty="0" smtClean="0">
                  <a:solidFill>
                    <a:srgbClr val="002060"/>
                  </a:solidFill>
                </a:rPr>
                <a:t>External Data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51590" y="3977358"/>
              <a:ext cx="378698" cy="397792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30288" y="3966038"/>
              <a:ext cx="390525" cy="40005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06360" y="4358214"/>
              <a:ext cx="381000" cy="359727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91618" y="4358214"/>
              <a:ext cx="362100" cy="325389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08483" y="4009153"/>
              <a:ext cx="313701" cy="318119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93746" y="4390397"/>
              <a:ext cx="308330" cy="293206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6975196" y="4004892"/>
              <a:ext cx="294394" cy="319993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51396" y="4324885"/>
              <a:ext cx="315260" cy="388012"/>
            </a:xfrm>
            <a:prstGeom prst="rect">
              <a:avLst/>
            </a:prstGeom>
          </p:spPr>
        </p:pic>
      </p:grpSp>
      <p:cxnSp>
        <p:nvCxnSpPr>
          <p:cNvPr id="122" name="Straight Arrow Connector 121"/>
          <p:cNvCxnSpPr>
            <a:stCxn id="113" idx="0"/>
            <a:endCxn id="14" idx="3"/>
          </p:cNvCxnSpPr>
          <p:nvPr/>
        </p:nvCxnSpPr>
        <p:spPr>
          <a:xfrm flipV="1">
            <a:off x="1371631" y="5392560"/>
            <a:ext cx="2916" cy="28858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98225" y="6220363"/>
            <a:ext cx="433441" cy="231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smtClean="0"/>
          </a:p>
        </p:txBody>
      </p:sp>
      <p:cxnSp>
        <p:nvCxnSpPr>
          <p:cNvPr id="33" name="Elbow Connector 32"/>
          <p:cNvCxnSpPr>
            <a:stCxn id="13" idx="2"/>
          </p:cNvCxnSpPr>
          <p:nvPr/>
        </p:nvCxnSpPr>
        <p:spPr>
          <a:xfrm rot="5400000">
            <a:off x="4553269" y="2482940"/>
            <a:ext cx="905878" cy="5884268"/>
          </a:xfrm>
          <a:prstGeom prst="bentConnector2">
            <a:avLst/>
          </a:prstGeom>
          <a:ln w="57150" cmpd="sng">
            <a:solidFill>
              <a:schemeClr val="accent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106486" y="5375151"/>
            <a:ext cx="0" cy="518683"/>
          </a:xfrm>
          <a:prstGeom prst="straightConnector1">
            <a:avLst/>
          </a:prstGeom>
          <a:ln w="57150" cmpd="sng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Journey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67362"/>
              </p:ext>
            </p:extLst>
          </p:nvPr>
        </p:nvGraphicFramePr>
        <p:xfrm>
          <a:off x="470776" y="1611513"/>
          <a:ext cx="7921790" cy="47586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92179"/>
                <a:gridCol w="792179"/>
                <a:gridCol w="792179"/>
                <a:gridCol w="792179"/>
                <a:gridCol w="792179"/>
                <a:gridCol w="792179"/>
                <a:gridCol w="792179"/>
                <a:gridCol w="792179"/>
                <a:gridCol w="792179"/>
                <a:gridCol w="792179"/>
              </a:tblGrid>
              <a:tr h="5940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0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00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0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Line Callout 1 (Accent Bar) 9"/>
          <p:cNvSpPr/>
          <p:nvPr/>
        </p:nvSpPr>
        <p:spPr>
          <a:xfrm>
            <a:off x="2747000" y="5143084"/>
            <a:ext cx="1413066" cy="227149"/>
          </a:xfrm>
          <a:prstGeom prst="accentCallout1">
            <a:avLst>
              <a:gd name="adj1" fmla="val 18750"/>
              <a:gd name="adj2" fmla="val -8333"/>
              <a:gd name="adj3" fmla="val -7036"/>
              <a:gd name="adj4" fmla="val -215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Data Management and Governance Set Up</a:t>
            </a:r>
          </a:p>
        </p:txBody>
      </p:sp>
      <p:sp>
        <p:nvSpPr>
          <p:cNvPr id="11" name="Line Callout 1 (Accent Bar) 10"/>
          <p:cNvSpPr/>
          <p:nvPr/>
        </p:nvSpPr>
        <p:spPr>
          <a:xfrm>
            <a:off x="3364058" y="4632443"/>
            <a:ext cx="1078882" cy="144858"/>
          </a:xfrm>
          <a:prstGeom prst="accentCallout1">
            <a:avLst>
              <a:gd name="adj1" fmla="val 18750"/>
              <a:gd name="adj2" fmla="val -8333"/>
              <a:gd name="adj3" fmla="val -24643"/>
              <a:gd name="adj4" fmla="val -214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Core Data Model</a:t>
            </a:r>
          </a:p>
        </p:txBody>
      </p:sp>
      <p:sp>
        <p:nvSpPr>
          <p:cNvPr id="12" name="Line Callout 1 (Accent Bar) 11"/>
          <p:cNvSpPr/>
          <p:nvPr/>
        </p:nvSpPr>
        <p:spPr>
          <a:xfrm>
            <a:off x="1620498" y="4302204"/>
            <a:ext cx="1120087" cy="220196"/>
          </a:xfrm>
          <a:prstGeom prst="accentCallout1">
            <a:avLst>
              <a:gd name="adj1" fmla="val 18750"/>
              <a:gd name="adj2" fmla="val -8333"/>
              <a:gd name="adj3" fmla="val -17445"/>
              <a:gd name="adj4" fmla="val -199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Prototype AWS Data Platform</a:t>
            </a:r>
          </a:p>
        </p:txBody>
      </p:sp>
      <p:sp>
        <p:nvSpPr>
          <p:cNvPr id="15" name="Line Callout 1 (Accent Bar) 14"/>
          <p:cNvSpPr/>
          <p:nvPr/>
        </p:nvSpPr>
        <p:spPr>
          <a:xfrm>
            <a:off x="1274589" y="5108441"/>
            <a:ext cx="906148" cy="128407"/>
          </a:xfrm>
          <a:prstGeom prst="accentCallout1">
            <a:avLst>
              <a:gd name="adj1" fmla="val 18750"/>
              <a:gd name="adj2" fmla="val -8333"/>
              <a:gd name="adj3" fmla="val -56551"/>
              <a:gd name="adj4" fmla="val -217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Infrastructure</a:t>
            </a:r>
          </a:p>
        </p:txBody>
      </p:sp>
      <p:sp>
        <p:nvSpPr>
          <p:cNvPr id="19" name="Line Callout 1 (Accent Bar) 18"/>
          <p:cNvSpPr/>
          <p:nvPr/>
        </p:nvSpPr>
        <p:spPr>
          <a:xfrm>
            <a:off x="1194552" y="5815408"/>
            <a:ext cx="1137924" cy="222552"/>
          </a:xfrm>
          <a:prstGeom prst="accentCallout1">
            <a:avLst>
              <a:gd name="adj1" fmla="val 18750"/>
              <a:gd name="adj2" fmla="val -8333"/>
              <a:gd name="adj3" fmla="val 53237"/>
              <a:gd name="adj4" fmla="val -24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Engagement and Communication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8933" y="6126593"/>
            <a:ext cx="7145393" cy="29027"/>
          </a:xfrm>
          <a:prstGeom prst="straightConnector1">
            <a:avLst/>
          </a:prstGeom>
          <a:ln w="95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Callout 1 (Accent Bar) 29"/>
          <p:cNvSpPr/>
          <p:nvPr/>
        </p:nvSpPr>
        <p:spPr>
          <a:xfrm>
            <a:off x="4827432" y="3795693"/>
            <a:ext cx="1078882" cy="216517"/>
          </a:xfrm>
          <a:prstGeom prst="accentCallout1">
            <a:avLst>
              <a:gd name="adj1" fmla="val 18750"/>
              <a:gd name="adj2" fmla="val -8333"/>
              <a:gd name="adj3" fmla="val -26630"/>
              <a:gd name="adj4" fmla="val -235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Data Model Extension and Group KPIs</a:t>
            </a:r>
          </a:p>
        </p:txBody>
      </p:sp>
      <p:sp>
        <p:nvSpPr>
          <p:cNvPr id="33" name="Line Callout 1 (Accent Bar) 32"/>
          <p:cNvSpPr/>
          <p:nvPr/>
        </p:nvSpPr>
        <p:spPr>
          <a:xfrm>
            <a:off x="1024456" y="5505002"/>
            <a:ext cx="1282769" cy="216019"/>
          </a:xfrm>
          <a:prstGeom prst="accentCallout1">
            <a:avLst>
              <a:gd name="adj1" fmla="val 18750"/>
              <a:gd name="adj2" fmla="val -8333"/>
              <a:gd name="adj3" fmla="val 9554"/>
              <a:gd name="adj4" fmla="val -218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Existing Data Warehouse</a:t>
            </a:r>
          </a:p>
        </p:txBody>
      </p:sp>
      <p:sp>
        <p:nvSpPr>
          <p:cNvPr id="34" name="Line Callout 1 (Accent Bar) 33"/>
          <p:cNvSpPr/>
          <p:nvPr/>
        </p:nvSpPr>
        <p:spPr>
          <a:xfrm>
            <a:off x="3997197" y="4119957"/>
            <a:ext cx="1078882" cy="191211"/>
          </a:xfrm>
          <a:prstGeom prst="accentCallout1">
            <a:avLst>
              <a:gd name="adj1" fmla="val 18750"/>
              <a:gd name="adj2" fmla="val -8333"/>
              <a:gd name="adj3" fmla="val -21980"/>
              <a:gd name="adj4" fmla="val -220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Basic Analytic Reports</a:t>
            </a:r>
          </a:p>
        </p:txBody>
      </p:sp>
      <p:sp>
        <p:nvSpPr>
          <p:cNvPr id="35" name="Line Callout 1 (Accent Bar) 34"/>
          <p:cNvSpPr/>
          <p:nvPr/>
        </p:nvSpPr>
        <p:spPr>
          <a:xfrm>
            <a:off x="3038824" y="5784411"/>
            <a:ext cx="1047666" cy="310847"/>
          </a:xfrm>
          <a:prstGeom prst="accentCallout1">
            <a:avLst>
              <a:gd name="adj1" fmla="val 18750"/>
              <a:gd name="adj2" fmla="val -8333"/>
              <a:gd name="adj3" fmla="val 43023"/>
              <a:gd name="adj4" fmla="val -257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r>
              <a:rPr lang="en-GB" sz="1000" dirty="0" smtClean="0">
                <a:solidFill>
                  <a:srgbClr val="002060"/>
                </a:solidFill>
              </a:rPr>
              <a:t>Function Pioneer</a:t>
            </a:r>
          </a:p>
          <a:p>
            <a:r>
              <a:rPr lang="en-GB" sz="1000" dirty="0" smtClean="0">
                <a:solidFill>
                  <a:srgbClr val="002060"/>
                </a:solidFill>
              </a:rPr>
              <a:t>1</a:t>
            </a:r>
            <a:r>
              <a:rPr lang="en-GB" sz="1000" baseline="30000" dirty="0" smtClean="0">
                <a:solidFill>
                  <a:srgbClr val="002060"/>
                </a:solidFill>
              </a:rPr>
              <a:t>st</a:t>
            </a:r>
            <a:r>
              <a:rPr lang="en-GB" sz="1000" dirty="0" smtClean="0">
                <a:solidFill>
                  <a:srgbClr val="002060"/>
                </a:solidFill>
              </a:rPr>
              <a:t> Adopter</a:t>
            </a:r>
          </a:p>
        </p:txBody>
      </p:sp>
      <p:sp>
        <p:nvSpPr>
          <p:cNvPr id="37" name="Line Callout 1 (Accent Bar) 36"/>
          <p:cNvSpPr/>
          <p:nvPr/>
        </p:nvSpPr>
        <p:spPr>
          <a:xfrm>
            <a:off x="6604829" y="5557180"/>
            <a:ext cx="1482843" cy="253486"/>
          </a:xfrm>
          <a:prstGeom prst="accentCallout1">
            <a:avLst>
              <a:gd name="adj1" fmla="val 18750"/>
              <a:gd name="adj2" fmla="val -8333"/>
              <a:gd name="adj3" fmla="val -22140"/>
              <a:gd name="adj4" fmla="val -201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Begin Decommission Existing Data Warehouse</a:t>
            </a:r>
          </a:p>
        </p:txBody>
      </p:sp>
      <p:sp>
        <p:nvSpPr>
          <p:cNvPr id="39" name="Line Callout 1 (Accent Bar) 38"/>
          <p:cNvSpPr/>
          <p:nvPr/>
        </p:nvSpPr>
        <p:spPr>
          <a:xfrm>
            <a:off x="5687907" y="3477412"/>
            <a:ext cx="1078882" cy="217640"/>
          </a:xfrm>
          <a:prstGeom prst="accentCallout1">
            <a:avLst>
              <a:gd name="adj1" fmla="val 18750"/>
              <a:gd name="adj2" fmla="val -8333"/>
              <a:gd name="adj3" fmla="val -61622"/>
              <a:gd name="adj4" fmla="val -205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Data Model Extension and Group KPIs</a:t>
            </a:r>
          </a:p>
        </p:txBody>
      </p:sp>
      <p:sp>
        <p:nvSpPr>
          <p:cNvPr id="40" name="Flowchart: Merge 39"/>
          <p:cNvSpPr/>
          <p:nvPr/>
        </p:nvSpPr>
        <p:spPr>
          <a:xfrm flipV="1">
            <a:off x="796592" y="5932731"/>
            <a:ext cx="232621" cy="233127"/>
          </a:xfrm>
          <a:prstGeom prst="flowChartMerge">
            <a:avLst/>
          </a:prstGeom>
          <a:solidFill>
            <a:srgbClr val="00B3E3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1" name="Flowchart: Merge 40"/>
          <p:cNvSpPr/>
          <p:nvPr/>
        </p:nvSpPr>
        <p:spPr>
          <a:xfrm flipV="1">
            <a:off x="2651685" y="5908852"/>
            <a:ext cx="232621" cy="233127"/>
          </a:xfrm>
          <a:prstGeom prst="flowChartMerge">
            <a:avLst/>
          </a:prstGeom>
          <a:solidFill>
            <a:srgbClr val="00B3E3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2" name="Flowchart: Merge 41"/>
          <p:cNvSpPr/>
          <p:nvPr/>
        </p:nvSpPr>
        <p:spPr>
          <a:xfrm flipV="1">
            <a:off x="4196340" y="5901302"/>
            <a:ext cx="232621" cy="233127"/>
          </a:xfrm>
          <a:prstGeom prst="flowChartMerge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3" name="Flowchart: Merge 42"/>
          <p:cNvSpPr/>
          <p:nvPr/>
        </p:nvSpPr>
        <p:spPr>
          <a:xfrm flipV="1">
            <a:off x="5762102" y="5902495"/>
            <a:ext cx="232621" cy="233127"/>
          </a:xfrm>
          <a:prstGeom prst="flowChartMerge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4" name="Flowchart: Merge 43"/>
          <p:cNvSpPr/>
          <p:nvPr/>
        </p:nvSpPr>
        <p:spPr>
          <a:xfrm flipV="1">
            <a:off x="7301386" y="5901302"/>
            <a:ext cx="232621" cy="233127"/>
          </a:xfrm>
          <a:prstGeom prst="flowChartMerge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5" name="Flowchart: Merge 44"/>
          <p:cNvSpPr/>
          <p:nvPr/>
        </p:nvSpPr>
        <p:spPr>
          <a:xfrm flipV="1">
            <a:off x="493514" y="5263832"/>
            <a:ext cx="232621" cy="233127"/>
          </a:xfrm>
          <a:prstGeom prst="flowChartMerg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6" name="Flowchart: Merge 45"/>
          <p:cNvSpPr/>
          <p:nvPr/>
        </p:nvSpPr>
        <p:spPr>
          <a:xfrm flipV="1">
            <a:off x="6089516" y="5263832"/>
            <a:ext cx="232621" cy="233127"/>
          </a:xfrm>
          <a:prstGeom prst="flowChartMerg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7" name="Flowchart: Merge 46"/>
          <p:cNvSpPr/>
          <p:nvPr/>
        </p:nvSpPr>
        <p:spPr>
          <a:xfrm flipV="1">
            <a:off x="826871" y="4781144"/>
            <a:ext cx="232621" cy="233127"/>
          </a:xfrm>
          <a:prstGeom prst="flowChartMerge">
            <a:avLst/>
          </a:prstGeom>
          <a:solidFill>
            <a:schemeClr val="tx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8" name="Flowchart: Merge 47"/>
          <p:cNvSpPr/>
          <p:nvPr/>
        </p:nvSpPr>
        <p:spPr>
          <a:xfrm flipV="1">
            <a:off x="1133014" y="4005787"/>
            <a:ext cx="232621" cy="233127"/>
          </a:xfrm>
          <a:prstGeom prst="flowChartMerge">
            <a:avLst/>
          </a:prstGeom>
          <a:solidFill>
            <a:schemeClr val="tx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9" name="Flowchart: Merge 48"/>
          <p:cNvSpPr/>
          <p:nvPr/>
        </p:nvSpPr>
        <p:spPr>
          <a:xfrm flipV="1">
            <a:off x="3762770" y="2968250"/>
            <a:ext cx="232621" cy="233127"/>
          </a:xfrm>
          <a:prstGeom prst="flowChartMerg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0" name="Flowchart: Merge 49"/>
          <p:cNvSpPr/>
          <p:nvPr/>
        </p:nvSpPr>
        <p:spPr>
          <a:xfrm flipV="1">
            <a:off x="2191667" y="4873463"/>
            <a:ext cx="232621" cy="233127"/>
          </a:xfrm>
          <a:prstGeom prst="flowChartMerge">
            <a:avLst/>
          </a:prstGeom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1" name="Flowchart: Merge 50"/>
          <p:cNvSpPr/>
          <p:nvPr/>
        </p:nvSpPr>
        <p:spPr>
          <a:xfrm flipV="1">
            <a:off x="2894707" y="4358265"/>
            <a:ext cx="232621" cy="233127"/>
          </a:xfrm>
          <a:prstGeom prst="flowChartMerge">
            <a:avLst/>
          </a:prstGeom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2" name="Flowchart: Merge 51"/>
          <p:cNvSpPr/>
          <p:nvPr/>
        </p:nvSpPr>
        <p:spPr>
          <a:xfrm flipV="1">
            <a:off x="4344077" y="3528968"/>
            <a:ext cx="232621" cy="233127"/>
          </a:xfrm>
          <a:prstGeom prst="flowChartMer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3" name="Flowchart: Merge 52"/>
          <p:cNvSpPr/>
          <p:nvPr/>
        </p:nvSpPr>
        <p:spPr>
          <a:xfrm flipV="1">
            <a:off x="5249501" y="3132638"/>
            <a:ext cx="232621" cy="233127"/>
          </a:xfrm>
          <a:prstGeom prst="flowChartMer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4" name="Flowchart: Merge 53"/>
          <p:cNvSpPr/>
          <p:nvPr/>
        </p:nvSpPr>
        <p:spPr>
          <a:xfrm flipV="1">
            <a:off x="3536006" y="3842086"/>
            <a:ext cx="232621" cy="233127"/>
          </a:xfrm>
          <a:prstGeom prst="flowChartMerg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5" name="Line Callout 1 (Accent Bar) 54"/>
          <p:cNvSpPr/>
          <p:nvPr/>
        </p:nvSpPr>
        <p:spPr>
          <a:xfrm>
            <a:off x="4220373" y="3239152"/>
            <a:ext cx="1120087" cy="220196"/>
          </a:xfrm>
          <a:prstGeom prst="accentCallout1">
            <a:avLst>
              <a:gd name="adj1" fmla="val 18750"/>
              <a:gd name="adj2" fmla="val -8333"/>
              <a:gd name="adj3" fmla="val -23213"/>
              <a:gd name="adj4" fmla="val -216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Production AWS Data Platform</a:t>
            </a:r>
          </a:p>
        </p:txBody>
      </p:sp>
      <p:sp>
        <p:nvSpPr>
          <p:cNvPr id="56" name="Line Callout 1 (Accent Bar) 55"/>
          <p:cNvSpPr/>
          <p:nvPr/>
        </p:nvSpPr>
        <p:spPr>
          <a:xfrm>
            <a:off x="6933395" y="2697582"/>
            <a:ext cx="1078882" cy="217640"/>
          </a:xfrm>
          <a:prstGeom prst="accentCallout1">
            <a:avLst>
              <a:gd name="adj1" fmla="val 18750"/>
              <a:gd name="adj2" fmla="val -8333"/>
              <a:gd name="adj3" fmla="val -20325"/>
              <a:gd name="adj4" fmla="val -241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Data Model Extension and Group KPIs</a:t>
            </a:r>
          </a:p>
        </p:txBody>
      </p:sp>
      <p:sp>
        <p:nvSpPr>
          <p:cNvPr id="57" name="Flowchart: Merge 56"/>
          <p:cNvSpPr/>
          <p:nvPr/>
        </p:nvSpPr>
        <p:spPr>
          <a:xfrm flipV="1">
            <a:off x="6465631" y="2445939"/>
            <a:ext cx="232621" cy="233127"/>
          </a:xfrm>
          <a:prstGeom prst="flowChartMer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8" name="Flowchart: Merge 57"/>
          <p:cNvSpPr/>
          <p:nvPr/>
        </p:nvSpPr>
        <p:spPr>
          <a:xfrm flipV="1">
            <a:off x="4933727" y="2323281"/>
            <a:ext cx="232621" cy="233127"/>
          </a:xfrm>
          <a:prstGeom prst="flowChartMerg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9" name="Line Callout 1 (Accent Bar) 58"/>
          <p:cNvSpPr/>
          <p:nvPr/>
        </p:nvSpPr>
        <p:spPr>
          <a:xfrm>
            <a:off x="5371528" y="2537440"/>
            <a:ext cx="776511" cy="220196"/>
          </a:xfrm>
          <a:prstGeom prst="accentCallout1">
            <a:avLst>
              <a:gd name="adj1" fmla="val 18750"/>
              <a:gd name="adj2" fmla="val -8333"/>
              <a:gd name="adj3" fmla="val -5910"/>
              <a:gd name="adj4" fmla="val -312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AWS Data Platform</a:t>
            </a:r>
          </a:p>
        </p:txBody>
      </p:sp>
      <p:sp>
        <p:nvSpPr>
          <p:cNvPr id="60" name="Line Callout 1 (Accent Bar) 59"/>
          <p:cNvSpPr/>
          <p:nvPr/>
        </p:nvSpPr>
        <p:spPr>
          <a:xfrm>
            <a:off x="6139172" y="3114698"/>
            <a:ext cx="1078882" cy="209578"/>
          </a:xfrm>
          <a:prstGeom prst="accentCallout1">
            <a:avLst>
              <a:gd name="adj1" fmla="val 18750"/>
              <a:gd name="adj2" fmla="val -8333"/>
              <a:gd name="adj3" fmla="val -43793"/>
              <a:gd name="adj4" fmla="val -216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Basic Analytic Reports</a:t>
            </a:r>
          </a:p>
        </p:txBody>
      </p:sp>
      <p:sp>
        <p:nvSpPr>
          <p:cNvPr id="61" name="Flowchart: Merge 60"/>
          <p:cNvSpPr/>
          <p:nvPr/>
        </p:nvSpPr>
        <p:spPr>
          <a:xfrm flipV="1">
            <a:off x="5677981" y="2793702"/>
            <a:ext cx="232621" cy="233127"/>
          </a:xfrm>
          <a:prstGeom prst="flowChartMerg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62" name="Line Callout 1 (Accent Bar) 61"/>
          <p:cNvSpPr/>
          <p:nvPr/>
        </p:nvSpPr>
        <p:spPr>
          <a:xfrm>
            <a:off x="7713410" y="2347882"/>
            <a:ext cx="1078882" cy="209578"/>
          </a:xfrm>
          <a:prstGeom prst="accentCallout1">
            <a:avLst>
              <a:gd name="adj1" fmla="val 18750"/>
              <a:gd name="adj2" fmla="val -8333"/>
              <a:gd name="adj3" fmla="val -4404"/>
              <a:gd name="adj4" fmla="val -23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Advanced Analytic Reports</a:t>
            </a:r>
          </a:p>
        </p:txBody>
      </p:sp>
      <p:sp>
        <p:nvSpPr>
          <p:cNvPr id="63" name="Flowchart: Merge 62"/>
          <p:cNvSpPr/>
          <p:nvPr/>
        </p:nvSpPr>
        <p:spPr>
          <a:xfrm flipV="1">
            <a:off x="7252219" y="2122136"/>
            <a:ext cx="232621" cy="233127"/>
          </a:xfrm>
          <a:prstGeom prst="flowChartMerg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64" name="Line Callout 1 (Accent Bar) 63"/>
          <p:cNvSpPr/>
          <p:nvPr/>
        </p:nvSpPr>
        <p:spPr>
          <a:xfrm>
            <a:off x="8256242" y="1923694"/>
            <a:ext cx="1078882" cy="217640"/>
          </a:xfrm>
          <a:prstGeom prst="accentCallout1">
            <a:avLst>
              <a:gd name="adj1" fmla="val 18750"/>
              <a:gd name="adj2" fmla="val -8333"/>
              <a:gd name="adj3" fmla="val -26161"/>
              <a:gd name="adj4" fmla="val -235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Data Model Extension </a:t>
            </a:r>
          </a:p>
        </p:txBody>
      </p:sp>
      <p:sp>
        <p:nvSpPr>
          <p:cNvPr id="65" name="Flowchart: Merge 64"/>
          <p:cNvSpPr/>
          <p:nvPr/>
        </p:nvSpPr>
        <p:spPr>
          <a:xfrm flipV="1">
            <a:off x="7793762" y="1643393"/>
            <a:ext cx="232621" cy="233127"/>
          </a:xfrm>
          <a:prstGeom prst="flowChartMer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66" name="Flowchart: Merge 65"/>
          <p:cNvSpPr/>
          <p:nvPr/>
        </p:nvSpPr>
        <p:spPr>
          <a:xfrm flipV="1">
            <a:off x="6332796" y="1635605"/>
            <a:ext cx="232621" cy="233127"/>
          </a:xfrm>
          <a:prstGeom prst="flowChartMerg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67" name="Line Callout 1 (Accent Bar) 66"/>
          <p:cNvSpPr/>
          <p:nvPr/>
        </p:nvSpPr>
        <p:spPr>
          <a:xfrm>
            <a:off x="6795997" y="1887864"/>
            <a:ext cx="784093" cy="220196"/>
          </a:xfrm>
          <a:prstGeom prst="accentCallout1">
            <a:avLst>
              <a:gd name="adj1" fmla="val 18750"/>
              <a:gd name="adj2" fmla="val -8333"/>
              <a:gd name="adj3" fmla="val -28981"/>
              <a:gd name="adj4" fmla="val -4164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AWS Data Platform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64400" y="1520979"/>
            <a:ext cx="0" cy="26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325224" y="6364209"/>
            <a:ext cx="14343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ine Callout 1 (Accent Bar) 71"/>
          <p:cNvSpPr/>
          <p:nvPr/>
        </p:nvSpPr>
        <p:spPr>
          <a:xfrm>
            <a:off x="4558459" y="5753428"/>
            <a:ext cx="1047666" cy="310847"/>
          </a:xfrm>
          <a:prstGeom prst="accentCallout1">
            <a:avLst>
              <a:gd name="adj1" fmla="val 18750"/>
              <a:gd name="adj2" fmla="val -8333"/>
              <a:gd name="adj3" fmla="val 53237"/>
              <a:gd name="adj4" fmla="val -24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r>
              <a:rPr lang="en-GB" sz="1000" dirty="0" smtClean="0">
                <a:solidFill>
                  <a:srgbClr val="002060"/>
                </a:solidFill>
              </a:rPr>
              <a:t>Additional Functions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91905" y="6344843"/>
            <a:ext cx="914400" cy="2897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1600" b="1" dirty="0" smtClean="0">
                <a:solidFill>
                  <a:schemeClr val="accent3"/>
                </a:solidFill>
              </a:rPr>
              <a:t>Time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-82976" y="1164338"/>
            <a:ext cx="1748817" cy="2897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1600" b="1" dirty="0" smtClean="0">
                <a:solidFill>
                  <a:schemeClr val="accent3"/>
                </a:solidFill>
              </a:rPr>
              <a:t>Data Platform Value</a:t>
            </a:r>
          </a:p>
        </p:txBody>
      </p:sp>
      <p:sp>
        <p:nvSpPr>
          <p:cNvPr id="75" name="Line Callout 1 (Accent Bar) 74"/>
          <p:cNvSpPr/>
          <p:nvPr/>
        </p:nvSpPr>
        <p:spPr>
          <a:xfrm flipH="1">
            <a:off x="7034543" y="1280507"/>
            <a:ext cx="1139510" cy="195929"/>
          </a:xfrm>
          <a:prstGeom prst="accentCallout1">
            <a:avLst>
              <a:gd name="adj1" fmla="val 18750"/>
              <a:gd name="adj2" fmla="val -8333"/>
              <a:gd name="adj3" fmla="val 51754"/>
              <a:gd name="adj4" fmla="val -2594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 smtClean="0">
                <a:solidFill>
                  <a:srgbClr val="002060"/>
                </a:solidFill>
              </a:rPr>
              <a:t>Predictive Analytics Reports</a:t>
            </a:r>
          </a:p>
        </p:txBody>
      </p:sp>
      <p:sp>
        <p:nvSpPr>
          <p:cNvPr id="76" name="Flowchart: Merge 75"/>
          <p:cNvSpPr/>
          <p:nvPr/>
        </p:nvSpPr>
        <p:spPr>
          <a:xfrm flipV="1">
            <a:off x="8454807" y="1188120"/>
            <a:ext cx="232621" cy="233127"/>
          </a:xfrm>
          <a:prstGeom prst="flowChartMerg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6" y="1457614"/>
            <a:ext cx="6545671" cy="4738986"/>
          </a:xfrm>
          <a:prstGeom prst="rect">
            <a:avLst/>
          </a:prstGeom>
          <a:ln w="12700" cap="sq">
            <a:solidFill>
              <a:schemeClr val="bg2">
                <a:lumMod val="90000"/>
              </a:schemeClr>
            </a:solidFill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44832" y="1457614"/>
            <a:ext cx="2290442" cy="4738986"/>
          </a:xfrm>
          <a:prstGeom prst="rect">
            <a:avLst/>
          </a:prstGeom>
          <a:noFill/>
        </p:spPr>
        <p:txBody>
          <a:bodyPr wrap="square" lIns="18000" rIns="18000" rtlCol="0">
            <a:noAutofit/>
          </a:bodyPr>
          <a:lstStyle/>
          <a:p>
            <a:pPr marL="104775" indent="-104775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We are a </a:t>
            </a:r>
            <a:r>
              <a:rPr lang="en-GB" sz="1400" dirty="0" err="1" smtClean="0"/>
              <a:t>placemaker</a:t>
            </a:r>
            <a:r>
              <a:rPr lang="en-GB" sz="1400" dirty="0" smtClean="0"/>
              <a:t>.</a:t>
            </a:r>
          </a:p>
          <a:p>
            <a:pPr marL="104775" indent="-104775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It’s our mission to build sustainable communities that are for </a:t>
            </a:r>
            <a:r>
              <a:rPr lang="en-GB" sz="1400" dirty="0" smtClean="0"/>
              <a:t>everyone.</a:t>
            </a:r>
          </a:p>
          <a:p>
            <a:pPr marL="271463" lvl="1" indent="-104775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i="1" dirty="0"/>
              <a:t>East Wick </a:t>
            </a:r>
            <a:r>
              <a:rPr lang="en-GB" sz="1400" i="1" dirty="0" smtClean="0"/>
              <a:t>&amp; Sweetwater</a:t>
            </a:r>
            <a:r>
              <a:rPr lang="en-GB" sz="1400" dirty="0"/>
              <a:t>, </a:t>
            </a:r>
            <a:r>
              <a:rPr lang="en-GB" sz="1400" dirty="0" smtClean="0"/>
              <a:t>London; </a:t>
            </a:r>
            <a:r>
              <a:rPr lang="en-GB" sz="1400" i="1" dirty="0" smtClean="0"/>
              <a:t>Smith’s </a:t>
            </a:r>
            <a:r>
              <a:rPr lang="en-GB" sz="1400" i="1" dirty="0"/>
              <a:t>Dock</a:t>
            </a:r>
            <a:r>
              <a:rPr lang="en-GB" sz="1400" dirty="0"/>
              <a:t>, North Tyneside</a:t>
            </a:r>
          </a:p>
          <a:p>
            <a:pPr marL="104775" indent="-104775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Over 50 years’ </a:t>
            </a:r>
            <a:r>
              <a:rPr lang="en-GB" sz="1400" dirty="0" smtClean="0"/>
              <a:t>experience.</a:t>
            </a:r>
          </a:p>
          <a:p>
            <a:pPr marL="104775" indent="-104775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</a:t>
            </a:r>
            <a:r>
              <a:rPr lang="en-GB" sz="1400" dirty="0" smtClean="0"/>
              <a:t>ommercial </a:t>
            </a:r>
            <a:r>
              <a:rPr lang="en-GB" sz="1400" dirty="0"/>
              <a:t>approach to delivering social outcomes - 100% of our profits go back into our work </a:t>
            </a:r>
            <a:r>
              <a:rPr lang="en-GB" sz="1400" dirty="0" smtClean="0"/>
              <a:t>in </a:t>
            </a:r>
            <a:r>
              <a:rPr lang="en-GB" sz="1400" dirty="0"/>
              <a:t>the business. </a:t>
            </a:r>
          </a:p>
          <a:p>
            <a:pPr marL="104775" indent="-1047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Own or manage over 190,000 properties </a:t>
            </a:r>
            <a:endParaRPr lang="en-GB" sz="1400" dirty="0"/>
          </a:p>
          <a:p>
            <a:pPr marL="104775" indent="-1047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Turnover c.£800m</a:t>
            </a:r>
            <a:endParaRPr lang="en-GB" sz="1400" dirty="0"/>
          </a:p>
          <a:p>
            <a:pPr marL="104775" indent="-1047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Employees 12,500</a:t>
            </a:r>
            <a:endParaRPr lang="en-GB" sz="1400" dirty="0"/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</a:pPr>
            <a:endParaRPr lang="en-GB" sz="1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" y="1789313"/>
            <a:ext cx="4707194" cy="627062"/>
          </a:xfrm>
        </p:spPr>
        <p:txBody>
          <a:bodyPr/>
          <a:lstStyle/>
          <a:p>
            <a:r>
              <a:rPr lang="en-GB" dirty="0" smtClean="0"/>
              <a:t>The Mission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Goals and Challenge</a:t>
            </a:r>
            <a:r>
              <a:rPr lang="en-GB" dirty="0"/>
              <a:t>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046898" y="2281473"/>
            <a:ext cx="706173" cy="703183"/>
            <a:chOff x="3277357" y="1846906"/>
            <a:chExt cx="1222218" cy="1020055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3639488" y="1846906"/>
              <a:ext cx="135802" cy="407407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431263" y="2254313"/>
              <a:ext cx="914400" cy="612648"/>
            </a:xfrm>
            <a:prstGeom prst="flowChartProcess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sp>
          <p:nvSpPr>
            <p:cNvPr id="7" name="Flowchart: Merge 6"/>
            <p:cNvSpPr/>
            <p:nvPr/>
          </p:nvSpPr>
          <p:spPr>
            <a:xfrm flipV="1">
              <a:off x="3277357" y="1881376"/>
              <a:ext cx="1222218" cy="534693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46898" y="1232966"/>
            <a:ext cx="4895888" cy="5355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>
                <a:solidFill>
                  <a:schemeClr val="accent3"/>
                </a:solidFill>
              </a:rPr>
              <a:t>Key Goals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/>
                </a:solidFill>
              </a:rPr>
              <a:t>Improve the Customer (Client) Experience by delivering excellent products and services. 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</a:rPr>
              <a:t>G</a:t>
            </a:r>
            <a:r>
              <a:rPr lang="en-GB" dirty="0" smtClean="0">
                <a:solidFill>
                  <a:schemeClr val="accent3"/>
                </a:solidFill>
              </a:rPr>
              <a:t>row and proactively manage our asset base. 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/>
                </a:solidFill>
              </a:rPr>
              <a:t>Exceed our social value delivery targets.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>
                <a:solidFill>
                  <a:schemeClr val="accent3"/>
                </a:solidFill>
              </a:rPr>
              <a:t>Key Challenges 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/>
                </a:solidFill>
              </a:rPr>
              <a:t>Rapid growth through M&amp;A activity 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/>
                </a:solidFill>
              </a:rPr>
              <a:t>Made up of over 20 specialist companies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</a:rPr>
              <a:t>Federated organisational structure with varying degrees of autonomy.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</a:rPr>
              <a:t>Complex and diverse technology and application landscape, with a high level of functional duplication.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</a:rPr>
              <a:t>Disparate data formats, standards and nomenclature.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3"/>
                </a:solidFill>
              </a:rPr>
              <a:t>Siloed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3"/>
                </a:solidFill>
              </a:rPr>
              <a:t>ways of </a:t>
            </a:r>
            <a:r>
              <a:rPr lang="en-GB" dirty="0" smtClean="0">
                <a:solidFill>
                  <a:schemeClr val="accent3"/>
                </a:solidFill>
              </a:rPr>
              <a:t>working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10839" r="36701" b="3527"/>
          <a:stretch/>
        </p:blipFill>
        <p:spPr>
          <a:xfrm>
            <a:off x="169682" y="1210471"/>
            <a:ext cx="3839506" cy="52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Digital Mission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61" y="1131220"/>
            <a:ext cx="6763802" cy="46501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35291" y="5800188"/>
            <a:ext cx="7767686" cy="6854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/>
              <a:t>Our digital strategy is synonymous with our business strategy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/>
              <a:t>Build for the future…be ready for continuous improvement (change)</a:t>
            </a:r>
          </a:p>
        </p:txBody>
      </p:sp>
    </p:spTree>
    <p:extLst>
      <p:ext uri="{BB962C8B-B14F-4D97-AF65-F5344CB8AC3E}">
        <p14:creationId xmlns:p14="http://schemas.microsoft.com/office/powerpoint/2010/main" val="15539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Information Brief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046898" y="2281473"/>
            <a:ext cx="706173" cy="703183"/>
            <a:chOff x="3277357" y="1846906"/>
            <a:chExt cx="1222218" cy="1020055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3639488" y="1846906"/>
              <a:ext cx="135802" cy="407407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431263" y="2254313"/>
              <a:ext cx="914400" cy="612648"/>
            </a:xfrm>
            <a:prstGeom prst="flowChartProcess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sp>
          <p:nvSpPr>
            <p:cNvPr id="7" name="Flowchart: Merge 6"/>
            <p:cNvSpPr/>
            <p:nvPr/>
          </p:nvSpPr>
          <p:spPr>
            <a:xfrm flipV="1">
              <a:off x="3277357" y="1881376"/>
              <a:ext cx="1222218" cy="534693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529" y="1227163"/>
            <a:ext cx="4320455" cy="29775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1600" b="1" dirty="0" smtClean="0">
                <a:solidFill>
                  <a:schemeClr val="accent3"/>
                </a:solidFill>
              </a:rPr>
              <a:t>What We Said…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We’re going to take data to the next level to deliver analytics and insights.</a:t>
            </a:r>
            <a:endParaRPr lang="en-GB" sz="1600" b="1" dirty="0" smtClean="0">
              <a:solidFill>
                <a:schemeClr val="accent3"/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1600" b="1" dirty="0" smtClean="0">
                <a:solidFill>
                  <a:schemeClr val="accent3"/>
                </a:solidFill>
              </a:rPr>
              <a:t>Why?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To becoming a </a:t>
            </a:r>
            <a:r>
              <a:rPr lang="en-GB" sz="1600" b="1" dirty="0" smtClean="0">
                <a:solidFill>
                  <a:schemeClr val="accent3"/>
                </a:solidFill>
              </a:rPr>
              <a:t>digital business </a:t>
            </a:r>
            <a:r>
              <a:rPr lang="en-GB" sz="1600" dirty="0" smtClean="0">
                <a:solidFill>
                  <a:schemeClr val="accent3"/>
                </a:solidFill>
              </a:rPr>
              <a:t>and improve the Customer’s experience: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Using facts and insights to drive actions and continuously improve products and services.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</a:rPr>
              <a:t>Using technology to: </a:t>
            </a:r>
            <a:endParaRPr lang="en-GB" sz="1600" dirty="0" smtClean="0">
              <a:solidFill>
                <a:schemeClr val="accent3"/>
              </a:solidFill>
            </a:endParaRP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</a:rPr>
              <a:t>Improve the way we work </a:t>
            </a:r>
            <a:r>
              <a:rPr lang="en-GB" sz="1600" dirty="0" smtClean="0">
                <a:solidFill>
                  <a:schemeClr val="accent3"/>
                </a:solidFill>
              </a:rPr>
              <a:t>so</a:t>
            </a:r>
            <a:endParaRPr lang="en-GB" sz="1600" dirty="0">
              <a:solidFill>
                <a:schemeClr val="accent3"/>
              </a:solidFill>
            </a:endParaRP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/>
              </a:solidFill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20538" r="16392"/>
          <a:stretch/>
        </p:blipFill>
        <p:spPr>
          <a:xfrm>
            <a:off x="4428264" y="1116022"/>
            <a:ext cx="4581073" cy="3069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28" y="4219608"/>
            <a:ext cx="9064471" cy="2702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68400" lvl="2" defTabSz="569913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>
                <a:solidFill>
                  <a:schemeClr val="accent3"/>
                </a:solidFill>
              </a:rPr>
              <a:t> that we can focus on value-add Customer driven activities. 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Improve the way our Customers interact with us.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b="1" dirty="0">
                <a:solidFill>
                  <a:schemeClr val="accent3"/>
                </a:solidFill>
              </a:rPr>
              <a:t>How?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By defining the </a:t>
            </a:r>
            <a:r>
              <a:rPr lang="en-GB" sz="1600" b="1" dirty="0" smtClean="0">
                <a:solidFill>
                  <a:schemeClr val="accent3"/>
                </a:solidFill>
              </a:rPr>
              <a:t>purpose of dat</a:t>
            </a:r>
            <a:r>
              <a:rPr lang="en-GB" sz="1600" dirty="0" smtClean="0">
                <a:solidFill>
                  <a:schemeClr val="accent3"/>
                </a:solidFill>
              </a:rPr>
              <a:t>a: </a:t>
            </a:r>
            <a:r>
              <a:rPr lang="en-GB" sz="1600" b="1" dirty="0" smtClean="0">
                <a:solidFill>
                  <a:schemeClr val="accent3"/>
                </a:solidFill>
              </a:rPr>
              <a:t>asking questions, </a:t>
            </a:r>
            <a:r>
              <a:rPr lang="en-GB" sz="1600" dirty="0" smtClean="0">
                <a:solidFill>
                  <a:schemeClr val="accent3"/>
                </a:solidFill>
              </a:rPr>
              <a:t>what do we want to/need to know?  </a:t>
            </a:r>
          </a:p>
          <a:p>
            <a:pPr marL="0" lvl="2">
              <a:lnSpc>
                <a:spcPct val="90000"/>
              </a:lnSpc>
              <a:spcAft>
                <a:spcPts val="600"/>
              </a:spcAft>
            </a:pPr>
            <a:r>
              <a:rPr lang="en-GB" sz="1600" b="1" dirty="0">
                <a:solidFill>
                  <a:schemeClr val="accent3"/>
                </a:solidFill>
              </a:rPr>
              <a:t>The Impact </a:t>
            </a:r>
            <a:endParaRPr lang="en-GB" sz="1600" b="1" dirty="0" smtClean="0">
              <a:solidFill>
                <a:schemeClr val="accent3"/>
              </a:solidFill>
            </a:endParaRPr>
          </a:p>
          <a:p>
            <a:pPr marL="285750" lvl="2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</a:rPr>
              <a:t>Data will be </a:t>
            </a:r>
            <a:r>
              <a:rPr lang="en-GB" sz="1600" dirty="0" smtClean="0">
                <a:solidFill>
                  <a:schemeClr val="accent3"/>
                </a:solidFill>
              </a:rPr>
              <a:t>managed </a:t>
            </a:r>
            <a:r>
              <a:rPr lang="en-GB" sz="1600" dirty="0">
                <a:solidFill>
                  <a:schemeClr val="accent3"/>
                </a:solidFill>
              </a:rPr>
              <a:t>as a Group asset </a:t>
            </a:r>
            <a:r>
              <a:rPr lang="en-GB" sz="1600" dirty="0" smtClean="0">
                <a:solidFill>
                  <a:schemeClr val="accent3"/>
                </a:solidFill>
              </a:rPr>
              <a:t>through the Group’s data governance structure. </a:t>
            </a:r>
          </a:p>
          <a:p>
            <a:pPr marL="742950" lvl="3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/>
                </a:solidFill>
              </a:rPr>
              <a:t>Subsidiaries and business functions map to </a:t>
            </a:r>
            <a:r>
              <a:rPr lang="en-GB" sz="1600" i="1" dirty="0" smtClean="0">
                <a:solidFill>
                  <a:schemeClr val="accent3"/>
                </a:solidFill>
              </a:rPr>
              <a:t>local</a:t>
            </a:r>
            <a:r>
              <a:rPr lang="en-GB" sz="1600" dirty="0" smtClean="0">
                <a:solidFill>
                  <a:schemeClr val="accent3"/>
                </a:solidFill>
              </a:rPr>
              <a:t> data to the single Group </a:t>
            </a:r>
            <a:r>
              <a:rPr lang="en-GB" sz="1600" dirty="0">
                <a:solidFill>
                  <a:schemeClr val="accent3"/>
                </a:solidFill>
              </a:rPr>
              <a:t>data </a:t>
            </a:r>
            <a:r>
              <a:rPr lang="en-GB" sz="1600" dirty="0" smtClean="0">
                <a:solidFill>
                  <a:schemeClr val="accent3"/>
                </a:solidFill>
              </a:rPr>
              <a:t>design that will create a </a:t>
            </a:r>
            <a:r>
              <a:rPr lang="en-GB" sz="1600" b="1" dirty="0" smtClean="0">
                <a:solidFill>
                  <a:schemeClr val="accent3"/>
                </a:solidFill>
              </a:rPr>
              <a:t>common language</a:t>
            </a:r>
            <a:r>
              <a:rPr lang="en-GB" sz="1600" dirty="0" smtClean="0">
                <a:solidFill>
                  <a:schemeClr val="accent3"/>
                </a:solidFill>
              </a:rPr>
              <a:t>.</a:t>
            </a:r>
            <a:endParaRPr lang="en-GB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Tackling the Mission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046898" y="2281473"/>
            <a:ext cx="706173" cy="703183"/>
            <a:chOff x="3277357" y="1846906"/>
            <a:chExt cx="1222218" cy="1020055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3639488" y="1846906"/>
              <a:ext cx="135802" cy="407407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431263" y="2254313"/>
              <a:ext cx="914400" cy="612648"/>
            </a:xfrm>
            <a:prstGeom prst="flowChartProcess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sp>
          <p:nvSpPr>
            <p:cNvPr id="7" name="Flowchart: Merge 6"/>
            <p:cNvSpPr/>
            <p:nvPr/>
          </p:nvSpPr>
          <p:spPr>
            <a:xfrm flipV="1">
              <a:off x="3277357" y="1881376"/>
              <a:ext cx="1222218" cy="534693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1069" y="1217736"/>
            <a:ext cx="8761717" cy="433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800" b="1" dirty="0" smtClean="0">
                <a:solidFill>
                  <a:schemeClr val="accent3"/>
                </a:solidFill>
              </a:rPr>
              <a:t>We became part of the conversation!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39" y="1698108"/>
            <a:ext cx="4190430" cy="208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199" y="3830185"/>
            <a:ext cx="8761717" cy="2815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b="1" u="sng" dirty="0" smtClean="0">
                <a:solidFill>
                  <a:schemeClr val="accent3"/>
                </a:solidFill>
              </a:rPr>
              <a:t>BUSINESS PARTNERING</a:t>
            </a:r>
            <a:r>
              <a:rPr lang="en-GB" b="1" dirty="0" smtClean="0">
                <a:solidFill>
                  <a:schemeClr val="accent3"/>
                </a:solidFill>
              </a:rPr>
              <a:t>: </a:t>
            </a:r>
            <a:r>
              <a:rPr lang="en-GB" dirty="0" smtClean="0">
                <a:solidFill>
                  <a:schemeClr val="accent3"/>
                </a:solidFill>
              </a:rPr>
              <a:t>to truly partner with the other business functions: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3"/>
                </a:solidFill>
              </a:rPr>
              <a:t>G</a:t>
            </a:r>
            <a:r>
              <a:rPr lang="en-GB" b="1" dirty="0" smtClean="0">
                <a:solidFill>
                  <a:schemeClr val="accent3"/>
                </a:solidFill>
              </a:rPr>
              <a:t>aining a seat </a:t>
            </a:r>
            <a:r>
              <a:rPr lang="en-GB" dirty="0" smtClean="0">
                <a:solidFill>
                  <a:schemeClr val="accent3"/>
                </a:solidFill>
              </a:rPr>
              <a:t>at the table to understand and shape the business strategy and operating model – how we work and want to work.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3"/>
                </a:solidFill>
              </a:rPr>
              <a:t>Starting with the problem </a:t>
            </a:r>
            <a:r>
              <a:rPr lang="en-GB" dirty="0" smtClean="0">
                <a:solidFill>
                  <a:schemeClr val="accent3"/>
                </a:solidFill>
              </a:rPr>
              <a:t>– what questions are we trying to answer (not technology!).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/>
                </a:solidFill>
              </a:rPr>
              <a:t>Engaging in lots </a:t>
            </a:r>
            <a:r>
              <a:rPr lang="en-GB" dirty="0">
                <a:solidFill>
                  <a:schemeClr val="accent3"/>
                </a:solidFill>
              </a:rPr>
              <a:t>and </a:t>
            </a:r>
            <a:r>
              <a:rPr lang="en-GB" b="1" dirty="0">
                <a:solidFill>
                  <a:schemeClr val="accent3"/>
                </a:solidFill>
              </a:rPr>
              <a:t>lots of </a:t>
            </a:r>
            <a:r>
              <a:rPr lang="en-GB" b="1" dirty="0" smtClean="0">
                <a:solidFill>
                  <a:schemeClr val="accent3"/>
                </a:solidFill>
              </a:rPr>
              <a:t>conversations…innovation</a:t>
            </a:r>
            <a:r>
              <a:rPr lang="en-GB" dirty="0" smtClean="0">
                <a:solidFill>
                  <a:schemeClr val="accent3"/>
                </a:solidFill>
              </a:rPr>
              <a:t> usually happens through conversation and idea swapping.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/>
                </a:solidFill>
              </a:rPr>
              <a:t>Finding </a:t>
            </a:r>
            <a:r>
              <a:rPr lang="en-GB" b="1" dirty="0" smtClean="0">
                <a:solidFill>
                  <a:schemeClr val="accent3"/>
                </a:solidFill>
              </a:rPr>
              <a:t>sponsors</a:t>
            </a:r>
            <a:r>
              <a:rPr lang="en-GB" dirty="0" smtClean="0">
                <a:solidFill>
                  <a:schemeClr val="accent3"/>
                </a:solidFill>
              </a:rPr>
              <a:t> and </a:t>
            </a:r>
            <a:r>
              <a:rPr lang="en-GB" b="1" dirty="0" smtClean="0">
                <a:solidFill>
                  <a:schemeClr val="accent3"/>
                </a:solidFill>
              </a:rPr>
              <a:t>supporters</a:t>
            </a:r>
            <a:r>
              <a:rPr lang="en-GB" dirty="0" smtClean="0">
                <a:solidFill>
                  <a:schemeClr val="accent3"/>
                </a:solidFill>
              </a:rPr>
              <a:t> to secure budget (and knowing who the </a:t>
            </a:r>
            <a:r>
              <a:rPr lang="en-GB" i="1" dirty="0" err="1" smtClean="0">
                <a:solidFill>
                  <a:schemeClr val="accent3"/>
                </a:solidFill>
              </a:rPr>
              <a:t>indifferents</a:t>
            </a:r>
            <a:r>
              <a:rPr lang="en-GB" dirty="0" smtClean="0">
                <a:solidFill>
                  <a:schemeClr val="accent3"/>
                </a:solidFill>
              </a:rPr>
              <a:t> are!) </a:t>
            </a:r>
          </a:p>
        </p:txBody>
      </p:sp>
    </p:spTree>
    <p:extLst>
      <p:ext uri="{BB962C8B-B14F-4D97-AF65-F5344CB8AC3E}">
        <p14:creationId xmlns:p14="http://schemas.microsoft.com/office/powerpoint/2010/main" val="19992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Delivering our Mission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9634-C6BF-42E8-9591-7B92EBF87705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046898" y="2281473"/>
            <a:ext cx="706173" cy="703183"/>
            <a:chOff x="3277357" y="1846906"/>
            <a:chExt cx="1222218" cy="1020055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3639488" y="1846906"/>
              <a:ext cx="135802" cy="407407"/>
            </a:xfrm>
            <a:prstGeom prst="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 smtClean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431263" y="2254313"/>
              <a:ext cx="914400" cy="612648"/>
            </a:xfrm>
            <a:prstGeom prst="flowChartProcess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sp>
          <p:nvSpPr>
            <p:cNvPr id="7" name="Flowchart: Merge 6"/>
            <p:cNvSpPr/>
            <p:nvPr/>
          </p:nvSpPr>
          <p:spPr>
            <a:xfrm flipV="1">
              <a:off x="3277357" y="1881376"/>
              <a:ext cx="1222218" cy="534693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989" y="1330860"/>
            <a:ext cx="2112739" cy="1723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>
                <a:solidFill>
                  <a:schemeClr val="accent3"/>
                </a:solidFill>
              </a:rPr>
              <a:t>Analytics and Insights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</a:p>
          <a:p>
            <a:pPr marL="106363" indent="-106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/>
                </a:solidFill>
              </a:rPr>
              <a:t>The berry on the cake! </a:t>
            </a:r>
          </a:p>
          <a:p>
            <a:pPr marL="106363" indent="-106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/>
                </a:solidFill>
              </a:rPr>
              <a:t>Fact-based </a:t>
            </a:r>
            <a:r>
              <a:rPr lang="en-GB" sz="1400" dirty="0">
                <a:solidFill>
                  <a:schemeClr val="accent3"/>
                </a:solidFill>
              </a:rPr>
              <a:t>point of </a:t>
            </a:r>
            <a:r>
              <a:rPr lang="en-GB" sz="1400" dirty="0" smtClean="0">
                <a:solidFill>
                  <a:schemeClr val="accent3"/>
                </a:solidFill>
              </a:rPr>
              <a:t>view, predictions and scenario planning driving actions.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3531" y="2640641"/>
            <a:ext cx="2710796" cy="37820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>
                <a:solidFill>
                  <a:schemeClr val="accent3"/>
                </a:solidFill>
              </a:rPr>
              <a:t>The Engine Room and Foundations</a:t>
            </a:r>
          </a:p>
          <a:p>
            <a:pPr marL="106363" lvl="1" indent="-106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3"/>
                </a:solidFill>
              </a:rPr>
              <a:t>Data platform </a:t>
            </a:r>
            <a:r>
              <a:rPr lang="en-GB" sz="1400" dirty="0">
                <a:solidFill>
                  <a:schemeClr val="accent3"/>
                </a:solidFill>
              </a:rPr>
              <a:t>to provide a single source for analytics, machine learning and mining</a:t>
            </a:r>
          </a:p>
          <a:p>
            <a:pPr marL="106363" lvl="1" indent="-106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3"/>
                </a:solidFill>
              </a:rPr>
              <a:t>Cloud</a:t>
            </a:r>
            <a:r>
              <a:rPr lang="en-GB" sz="1400" dirty="0">
                <a:solidFill>
                  <a:schemeClr val="accent3"/>
                </a:solidFill>
              </a:rPr>
              <a:t> approach to refresh our infrastructure to be agile, plug and play, future ready to support innovation and improvement (change)</a:t>
            </a:r>
          </a:p>
          <a:p>
            <a:pPr marL="106363" lvl="1" indent="-106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3"/>
                </a:solidFill>
              </a:rPr>
              <a:t>Digital </a:t>
            </a:r>
            <a:r>
              <a:rPr lang="en-GB" sz="1400" b="1" dirty="0" smtClean="0">
                <a:solidFill>
                  <a:schemeClr val="accent3"/>
                </a:solidFill>
              </a:rPr>
              <a:t>Layer </a:t>
            </a:r>
            <a:r>
              <a:rPr lang="en-GB" sz="1400" dirty="0" smtClean="0">
                <a:solidFill>
                  <a:schemeClr val="accent3"/>
                </a:solidFill>
              </a:rPr>
              <a:t>to </a:t>
            </a:r>
            <a:r>
              <a:rPr lang="en-GB" sz="1400" dirty="0">
                <a:solidFill>
                  <a:schemeClr val="accent3"/>
                </a:solidFill>
              </a:rPr>
              <a:t>provide apps and API for our internal and external Customers – the heterogeneous edge</a:t>
            </a:r>
          </a:p>
          <a:p>
            <a:pPr marL="106363" lvl="1" indent="-106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3"/>
                </a:solidFill>
              </a:rPr>
              <a:t>Technology</a:t>
            </a:r>
            <a:r>
              <a:rPr lang="en-GB" sz="1400" dirty="0">
                <a:solidFill>
                  <a:schemeClr val="accent3"/>
                </a:solidFill>
              </a:rPr>
              <a:t> to </a:t>
            </a:r>
            <a:r>
              <a:rPr lang="en-GB" sz="1400" dirty="0" smtClean="0">
                <a:solidFill>
                  <a:schemeClr val="accent3"/>
                </a:solidFill>
              </a:rPr>
              <a:t>continuously improve </a:t>
            </a:r>
            <a:r>
              <a:rPr lang="en-GB" sz="1400" dirty="0">
                <a:solidFill>
                  <a:schemeClr val="accent3"/>
                </a:solidFill>
              </a:rPr>
              <a:t>the way we work and engage with our Customers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r="37319" b="11733"/>
          <a:stretch/>
        </p:blipFill>
        <p:spPr>
          <a:xfrm>
            <a:off x="2309494" y="1123752"/>
            <a:ext cx="3893271" cy="53807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989" y="4666263"/>
            <a:ext cx="2180297" cy="11594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>
                <a:solidFill>
                  <a:schemeClr val="accent3"/>
                </a:solidFill>
              </a:rPr>
              <a:t>Data Governance and Management  </a:t>
            </a:r>
            <a:endParaRPr lang="en-GB" dirty="0" smtClean="0">
              <a:solidFill>
                <a:schemeClr val="accent3"/>
              </a:solidFill>
            </a:endParaRPr>
          </a:p>
          <a:p>
            <a:pPr marL="106363" indent="-106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/>
                </a:solidFill>
              </a:rPr>
              <a:t>The base to good quality data.</a:t>
            </a:r>
          </a:p>
        </p:txBody>
      </p:sp>
      <p:sp>
        <p:nvSpPr>
          <p:cNvPr id="22" name="Freeform 21"/>
          <p:cNvSpPr/>
          <p:nvPr/>
        </p:nvSpPr>
        <p:spPr>
          <a:xfrm>
            <a:off x="1951348" y="1358650"/>
            <a:ext cx="1046376" cy="319321"/>
          </a:xfrm>
          <a:custGeom>
            <a:avLst/>
            <a:gdLst>
              <a:gd name="connsiteX0" fmla="*/ 0 w 1046376"/>
              <a:gd name="connsiteY0" fmla="*/ 319321 h 319321"/>
              <a:gd name="connsiteX1" fmla="*/ 348792 w 1046376"/>
              <a:gd name="connsiteY1" fmla="*/ 27090 h 319321"/>
              <a:gd name="connsiteX2" fmla="*/ 801279 w 1046376"/>
              <a:gd name="connsiteY2" fmla="*/ 45944 h 319321"/>
              <a:gd name="connsiteX3" fmla="*/ 1046376 w 1046376"/>
              <a:gd name="connsiteY3" fmla="*/ 319321 h 31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376" h="319321">
                <a:moveTo>
                  <a:pt x="0" y="319321"/>
                </a:moveTo>
                <a:cubicBezTo>
                  <a:pt x="107623" y="195987"/>
                  <a:pt x="215246" y="72653"/>
                  <a:pt x="348792" y="27090"/>
                </a:cubicBezTo>
                <a:cubicBezTo>
                  <a:pt x="482339" y="-18473"/>
                  <a:pt x="685015" y="-2761"/>
                  <a:pt x="801279" y="45944"/>
                </a:cubicBezTo>
                <a:cubicBezTo>
                  <a:pt x="917543" y="94649"/>
                  <a:pt x="981959" y="206985"/>
                  <a:pt x="1046376" y="319321"/>
                </a:cubicBezTo>
              </a:path>
            </a:pathLst>
          </a:custGeom>
          <a:noFill/>
          <a:ln w="38100">
            <a:solidFill>
              <a:srgbClr val="7F56C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875934" y="5222447"/>
            <a:ext cx="612742" cy="180925"/>
          </a:xfrm>
          <a:custGeom>
            <a:avLst/>
            <a:gdLst>
              <a:gd name="connsiteX0" fmla="*/ 0 w 612742"/>
              <a:gd name="connsiteY0" fmla="*/ 75414 h 180925"/>
              <a:gd name="connsiteX1" fmla="*/ 207390 w 612742"/>
              <a:gd name="connsiteY1" fmla="*/ 169682 h 180925"/>
              <a:gd name="connsiteX2" fmla="*/ 443060 w 612742"/>
              <a:gd name="connsiteY2" fmla="*/ 160255 h 180925"/>
              <a:gd name="connsiteX3" fmla="*/ 612742 w 612742"/>
              <a:gd name="connsiteY3" fmla="*/ 0 h 18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742" h="180925">
                <a:moveTo>
                  <a:pt x="0" y="75414"/>
                </a:moveTo>
                <a:cubicBezTo>
                  <a:pt x="66773" y="115478"/>
                  <a:pt x="133547" y="155542"/>
                  <a:pt x="207390" y="169682"/>
                </a:cubicBezTo>
                <a:cubicBezTo>
                  <a:pt x="281233" y="183822"/>
                  <a:pt x="375501" y="188535"/>
                  <a:pt x="443060" y="160255"/>
                </a:cubicBezTo>
                <a:cubicBezTo>
                  <a:pt x="510619" y="131975"/>
                  <a:pt x="561680" y="65987"/>
                  <a:pt x="612742" y="0"/>
                </a:cubicBezTo>
              </a:path>
            </a:pathLst>
          </a:custGeom>
          <a:noFill/>
          <a:ln w="38100">
            <a:solidFill>
              <a:srgbClr val="7F56C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213023" y="2997724"/>
            <a:ext cx="1272618" cy="1155368"/>
          </a:xfrm>
          <a:custGeom>
            <a:avLst/>
            <a:gdLst>
              <a:gd name="connsiteX0" fmla="*/ 1272618 w 1272618"/>
              <a:gd name="connsiteY0" fmla="*/ 0 h 1155368"/>
              <a:gd name="connsiteX1" fmla="*/ 952107 w 1272618"/>
              <a:gd name="connsiteY1" fmla="*/ 650449 h 1155368"/>
              <a:gd name="connsiteX2" fmla="*/ 622169 w 1272618"/>
              <a:gd name="connsiteY2" fmla="*/ 1084082 h 1155368"/>
              <a:gd name="connsiteX3" fmla="*/ 0 w 1272618"/>
              <a:gd name="connsiteY3" fmla="*/ 1150070 h 115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618" h="1155368">
                <a:moveTo>
                  <a:pt x="1272618" y="0"/>
                </a:moveTo>
                <a:cubicBezTo>
                  <a:pt x="1166566" y="234884"/>
                  <a:pt x="1060515" y="469769"/>
                  <a:pt x="952107" y="650449"/>
                </a:cubicBezTo>
                <a:cubicBezTo>
                  <a:pt x="843699" y="831129"/>
                  <a:pt x="780853" y="1000812"/>
                  <a:pt x="622169" y="1084082"/>
                </a:cubicBezTo>
                <a:cubicBezTo>
                  <a:pt x="463485" y="1167352"/>
                  <a:pt x="231742" y="1158711"/>
                  <a:pt x="0" y="1150070"/>
                </a:cubicBezTo>
              </a:path>
            </a:pathLst>
          </a:custGeom>
          <a:noFill/>
          <a:ln w="38100">
            <a:solidFill>
              <a:srgbClr val="7F56C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005633" y="3007151"/>
            <a:ext cx="1461155" cy="2941162"/>
          </a:xfrm>
          <a:custGeom>
            <a:avLst/>
            <a:gdLst>
              <a:gd name="connsiteX0" fmla="*/ 1461155 w 1461155"/>
              <a:gd name="connsiteY0" fmla="*/ 0 h 2941162"/>
              <a:gd name="connsiteX1" fmla="*/ 1112363 w 1461155"/>
              <a:gd name="connsiteY1" fmla="*/ 1414020 h 2941162"/>
              <a:gd name="connsiteX2" fmla="*/ 650449 w 1461155"/>
              <a:gd name="connsiteY2" fmla="*/ 2714919 h 2941162"/>
              <a:gd name="connsiteX3" fmla="*/ 0 w 1461155"/>
              <a:gd name="connsiteY3" fmla="*/ 2941162 h 294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155" h="2941162">
                <a:moveTo>
                  <a:pt x="1461155" y="0"/>
                </a:moveTo>
                <a:cubicBezTo>
                  <a:pt x="1354318" y="480767"/>
                  <a:pt x="1247481" y="961534"/>
                  <a:pt x="1112363" y="1414020"/>
                </a:cubicBezTo>
                <a:cubicBezTo>
                  <a:pt x="977245" y="1866506"/>
                  <a:pt x="835843" y="2460395"/>
                  <a:pt x="650449" y="2714919"/>
                </a:cubicBezTo>
                <a:cubicBezTo>
                  <a:pt x="465055" y="2969443"/>
                  <a:pt x="94268" y="2917595"/>
                  <a:pt x="0" y="2941162"/>
                </a:cubicBezTo>
              </a:path>
            </a:pathLst>
          </a:custGeom>
          <a:noFill/>
          <a:ln w="38100">
            <a:solidFill>
              <a:srgbClr val="7F56C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ces For People">
  <a:themeElements>
    <a:clrScheme name="Places For People">
      <a:dk1>
        <a:sysClr val="windowText" lastClr="000000"/>
      </a:dk1>
      <a:lt1>
        <a:sysClr val="window" lastClr="FFFFFF"/>
      </a:lt1>
      <a:dk2>
        <a:srgbClr val="7A8087"/>
      </a:dk2>
      <a:lt2>
        <a:srgbClr val="ECECEC"/>
      </a:lt2>
      <a:accent1>
        <a:srgbClr val="7F56C5"/>
      </a:accent1>
      <a:accent2>
        <a:srgbClr val="00B3E3"/>
      </a:accent2>
      <a:accent3>
        <a:srgbClr val="333E48"/>
      </a:accent3>
      <a:accent4>
        <a:srgbClr val="B2B3B2"/>
      </a:accent4>
      <a:accent5>
        <a:srgbClr val="F38B00"/>
      </a:accent5>
      <a:accent6>
        <a:srgbClr val="00AF41"/>
      </a:accent6>
      <a:hlink>
        <a:srgbClr val="004987"/>
      </a:hlink>
      <a:folHlink>
        <a:srgbClr val="592C5F"/>
      </a:folHlink>
    </a:clrScheme>
    <a:fontScheme name="Places For Peo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600"/>
          </a:spcAft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dirty="0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laces_For_People_Template_V0.5.potx" id="{A9EBA897-442E-4EE5-806A-C75A885C8D0F}" vid="{890C3FCB-B3E5-465E-BC85-6E5D12F26F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43A773194634EB364DEFE75AC7D43" ma:contentTypeVersion="0" ma:contentTypeDescription="Create a new document." ma:contentTypeScope="" ma:versionID="7e1779505fe92c2c649bb9ef5820ad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597e297046ba7e206ab3f410dad0ab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A2AF06-DEFC-44CE-8DCA-59F7E6540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E71FB-A4EC-44B5-A204-582D448B3B4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FCAFFA-62BA-4254-89D3-9D8C82961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Places_For_People_Template_V0.5</Template>
  <TotalTime>21652</TotalTime>
  <Words>1279</Words>
  <Application>Microsoft Office PowerPoint</Application>
  <PresentationFormat>On-screen Show (4:3)</PresentationFormat>
  <Paragraphs>251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Places For People</vt:lpstr>
      <vt:lpstr>PowerPoint Presentation</vt:lpstr>
      <vt:lpstr>Crawl, Walk…then Run Like the Wind: Leveraging All Things Data. </vt:lpstr>
      <vt:lpstr>Who We Are</vt:lpstr>
      <vt:lpstr>PowerPoint Presentation</vt:lpstr>
      <vt:lpstr>Key Goals and Challenges</vt:lpstr>
      <vt:lpstr>Our Digital Mission</vt:lpstr>
      <vt:lpstr>The Information Brief</vt:lpstr>
      <vt:lpstr>Tackling the Mission</vt:lpstr>
      <vt:lpstr>Delivering our Mission </vt:lpstr>
      <vt:lpstr>PowerPoint Presentation</vt:lpstr>
      <vt:lpstr>Knowing Our Customers</vt:lpstr>
      <vt:lpstr>Our Homes</vt:lpstr>
      <vt:lpstr>PowerPoint Presentation</vt:lpstr>
      <vt:lpstr>Making it Real</vt:lpstr>
      <vt:lpstr>Making it Real</vt:lpstr>
      <vt:lpstr>Making it Real</vt:lpstr>
      <vt:lpstr>Making It Real </vt:lpstr>
      <vt:lpstr>PowerPoint Presentation</vt:lpstr>
      <vt:lpstr>Summary</vt:lpstr>
      <vt:lpstr>PowerPoint Presentation</vt:lpstr>
      <vt:lpstr>PowerPoint Presentation</vt:lpstr>
      <vt:lpstr>Architecture Overview</vt:lpstr>
      <vt:lpstr>Our Journey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Dove-Edwin, Norma</cp:lastModifiedBy>
  <cp:revision>204</cp:revision>
  <dcterms:created xsi:type="dcterms:W3CDTF">2018-01-15T11:15:08Z</dcterms:created>
  <dcterms:modified xsi:type="dcterms:W3CDTF">2018-09-14T18:57:13Z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0x0101004C643A773194634EB364DEFE75AC7D43</vt:lpwstr>
  </property>
</Properties>
</file>