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7" r:id="rId4"/>
    <p:sldId id="258" r:id="rId5"/>
    <p:sldId id="259" r:id="rId6"/>
    <p:sldId id="262" r:id="rId7"/>
    <p:sldId id="261" r:id="rId8"/>
    <p:sldId id="274" r:id="rId9"/>
    <p:sldId id="279" r:id="rId10"/>
    <p:sldId id="278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76064" autoAdjust="0"/>
  </p:normalViewPr>
  <p:slideViewPr>
    <p:cSldViewPr snapToGrid="0">
      <p:cViewPr varScale="1">
        <p:scale>
          <a:sx n="56" d="100"/>
          <a:sy n="56" d="100"/>
        </p:scale>
        <p:origin x="19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l.local\data\User%20Shares\Lee\Deeplake\ag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b1247\AppData\Local\Microsoft\Windows\INetCache\Content.Outlook\H9ROOZA4\Demand%20on%20digital%20services%20(onlin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General" sourceLinked="0"/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Email</c:v>
                </c:pt>
                <c:pt idx="1">
                  <c:v>Phone</c:v>
                </c:pt>
                <c:pt idx="2">
                  <c:v>SMS</c:v>
                </c:pt>
                <c:pt idx="3">
                  <c:v>Portal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51</c:v>
                </c:pt>
                <c:pt idx="2">
                  <c:v>6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5166229221347"/>
          <c:y val="3.0587926509186351E-2"/>
          <c:w val="0.85927055993000878"/>
          <c:h val="0.87817162438028584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Deeplake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Under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76-85</c:v>
                </c:pt>
                <c:pt idx="7">
                  <c:v>Over 85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1.2734429266033805E-2</c:v>
                </c:pt>
                <c:pt idx="1">
                  <c:v>0.2111599907385969</c:v>
                </c:pt>
                <c:pt idx="2">
                  <c:v>0.22690437601296595</c:v>
                </c:pt>
                <c:pt idx="3">
                  <c:v>0.45241954156054642</c:v>
                </c:pt>
                <c:pt idx="4">
                  <c:v>6.5292891873118777E-2</c:v>
                </c:pt>
                <c:pt idx="5">
                  <c:v>2.6858068997453115E-2</c:v>
                </c:pt>
                <c:pt idx="6">
                  <c:v>4.1676313961565179E-3</c:v>
                </c:pt>
                <c:pt idx="7">
                  <c:v>4.6307015512850195E-4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Tenants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Under 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76-85</c:v>
                </c:pt>
                <c:pt idx="7">
                  <c:v>Over 85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2.433862433862434E-2</c:v>
                </c:pt>
                <c:pt idx="1">
                  <c:v>0.22010582010582011</c:v>
                </c:pt>
                <c:pt idx="2">
                  <c:v>0.26984126984126983</c:v>
                </c:pt>
                <c:pt idx="3">
                  <c:v>0.27513227513227512</c:v>
                </c:pt>
                <c:pt idx="4">
                  <c:v>0.13756613756613756</c:v>
                </c:pt>
                <c:pt idx="5">
                  <c:v>5.8201058201058198E-2</c:v>
                </c:pt>
                <c:pt idx="6">
                  <c:v>9.5238095238095247E-3</c:v>
                </c:pt>
                <c:pt idx="7">
                  <c:v>5.2910052910052907E-3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6480"/>
        <c:axId val="162369160"/>
      </c:lineChart>
      <c:catAx>
        <c:axId val="96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69160"/>
        <c:crosses val="autoZero"/>
        <c:auto val="1"/>
        <c:lblAlgn val="ctr"/>
        <c:lblOffset val="100"/>
        <c:noMultiLvlLbl val="0"/>
      </c:catAx>
      <c:valAx>
        <c:axId val="162369160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[Demand on digital services (online).xlsx]Times data!PivotTable4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'Times data'!$B$3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'Times data'!$A$4:$A$28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'Times data'!$B$4:$B$28</c:f>
              <c:numCache>
                <c:formatCode>General</c:formatCode>
                <c:ptCount val="24"/>
                <c:pt idx="0">
                  <c:v>32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17</c:v>
                </c:pt>
                <c:pt idx="5">
                  <c:v>30</c:v>
                </c:pt>
                <c:pt idx="6">
                  <c:v>55</c:v>
                </c:pt>
                <c:pt idx="7">
                  <c:v>123</c:v>
                </c:pt>
                <c:pt idx="8">
                  <c:v>139</c:v>
                </c:pt>
                <c:pt idx="9">
                  <c:v>199</c:v>
                </c:pt>
                <c:pt idx="10">
                  <c:v>228</c:v>
                </c:pt>
                <c:pt idx="11">
                  <c:v>200</c:v>
                </c:pt>
                <c:pt idx="12">
                  <c:v>176</c:v>
                </c:pt>
                <c:pt idx="13">
                  <c:v>172</c:v>
                </c:pt>
                <c:pt idx="14">
                  <c:v>160</c:v>
                </c:pt>
                <c:pt idx="15">
                  <c:v>144</c:v>
                </c:pt>
                <c:pt idx="16">
                  <c:v>149</c:v>
                </c:pt>
                <c:pt idx="17">
                  <c:v>143</c:v>
                </c:pt>
                <c:pt idx="18">
                  <c:v>107</c:v>
                </c:pt>
                <c:pt idx="19">
                  <c:v>124</c:v>
                </c:pt>
                <c:pt idx="20">
                  <c:v>97</c:v>
                </c:pt>
                <c:pt idx="21">
                  <c:v>81</c:v>
                </c:pt>
                <c:pt idx="22">
                  <c:v>83</c:v>
                </c:pt>
                <c:pt idx="23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4656"/>
        <c:axId val="162413640"/>
      </c:lineChart>
      <c:catAx>
        <c:axId val="1617146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/>
            </a:pPr>
            <a:endParaRPr lang="en-US"/>
          </a:p>
        </c:txPr>
        <c:crossAx val="162413640"/>
        <c:crosses val="autoZero"/>
        <c:auto val="1"/>
        <c:lblAlgn val="ctr"/>
        <c:lblOffset val="100"/>
        <c:noMultiLvlLbl val="0"/>
      </c:catAx>
      <c:valAx>
        <c:axId val="162413640"/>
        <c:scaling>
          <c:orientation val="minMax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617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548BB-A524-4877-9F24-97378CE9F96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7712F-C29A-4BFB-81B5-8AEEA9A149B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Secret weapons</a:t>
          </a:r>
          <a:endParaRPr lang="en-US" dirty="0">
            <a:solidFill>
              <a:schemeClr val="tx1"/>
            </a:solidFill>
          </a:endParaRPr>
        </a:p>
      </dgm:t>
    </dgm:pt>
    <dgm:pt modelId="{CF792F1E-424C-4BAF-8E42-D6ACD8758E73}" type="parTrans" cxnId="{6F95BA52-8942-4302-8BE7-3D149F07A886}">
      <dgm:prSet/>
      <dgm:spPr/>
      <dgm:t>
        <a:bodyPr/>
        <a:lstStyle/>
        <a:p>
          <a:endParaRPr lang="en-US"/>
        </a:p>
      </dgm:t>
    </dgm:pt>
    <dgm:pt modelId="{4BFAEBA6-0FCB-4CE8-B3D2-31379DE1B1C1}" type="sibTrans" cxnId="{6F95BA52-8942-4302-8BE7-3D149F07A886}">
      <dgm:prSet/>
      <dgm:spPr/>
      <dgm:t>
        <a:bodyPr/>
        <a:lstStyle/>
        <a:p>
          <a:endParaRPr lang="en-US"/>
        </a:p>
      </dgm:t>
    </dgm:pt>
    <dgm:pt modelId="{536D9EA9-90DE-4E6A-BC19-C9FF469E2B2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People</a:t>
          </a:r>
          <a:endParaRPr lang="en-US" dirty="0">
            <a:solidFill>
              <a:schemeClr val="tx1"/>
            </a:solidFill>
          </a:endParaRPr>
        </a:p>
      </dgm:t>
    </dgm:pt>
    <dgm:pt modelId="{37E17D6A-345E-46AF-AF89-9349C6292DDC}" type="parTrans" cxnId="{74607F80-88DB-4939-817B-FE9E498CFDEF}">
      <dgm:prSet/>
      <dgm:spPr/>
      <dgm:t>
        <a:bodyPr/>
        <a:lstStyle/>
        <a:p>
          <a:endParaRPr lang="en-US"/>
        </a:p>
      </dgm:t>
    </dgm:pt>
    <dgm:pt modelId="{9767FCF5-8819-4F19-AF3E-14F29F575FFB}" type="sibTrans" cxnId="{74607F80-88DB-4939-817B-FE9E498CFDE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58EE6C8-4329-4EEC-97DA-281F3BA8BB1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</a:t>
          </a:r>
          <a:endParaRPr lang="en-US" dirty="0">
            <a:solidFill>
              <a:schemeClr val="tx1"/>
            </a:solidFill>
          </a:endParaRPr>
        </a:p>
      </dgm:t>
    </dgm:pt>
    <dgm:pt modelId="{2A0A2918-2A8D-477C-A106-952372383D50}" type="parTrans" cxnId="{5A67D5A8-9806-40AE-9C25-0BD9103F72EE}">
      <dgm:prSet/>
      <dgm:spPr/>
      <dgm:t>
        <a:bodyPr/>
        <a:lstStyle/>
        <a:p>
          <a:endParaRPr lang="en-US"/>
        </a:p>
      </dgm:t>
    </dgm:pt>
    <dgm:pt modelId="{4E4E7BE4-350E-4BEA-9535-CCA28A32CA3E}" type="sibTrans" cxnId="{5A67D5A8-9806-40AE-9C25-0BD9103F72EE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920D89D-75DA-439B-9FD3-8539F0C1F57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Time</a:t>
          </a:r>
          <a:endParaRPr lang="en-US" dirty="0">
            <a:solidFill>
              <a:schemeClr val="tx1"/>
            </a:solidFill>
          </a:endParaRPr>
        </a:p>
      </dgm:t>
    </dgm:pt>
    <dgm:pt modelId="{02737A4A-2BA3-4707-A5C1-52A19E081086}" type="parTrans" cxnId="{0523E39E-8263-4D6F-A2B7-36A00C6B2BEF}">
      <dgm:prSet/>
      <dgm:spPr/>
      <dgm:t>
        <a:bodyPr/>
        <a:lstStyle/>
        <a:p>
          <a:endParaRPr lang="en-US"/>
        </a:p>
      </dgm:t>
    </dgm:pt>
    <dgm:pt modelId="{4BDB72A8-B253-4D5F-8FF7-724C1D296DCC}" type="sibTrans" cxnId="{0523E39E-8263-4D6F-A2B7-36A00C6B2BE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B05B013-0A8E-447A-B084-B58F1AA62390}" type="pres">
      <dgm:prSet presAssocID="{1A1548BB-A524-4877-9F24-97378CE9F9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8E19F5-3065-44B0-951E-74CAE4CAE3E9}" type="pres">
      <dgm:prSet presAssocID="{A8C7712F-C29A-4BFB-81B5-8AEEA9A149BA}" presName="centerShape" presStyleLbl="node0" presStyleIdx="0" presStyleCnt="1"/>
      <dgm:spPr/>
      <dgm:t>
        <a:bodyPr/>
        <a:lstStyle/>
        <a:p>
          <a:endParaRPr lang="en-GB"/>
        </a:p>
      </dgm:t>
    </dgm:pt>
    <dgm:pt modelId="{33F1C033-EB88-4388-B68E-6730057D1C55}" type="pres">
      <dgm:prSet presAssocID="{536D9EA9-90DE-4E6A-BC19-C9FF469E2B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97053-FD7D-4DE3-9001-4FE34054F49F}" type="pres">
      <dgm:prSet presAssocID="{536D9EA9-90DE-4E6A-BC19-C9FF469E2B23}" presName="dummy" presStyleCnt="0"/>
      <dgm:spPr/>
    </dgm:pt>
    <dgm:pt modelId="{F20DB3E4-AA49-49C3-A85B-74ADF46EDCEB}" type="pres">
      <dgm:prSet presAssocID="{9767FCF5-8819-4F19-AF3E-14F29F575FFB}" presName="sibTrans" presStyleLbl="sibTrans2D1" presStyleIdx="0" presStyleCnt="3"/>
      <dgm:spPr/>
      <dgm:t>
        <a:bodyPr/>
        <a:lstStyle/>
        <a:p>
          <a:endParaRPr lang="en-GB"/>
        </a:p>
      </dgm:t>
    </dgm:pt>
    <dgm:pt modelId="{AAFBF00D-E131-4D29-99F5-A9864A2BAB12}" type="pres">
      <dgm:prSet presAssocID="{E58EE6C8-4329-4EEC-97DA-281F3BA8BB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5665DC-C758-4ECD-8E7C-9FE6E63A0695}" type="pres">
      <dgm:prSet presAssocID="{E58EE6C8-4329-4EEC-97DA-281F3BA8BB19}" presName="dummy" presStyleCnt="0"/>
      <dgm:spPr/>
    </dgm:pt>
    <dgm:pt modelId="{AF42B92D-9954-4FC9-A957-22DB98AC928F}" type="pres">
      <dgm:prSet presAssocID="{4E4E7BE4-350E-4BEA-9535-CCA28A32CA3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3645EA09-02F4-43D7-8F3D-F027DD6AE401}" type="pres">
      <dgm:prSet presAssocID="{6920D89D-75DA-439B-9FD3-8539F0C1F5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F46D4C-ABD3-4185-9152-CDE5A8DF5480}" type="pres">
      <dgm:prSet presAssocID="{6920D89D-75DA-439B-9FD3-8539F0C1F576}" presName="dummy" presStyleCnt="0"/>
      <dgm:spPr/>
    </dgm:pt>
    <dgm:pt modelId="{148A62D0-339D-4C8C-AB5C-A144B2D5F222}" type="pres">
      <dgm:prSet presAssocID="{4BDB72A8-B253-4D5F-8FF7-724C1D296DCC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C29073E-A03A-4AAB-9397-0E0165A1EA89}" type="presOf" srcId="{A8C7712F-C29A-4BFB-81B5-8AEEA9A149BA}" destId="{CF8E19F5-3065-44B0-951E-74CAE4CAE3E9}" srcOrd="0" destOrd="0" presId="urn:microsoft.com/office/officeart/2005/8/layout/radial6"/>
    <dgm:cxn modelId="{C3A9BE6A-709B-4452-BD96-AE88A79112BA}" type="presOf" srcId="{E58EE6C8-4329-4EEC-97DA-281F3BA8BB19}" destId="{AAFBF00D-E131-4D29-99F5-A9864A2BAB12}" srcOrd="0" destOrd="0" presId="urn:microsoft.com/office/officeart/2005/8/layout/radial6"/>
    <dgm:cxn modelId="{BC89AA39-4A39-49C4-A254-8102D2F39DF3}" type="presOf" srcId="{536D9EA9-90DE-4E6A-BC19-C9FF469E2B23}" destId="{33F1C033-EB88-4388-B68E-6730057D1C55}" srcOrd="0" destOrd="0" presId="urn:microsoft.com/office/officeart/2005/8/layout/radial6"/>
    <dgm:cxn modelId="{B8F85DA5-AA74-4055-AEFB-4591053383B1}" type="presOf" srcId="{4E4E7BE4-350E-4BEA-9535-CCA28A32CA3E}" destId="{AF42B92D-9954-4FC9-A957-22DB98AC928F}" srcOrd="0" destOrd="0" presId="urn:microsoft.com/office/officeart/2005/8/layout/radial6"/>
    <dgm:cxn modelId="{12994E87-6985-4173-A624-4B7ED993A75C}" type="presOf" srcId="{9767FCF5-8819-4F19-AF3E-14F29F575FFB}" destId="{F20DB3E4-AA49-49C3-A85B-74ADF46EDCEB}" srcOrd="0" destOrd="0" presId="urn:microsoft.com/office/officeart/2005/8/layout/radial6"/>
    <dgm:cxn modelId="{74607F80-88DB-4939-817B-FE9E498CFDEF}" srcId="{A8C7712F-C29A-4BFB-81B5-8AEEA9A149BA}" destId="{536D9EA9-90DE-4E6A-BC19-C9FF469E2B23}" srcOrd="0" destOrd="0" parTransId="{37E17D6A-345E-46AF-AF89-9349C6292DDC}" sibTransId="{9767FCF5-8819-4F19-AF3E-14F29F575FFB}"/>
    <dgm:cxn modelId="{6868C12E-6844-488D-9E83-1FB26899DA2F}" type="presOf" srcId="{4BDB72A8-B253-4D5F-8FF7-724C1D296DCC}" destId="{148A62D0-339D-4C8C-AB5C-A144B2D5F222}" srcOrd="0" destOrd="0" presId="urn:microsoft.com/office/officeart/2005/8/layout/radial6"/>
    <dgm:cxn modelId="{0523E39E-8263-4D6F-A2B7-36A00C6B2BEF}" srcId="{A8C7712F-C29A-4BFB-81B5-8AEEA9A149BA}" destId="{6920D89D-75DA-439B-9FD3-8539F0C1F576}" srcOrd="2" destOrd="0" parTransId="{02737A4A-2BA3-4707-A5C1-52A19E081086}" sibTransId="{4BDB72A8-B253-4D5F-8FF7-724C1D296DCC}"/>
    <dgm:cxn modelId="{6F95BA52-8942-4302-8BE7-3D149F07A886}" srcId="{1A1548BB-A524-4877-9F24-97378CE9F961}" destId="{A8C7712F-C29A-4BFB-81B5-8AEEA9A149BA}" srcOrd="0" destOrd="0" parTransId="{CF792F1E-424C-4BAF-8E42-D6ACD8758E73}" sibTransId="{4BFAEBA6-0FCB-4CE8-B3D2-31379DE1B1C1}"/>
    <dgm:cxn modelId="{50B56FFA-3B4A-4C13-8B06-53238081FAB9}" type="presOf" srcId="{1A1548BB-A524-4877-9F24-97378CE9F961}" destId="{BB05B013-0A8E-447A-B084-B58F1AA62390}" srcOrd="0" destOrd="0" presId="urn:microsoft.com/office/officeart/2005/8/layout/radial6"/>
    <dgm:cxn modelId="{F05455C1-17C7-4363-BAD5-478487040B08}" type="presOf" srcId="{6920D89D-75DA-439B-9FD3-8539F0C1F576}" destId="{3645EA09-02F4-43D7-8F3D-F027DD6AE401}" srcOrd="0" destOrd="0" presId="urn:microsoft.com/office/officeart/2005/8/layout/radial6"/>
    <dgm:cxn modelId="{5A67D5A8-9806-40AE-9C25-0BD9103F72EE}" srcId="{A8C7712F-C29A-4BFB-81B5-8AEEA9A149BA}" destId="{E58EE6C8-4329-4EEC-97DA-281F3BA8BB19}" srcOrd="1" destOrd="0" parTransId="{2A0A2918-2A8D-477C-A106-952372383D50}" sibTransId="{4E4E7BE4-350E-4BEA-9535-CCA28A32CA3E}"/>
    <dgm:cxn modelId="{CFBB7BFD-2268-4FB5-B8A1-23169DDD4E8A}" type="presParOf" srcId="{BB05B013-0A8E-447A-B084-B58F1AA62390}" destId="{CF8E19F5-3065-44B0-951E-74CAE4CAE3E9}" srcOrd="0" destOrd="0" presId="urn:microsoft.com/office/officeart/2005/8/layout/radial6"/>
    <dgm:cxn modelId="{0A219D71-D47E-44AD-ABA2-AD66594E48F7}" type="presParOf" srcId="{BB05B013-0A8E-447A-B084-B58F1AA62390}" destId="{33F1C033-EB88-4388-B68E-6730057D1C55}" srcOrd="1" destOrd="0" presId="urn:microsoft.com/office/officeart/2005/8/layout/radial6"/>
    <dgm:cxn modelId="{A584DFAE-8917-45D2-86F7-348FC2ED0EFB}" type="presParOf" srcId="{BB05B013-0A8E-447A-B084-B58F1AA62390}" destId="{E7997053-FD7D-4DE3-9001-4FE34054F49F}" srcOrd="2" destOrd="0" presId="urn:microsoft.com/office/officeart/2005/8/layout/radial6"/>
    <dgm:cxn modelId="{B0237C80-D998-43BB-8E16-22058D9333FB}" type="presParOf" srcId="{BB05B013-0A8E-447A-B084-B58F1AA62390}" destId="{F20DB3E4-AA49-49C3-A85B-74ADF46EDCEB}" srcOrd="3" destOrd="0" presId="urn:microsoft.com/office/officeart/2005/8/layout/radial6"/>
    <dgm:cxn modelId="{DC3F8709-8F3C-4067-89FB-C9F32B85C916}" type="presParOf" srcId="{BB05B013-0A8E-447A-B084-B58F1AA62390}" destId="{AAFBF00D-E131-4D29-99F5-A9864A2BAB12}" srcOrd="4" destOrd="0" presId="urn:microsoft.com/office/officeart/2005/8/layout/radial6"/>
    <dgm:cxn modelId="{726A5854-13FC-44C9-9DB6-9CB31ECC878B}" type="presParOf" srcId="{BB05B013-0A8E-447A-B084-B58F1AA62390}" destId="{505665DC-C758-4ECD-8E7C-9FE6E63A0695}" srcOrd="5" destOrd="0" presId="urn:microsoft.com/office/officeart/2005/8/layout/radial6"/>
    <dgm:cxn modelId="{CFBAF03A-0426-4489-A6B4-A526B6873504}" type="presParOf" srcId="{BB05B013-0A8E-447A-B084-B58F1AA62390}" destId="{AF42B92D-9954-4FC9-A957-22DB98AC928F}" srcOrd="6" destOrd="0" presId="urn:microsoft.com/office/officeart/2005/8/layout/radial6"/>
    <dgm:cxn modelId="{6FFB742E-4BB6-4300-8EC8-30605F89BB8D}" type="presParOf" srcId="{BB05B013-0A8E-447A-B084-B58F1AA62390}" destId="{3645EA09-02F4-43D7-8F3D-F027DD6AE401}" srcOrd="7" destOrd="0" presId="urn:microsoft.com/office/officeart/2005/8/layout/radial6"/>
    <dgm:cxn modelId="{78C9CF2A-8D81-472D-AB73-6EA81F8A8914}" type="presParOf" srcId="{BB05B013-0A8E-447A-B084-B58F1AA62390}" destId="{41F46D4C-ABD3-4185-9152-CDE5A8DF5480}" srcOrd="8" destOrd="0" presId="urn:microsoft.com/office/officeart/2005/8/layout/radial6"/>
    <dgm:cxn modelId="{4346AD32-A6E1-4201-9265-385626E1FD32}" type="presParOf" srcId="{BB05B013-0A8E-447A-B084-B58F1AA62390}" destId="{148A62D0-339D-4C8C-AB5C-A144B2D5F22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62D0-339D-4C8C-AB5C-A144B2D5F222}">
      <dsp:nvSpPr>
        <dsp:cNvPr id="0" name=""/>
        <dsp:cNvSpPr/>
      </dsp:nvSpPr>
      <dsp:spPr>
        <a:xfrm>
          <a:off x="2730332" y="552749"/>
          <a:ext cx="3683335" cy="368333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2B92D-9954-4FC9-A957-22DB98AC928F}">
      <dsp:nvSpPr>
        <dsp:cNvPr id="0" name=""/>
        <dsp:cNvSpPr/>
      </dsp:nvSpPr>
      <dsp:spPr>
        <a:xfrm>
          <a:off x="2730332" y="552749"/>
          <a:ext cx="3683335" cy="368333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B3E4-AA49-49C3-A85B-74ADF46EDCEB}">
      <dsp:nvSpPr>
        <dsp:cNvPr id="0" name=""/>
        <dsp:cNvSpPr/>
      </dsp:nvSpPr>
      <dsp:spPr>
        <a:xfrm>
          <a:off x="2730332" y="552749"/>
          <a:ext cx="3683335" cy="368333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19F5-3065-44B0-951E-74CAE4CAE3E9}">
      <dsp:nvSpPr>
        <dsp:cNvPr id="0" name=""/>
        <dsp:cNvSpPr/>
      </dsp:nvSpPr>
      <dsp:spPr>
        <a:xfrm>
          <a:off x="3723679" y="1546097"/>
          <a:ext cx="1696640" cy="169664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tx1"/>
              </a:solidFill>
            </a:rPr>
            <a:t>Secret weapons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972146" y="1794564"/>
        <a:ext cx="1199706" cy="1199706"/>
      </dsp:txXfrm>
    </dsp:sp>
    <dsp:sp modelId="{33F1C033-EB88-4388-B68E-6730057D1C55}">
      <dsp:nvSpPr>
        <dsp:cNvPr id="0" name=""/>
        <dsp:cNvSpPr/>
      </dsp:nvSpPr>
      <dsp:spPr>
        <a:xfrm>
          <a:off x="3978175" y="1681"/>
          <a:ext cx="1187648" cy="11876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People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152102" y="175608"/>
        <a:ext cx="839794" cy="839794"/>
      </dsp:txXfrm>
    </dsp:sp>
    <dsp:sp modelId="{AAFBF00D-E131-4D29-99F5-A9864A2BAB12}">
      <dsp:nvSpPr>
        <dsp:cNvPr id="0" name=""/>
        <dsp:cNvSpPr/>
      </dsp:nvSpPr>
      <dsp:spPr>
        <a:xfrm>
          <a:off x="5536079" y="2700049"/>
          <a:ext cx="1187648" cy="11876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Data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710006" y="2873976"/>
        <a:ext cx="839794" cy="839794"/>
      </dsp:txXfrm>
    </dsp:sp>
    <dsp:sp modelId="{3645EA09-02F4-43D7-8F3D-F027DD6AE401}">
      <dsp:nvSpPr>
        <dsp:cNvPr id="0" name=""/>
        <dsp:cNvSpPr/>
      </dsp:nvSpPr>
      <dsp:spPr>
        <a:xfrm>
          <a:off x="2420271" y="2700049"/>
          <a:ext cx="1187648" cy="11876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</a:rPr>
            <a:t>Time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94198" y="2873976"/>
        <a:ext cx="839794" cy="839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0.41426</cdr:x>
      <cdr:y>0</cdr:y>
    </cdr:from>
    <cdr:to>
      <cdr:x>0.75913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077766" y="0"/>
          <a:ext cx="2562224" cy="4027487"/>
        </a:xfrm>
        <a:prstGeom xmlns:a="http://schemas.openxmlformats.org/drawingml/2006/main" prst="rect">
          <a:avLst/>
        </a:prstGeom>
        <a:solidFill xmlns:a="http://schemas.openxmlformats.org/drawingml/2006/main">
          <a:srgbClr val="BDD7EE">
            <a:alpha val="32941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9D44-9C96-4974-8DA0-F31CA676818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8E38C-4AA1-4CFC-8F1E-43B57E7F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5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1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3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8E38C-4AA1-4CFC-8F1E-43B57E7F3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4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9911-8717-4ABB-ABAF-0F60BD2E052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B7B4-DD3D-4244-A59D-411020E9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1122363"/>
            <a:ext cx="5398486" cy="2387600"/>
          </a:xfrm>
        </p:spPr>
        <p:txBody>
          <a:bodyPr/>
          <a:lstStyle/>
          <a:p>
            <a:r>
              <a:rPr lang="en-GB" dirty="0" smtClean="0"/>
              <a:t>Unleash your secret weapons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9482" y="6338862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7" name="Picture 12" descr="Image result for sl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1" y="2657808"/>
            <a:ext cx="3847745" cy="1478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we use our mobiles for?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9058">
            <a:off x="4728417" y="420951"/>
            <a:ext cx="2820619" cy="5952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6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1861" y="6394448"/>
            <a:ext cx="1059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8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80799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52446"/>
                <a:gridCol w="3851748"/>
                <a:gridCol w="1346602"/>
                <a:gridCol w="1346602"/>
                <a:gridCol w="134660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Year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Launch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1964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1980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1996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1971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@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7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-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-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1985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.com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-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1991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www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27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-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1992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 smtClean="0"/>
                        <a:t>txt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28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12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-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1995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Amazon/Ebay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-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1996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Twitter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32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16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0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1998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Google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34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18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2003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Skype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39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23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7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2004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Facebook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40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24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8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2007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 smtClean="0"/>
                        <a:t>I-Phone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43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27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11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2010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WhatsApp/Instagram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46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30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14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2011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Snapchat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47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2015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 smtClean="0"/>
                        <a:t>Periscope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51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35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/>
                        <a:t>19</a:t>
                      </a:r>
                      <a:endParaRPr lang="en-GB" sz="1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2020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 smtClean="0"/>
                        <a:t>Voice Recognition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56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40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 smtClean="0"/>
                        <a:t>24</a:t>
                      </a:r>
                      <a:endParaRPr lang="en-GB" sz="19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76" marR="74276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9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908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text services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097683">
            <a:off x="940489" y="2194249"/>
            <a:ext cx="288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499159">
            <a:off x="1474600" y="4218526"/>
            <a:ext cx="2880000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4124" r="1571"/>
          <a:stretch/>
        </p:blipFill>
        <p:spPr>
          <a:xfrm rot="744765">
            <a:off x="4896542" y="1963405"/>
            <a:ext cx="1439277" cy="42989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" t="50433" r="7663"/>
          <a:stretch/>
        </p:blipFill>
        <p:spPr>
          <a:xfrm rot="747070">
            <a:off x="6716887" y="1977588"/>
            <a:ext cx="1440000" cy="3113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10" name="Picture 10" descr="Image result for 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12" name="Picture 12" descr="Image result for sli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patterns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0" y="2268538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59" y="2925763"/>
            <a:ext cx="38100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9" name="Picture 10" descr="Image result for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11" name="Picture 12" descr="Image result for sl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patterns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639208"/>
              </p:ext>
            </p:extLst>
          </p:nvPr>
        </p:nvGraphicFramePr>
        <p:xfrm>
          <a:off x="856059" y="2097087"/>
          <a:ext cx="7429500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7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9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8040805" cy="1478570"/>
          </a:xfrm>
        </p:spPr>
        <p:txBody>
          <a:bodyPr/>
          <a:lstStyle/>
          <a:p>
            <a:r>
              <a:rPr lang="en-GB" dirty="0" smtClean="0"/>
              <a:t>our suppliers are working with us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060" y="2344738"/>
            <a:ext cx="7429500" cy="1871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405" y="3870362"/>
            <a:ext cx="4280389" cy="2419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8" name="Picture 10" descr="Image result for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10" name="Picture 12" descr="Image result for sl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587723" cy="1478570"/>
          </a:xfrm>
        </p:spPr>
        <p:txBody>
          <a:bodyPr/>
          <a:lstStyle/>
          <a:p>
            <a:r>
              <a:rPr lang="en-GB" dirty="0" smtClean="0"/>
              <a:t>Unleash your secret weapons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221012"/>
              </p:ext>
            </p:extLst>
          </p:nvPr>
        </p:nvGraphicFramePr>
        <p:xfrm>
          <a:off x="-1587" y="1932331"/>
          <a:ext cx="9144000" cy="447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7" name="Picture 10" descr="Image result for twit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9" name="Picture 12" descr="Image result for sli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did you think?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If you could sum up the session in one word what would it be?</a:t>
            </a:r>
            <a:endParaRPr lang="en-US" dirty="0"/>
          </a:p>
        </p:txBody>
      </p:sp>
      <p:pic>
        <p:nvPicPr>
          <p:cNvPr id="10" name="Picture 12" descr="Image result for sl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55" y="273448"/>
            <a:ext cx="848915" cy="8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94870" y="374739"/>
            <a:ext cx="319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#YSW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9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12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– please get involved!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2" descr="Image result for sli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42" y="2661441"/>
            <a:ext cx="2157667" cy="215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29149" y="2381373"/>
            <a:ext cx="3656408" cy="2717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www.slido.com</a:t>
            </a: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3600" dirty="0"/>
              <a:t>#</a:t>
            </a:r>
            <a:r>
              <a:rPr lang="en-GB" sz="3600" dirty="0" smtClean="0"/>
              <a:t>YSW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341257"/>
            <a:ext cx="706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94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87" y="554290"/>
            <a:ext cx="7429499" cy="1478570"/>
          </a:xfrm>
        </p:spPr>
        <p:txBody>
          <a:bodyPr/>
          <a:lstStyle/>
          <a:p>
            <a:r>
              <a:rPr lang="en-GB" dirty="0" smtClean="0"/>
              <a:t>Hello!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13792"/>
          <a:stretch/>
        </p:blipFill>
        <p:spPr bwMode="auto">
          <a:xfrm>
            <a:off x="1432710" y="2126727"/>
            <a:ext cx="2766429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432709" y="5396366"/>
            <a:ext cx="276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Jo Martin</a:t>
            </a:r>
          </a:p>
          <a:p>
            <a:r>
              <a:rPr lang="en-GB" dirty="0" smtClean="0"/>
              <a:t>Deputy Chief Executive</a:t>
            </a:r>
          </a:p>
          <a:p>
            <a:r>
              <a:rPr lang="en-GB" dirty="0" smtClean="0"/>
              <a:t>SHAL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1861" y="5396366"/>
            <a:ext cx="3423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Duncan Brown</a:t>
            </a:r>
          </a:p>
          <a:p>
            <a:r>
              <a:rPr lang="en-GB" dirty="0" smtClean="0"/>
              <a:t>Director of Finance &amp; Technology</a:t>
            </a:r>
          </a:p>
          <a:p>
            <a:r>
              <a:rPr lang="en-GB" dirty="0" smtClean="0"/>
              <a:t>VIVID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61862" y="2126727"/>
            <a:ext cx="294985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0" descr="Image result for twit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sl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9482" y="6319696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facts and figures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413740"/>
              </p:ext>
            </p:extLst>
          </p:nvPr>
        </p:nvGraphicFramePr>
        <p:xfrm>
          <a:off x="855663" y="2249488"/>
          <a:ext cx="7429500" cy="2225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1667"/>
                <a:gridCol w="1705232"/>
                <a:gridCol w="1892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</a:t>
                      </a:r>
                      <a:r>
                        <a:rPr lang="en-GB" baseline="0" dirty="0" smtClean="0"/>
                        <a:t>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Interest cover (EBITDA MRI)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Gearing (loan/total assets)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 cost per</a:t>
                      </a:r>
                      <a:r>
                        <a:rPr lang="en-GB" baseline="0" dirty="0" smtClean="0"/>
                        <a:t>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£2,816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Homes per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2" descr="Image result for sl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55" y="5746845"/>
            <a:ext cx="848915" cy="8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4870" y="5848136"/>
            <a:ext cx="319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#YSW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25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reveal…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992044"/>
              </p:ext>
            </p:extLst>
          </p:nvPr>
        </p:nvGraphicFramePr>
        <p:xfrm>
          <a:off x="855663" y="2249487"/>
          <a:ext cx="7429500" cy="2225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1667"/>
                <a:gridCol w="1705232"/>
                <a:gridCol w="1892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-</a:t>
                      </a:r>
                      <a:r>
                        <a:rPr lang="en-GB" baseline="0" dirty="0" smtClean="0"/>
                        <a:t> SHAL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-</a:t>
                      </a:r>
                      <a:r>
                        <a:rPr lang="en-GB" baseline="0" dirty="0" smtClean="0"/>
                        <a:t> VIVID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</a:t>
                      </a:r>
                      <a:r>
                        <a:rPr lang="en-GB" baseline="0" dirty="0" smtClean="0"/>
                        <a:t>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Interest cover (EBITDA MRI)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Gearing (loan/total assets)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 cost per</a:t>
                      </a:r>
                      <a:r>
                        <a:rPr lang="en-GB" baseline="0" dirty="0" smtClean="0"/>
                        <a:t>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£2,816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Homes per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9" name="Picture 10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9482" y="6380560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7" name="Picture 12" descr="Image result for sl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reveal…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897"/>
              </p:ext>
            </p:extLst>
          </p:nvPr>
        </p:nvGraphicFramePr>
        <p:xfrm>
          <a:off x="855663" y="2249488"/>
          <a:ext cx="7429500" cy="2595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1667"/>
                <a:gridCol w="1705232"/>
                <a:gridCol w="1892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-</a:t>
                      </a:r>
                      <a:r>
                        <a:rPr lang="en-GB" baseline="0" dirty="0" smtClean="0"/>
                        <a:t> SHAL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-</a:t>
                      </a:r>
                      <a:r>
                        <a:rPr lang="en-GB" baseline="0" dirty="0" smtClean="0"/>
                        <a:t> VIVID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</a:t>
                      </a:r>
                      <a:r>
                        <a:rPr lang="en-GB" baseline="0" dirty="0" smtClean="0"/>
                        <a:t> 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Interest cover (EBITDA MRI)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Gearing (loan/total assets)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 cost per</a:t>
                      </a:r>
                      <a:r>
                        <a:rPr lang="en-GB" baseline="0" dirty="0" smtClean="0"/>
                        <a:t>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£2,816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Homes per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Homes in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7" name="Picture 10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9" name="Picture 12" descr="Image result for sl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our customers see?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60" y="1623229"/>
            <a:ext cx="7315875" cy="4564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7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9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our customers see?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060" y="2097088"/>
            <a:ext cx="7481104" cy="3936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8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10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64" y="618518"/>
            <a:ext cx="5528660" cy="1478570"/>
          </a:xfrm>
        </p:spPr>
        <p:txBody>
          <a:bodyPr>
            <a:normAutofit/>
          </a:bodyPr>
          <a:lstStyle/>
          <a:p>
            <a:r>
              <a:rPr lang="en-GB" dirty="0" smtClean="0"/>
              <a:t>How our customers contact us?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12771"/>
              </p:ext>
            </p:extLst>
          </p:nvPr>
        </p:nvGraphicFramePr>
        <p:xfrm>
          <a:off x="855664" y="1631092"/>
          <a:ext cx="7554240" cy="447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79482" y="6389190"/>
            <a:ext cx="135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#UYSW</a:t>
            </a:r>
            <a:endParaRPr lang="en-US" dirty="0"/>
          </a:p>
        </p:txBody>
      </p:sp>
      <p:pic>
        <p:nvPicPr>
          <p:cNvPr id="5" name="Picture 10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82" y="640378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1861" y="6394448"/>
            <a:ext cx="13592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#YSW</a:t>
            </a:r>
            <a:endParaRPr lang="en-US" dirty="0"/>
          </a:p>
        </p:txBody>
      </p:sp>
      <p:pic>
        <p:nvPicPr>
          <p:cNvPr id="7" name="Picture 12" descr="Image result for sl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95" y="6338862"/>
            <a:ext cx="469987" cy="4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660</TotalTime>
  <Words>393</Words>
  <Application>Microsoft Office PowerPoint</Application>
  <PresentationFormat>On-screen Show (4:3)</PresentationFormat>
  <Paragraphs>205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Trebuchet MS</vt:lpstr>
      <vt:lpstr>Tw Cen MT</vt:lpstr>
      <vt:lpstr>Circuit</vt:lpstr>
      <vt:lpstr>Unleash your secret weapons</vt:lpstr>
      <vt:lpstr>Welcome – please get involved!</vt:lpstr>
      <vt:lpstr>Hello!</vt:lpstr>
      <vt:lpstr>Some facts and figures</vt:lpstr>
      <vt:lpstr>The big reveal…</vt:lpstr>
      <vt:lpstr>The big reveal…</vt:lpstr>
      <vt:lpstr>What do our customers see?</vt:lpstr>
      <vt:lpstr>What do our customers see?</vt:lpstr>
      <vt:lpstr>How our customers contact us?</vt:lpstr>
      <vt:lpstr>What do we use our mobiles for?</vt:lpstr>
      <vt:lpstr>PowerPoint Presentation</vt:lpstr>
      <vt:lpstr>PowerPoint Presentation</vt:lpstr>
      <vt:lpstr>Our text services</vt:lpstr>
      <vt:lpstr>Working patterns</vt:lpstr>
      <vt:lpstr>Working patterns</vt:lpstr>
      <vt:lpstr>our suppliers are working with us</vt:lpstr>
      <vt:lpstr>Unleash your secret weapons</vt:lpstr>
      <vt:lpstr>What did you think?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 your secret weapons</dc:title>
  <dc:creator>Lee Barrett</dc:creator>
  <cp:lastModifiedBy>Joanne Martin</cp:lastModifiedBy>
  <cp:revision>62</cp:revision>
  <dcterms:created xsi:type="dcterms:W3CDTF">2018-03-05T09:27:11Z</dcterms:created>
  <dcterms:modified xsi:type="dcterms:W3CDTF">2018-09-13T13:39:30Z</dcterms:modified>
</cp:coreProperties>
</file>